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handoutMasterIdLst>
    <p:handoutMasterId r:id="rId114"/>
  </p:handoutMasterIdLst>
  <p:sldIdLst>
    <p:sldId id="256" r:id="rId3"/>
    <p:sldId id="298" r:id="rId4"/>
    <p:sldId id="299" r:id="rId5"/>
    <p:sldId id="259" r:id="rId6"/>
    <p:sldId id="333" r:id="rId7"/>
    <p:sldId id="401" r:id="rId8"/>
    <p:sldId id="279" r:id="rId9"/>
    <p:sldId id="280" r:id="rId10"/>
    <p:sldId id="281" r:id="rId11"/>
    <p:sldId id="321" r:id="rId12"/>
    <p:sldId id="322" r:id="rId13"/>
    <p:sldId id="282" r:id="rId14"/>
    <p:sldId id="294" r:id="rId15"/>
    <p:sldId id="295" r:id="rId16"/>
    <p:sldId id="296" r:id="rId17"/>
    <p:sldId id="323" r:id="rId18"/>
    <p:sldId id="324" r:id="rId19"/>
    <p:sldId id="283" r:id="rId20"/>
    <p:sldId id="284" r:id="rId21"/>
    <p:sldId id="275" r:id="rId22"/>
    <p:sldId id="320" r:id="rId24"/>
    <p:sldId id="331" r:id="rId25"/>
    <p:sldId id="297" r:id="rId26"/>
    <p:sldId id="273" r:id="rId27"/>
    <p:sldId id="276" r:id="rId28"/>
    <p:sldId id="846" r:id="rId29"/>
    <p:sldId id="847" r:id="rId30"/>
    <p:sldId id="335" r:id="rId31"/>
    <p:sldId id="763" r:id="rId32"/>
    <p:sldId id="765" r:id="rId33"/>
    <p:sldId id="682" r:id="rId34"/>
    <p:sldId id="332" r:id="rId35"/>
    <p:sldId id="683" r:id="rId36"/>
    <p:sldId id="648" r:id="rId37"/>
    <p:sldId id="649" r:id="rId38"/>
    <p:sldId id="650" r:id="rId39"/>
    <p:sldId id="651" r:id="rId40"/>
    <p:sldId id="652" r:id="rId41"/>
    <p:sldId id="653" r:id="rId42"/>
    <p:sldId id="654" r:id="rId43"/>
    <p:sldId id="655" r:id="rId44"/>
    <p:sldId id="656" r:id="rId45"/>
    <p:sldId id="657" r:id="rId46"/>
    <p:sldId id="658" r:id="rId47"/>
    <p:sldId id="659" r:id="rId48"/>
    <p:sldId id="660" r:id="rId49"/>
    <p:sldId id="661" r:id="rId50"/>
    <p:sldId id="662" r:id="rId51"/>
    <p:sldId id="663" r:id="rId52"/>
    <p:sldId id="664" r:id="rId53"/>
    <p:sldId id="665" r:id="rId54"/>
    <p:sldId id="666" r:id="rId55"/>
    <p:sldId id="667" r:id="rId56"/>
    <p:sldId id="668" r:id="rId57"/>
    <p:sldId id="669" r:id="rId58"/>
    <p:sldId id="670" r:id="rId59"/>
    <p:sldId id="681" r:id="rId60"/>
    <p:sldId id="671" r:id="rId61"/>
    <p:sldId id="672" r:id="rId62"/>
    <p:sldId id="673" r:id="rId63"/>
    <p:sldId id="674" r:id="rId64"/>
    <p:sldId id="675" r:id="rId65"/>
    <p:sldId id="676" r:id="rId66"/>
    <p:sldId id="595" r:id="rId67"/>
    <p:sldId id="596" r:id="rId68"/>
    <p:sldId id="597" r:id="rId69"/>
    <p:sldId id="598" r:id="rId70"/>
    <p:sldId id="599" r:id="rId71"/>
    <p:sldId id="600" r:id="rId72"/>
    <p:sldId id="601" r:id="rId73"/>
    <p:sldId id="602" r:id="rId74"/>
    <p:sldId id="603" r:id="rId75"/>
    <p:sldId id="604" r:id="rId76"/>
    <p:sldId id="605" r:id="rId77"/>
    <p:sldId id="606" r:id="rId78"/>
    <p:sldId id="607" r:id="rId79"/>
    <p:sldId id="608" r:id="rId80"/>
    <p:sldId id="609" r:id="rId81"/>
    <p:sldId id="610" r:id="rId82"/>
    <p:sldId id="611" r:id="rId83"/>
    <p:sldId id="612" r:id="rId84"/>
    <p:sldId id="613" r:id="rId85"/>
    <p:sldId id="614" r:id="rId86"/>
    <p:sldId id="615" r:id="rId87"/>
    <p:sldId id="616" r:id="rId88"/>
    <p:sldId id="617" r:id="rId89"/>
    <p:sldId id="677" r:id="rId90"/>
    <p:sldId id="679" r:id="rId91"/>
    <p:sldId id="678" r:id="rId92"/>
    <p:sldId id="647" r:id="rId93"/>
    <p:sldId id="680" r:id="rId94"/>
    <p:sldId id="334" r:id="rId95"/>
    <p:sldId id="501" r:id="rId96"/>
    <p:sldId id="499" r:id="rId97"/>
    <p:sldId id="451" r:id="rId98"/>
    <p:sldId id="577" r:id="rId99"/>
    <p:sldId id="578" r:id="rId100"/>
    <p:sldId id="580" r:id="rId101"/>
    <p:sldId id="581" r:id="rId102"/>
    <p:sldId id="582" r:id="rId103"/>
    <p:sldId id="583" r:id="rId104"/>
    <p:sldId id="584" r:id="rId105"/>
    <p:sldId id="585" r:id="rId106"/>
    <p:sldId id="586" r:id="rId107"/>
    <p:sldId id="587" r:id="rId108"/>
    <p:sldId id="564" r:id="rId109"/>
    <p:sldId id="565" r:id="rId110"/>
    <p:sldId id="760" r:id="rId111"/>
    <p:sldId id="566" r:id="rId112"/>
    <p:sldId id="563" r:id="rId113"/>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00"/>
    <a:srgbClr val="B2B2B2"/>
    <a:srgbClr val="202020"/>
    <a:srgbClr val="323232"/>
    <a:srgbClr val="CC3300"/>
    <a:srgbClr val="CC0000"/>
    <a:srgbClr val="FF33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96"/>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7.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6.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5.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4.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7" Type="http://schemas.openxmlformats.org/officeDocument/2006/relationships/tableStyles" Target="tableStyles.xml"/><Relationship Id="rId116" Type="http://schemas.openxmlformats.org/officeDocument/2006/relationships/viewProps" Target="viewProps.xml"/><Relationship Id="rId115" Type="http://schemas.openxmlformats.org/officeDocument/2006/relationships/presProps" Target="presProps.xml"/><Relationship Id="rId114" Type="http://schemas.openxmlformats.org/officeDocument/2006/relationships/handoutMaster" Target="handoutMasters/handoutMaster1.xml"/><Relationship Id="rId113" Type="http://schemas.openxmlformats.org/officeDocument/2006/relationships/slide" Target="slides/slide110.xml"/><Relationship Id="rId112" Type="http://schemas.openxmlformats.org/officeDocument/2006/relationships/slide" Target="slides/slide109.xml"/><Relationship Id="rId111" Type="http://schemas.openxmlformats.org/officeDocument/2006/relationships/slide" Target="slides/slide108.xml"/><Relationship Id="rId110" Type="http://schemas.openxmlformats.org/officeDocument/2006/relationships/slide" Target="slides/slide107.xml"/><Relationship Id="rId11" Type="http://schemas.openxmlformats.org/officeDocument/2006/relationships/slide" Target="slides/slide9.xml"/><Relationship Id="rId109" Type="http://schemas.openxmlformats.org/officeDocument/2006/relationships/slide" Target="slides/slide106.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Click to edit Master subtitle style</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0945"/>
            <a:ext cx="9848088" cy="811530"/>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sym typeface="+mn-ea"/>
              </a:rPr>
              <a:t>Click to edit Master text styles</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Click to edit Master title style</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4" name="内容占位符 3"/>
          <p:cNvSpPr>
            <a:spLocks noGrp="1"/>
          </p:cNvSpPr>
          <p:nvPr>
            <p:ph sz="half" idx="2"/>
          </p:nvPr>
        </p:nvSpPr>
        <p:spPr>
          <a:xfrm>
            <a:off x="839788" y="2615609"/>
            <a:ext cx="5157787"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标题 1"/>
          <p:cNvSpPr>
            <a:spLocks noGrp="1"/>
          </p:cNvSpPr>
          <p:nvPr>
            <p:ph type="title"/>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Click to edit Master text styles</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Click to edit Master title style</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110.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image" Target="../media/image3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png"/><Relationship Id="rId1" Type="http://schemas.openxmlformats.org/officeDocument/2006/relationships/image" Target="../media/image10.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6.png"/><Relationship Id="rId1"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9.png"/><Relationship Id="rId1"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2.png"/><Relationship Id="rId1" Type="http://schemas.openxmlformats.org/officeDocument/2006/relationships/image" Target="../media/image2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24.png"/><Relationship Id="rId1" Type="http://schemas.openxmlformats.org/officeDocument/2006/relationships/image" Target="../media/image23.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26.png"/><Relationship Id="rId1" Type="http://schemas.openxmlformats.org/officeDocument/2006/relationships/image" Target="../media/image25.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9.png"/><Relationship Id="rId1" Type="http://schemas.openxmlformats.org/officeDocument/2006/relationships/image" Target="../media/image18.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7.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24.png"/><Relationship Id="rId1" Type="http://schemas.openxmlformats.org/officeDocument/2006/relationships/image" Target="../media/image23.png"/></Relationships>
</file>

<file path=ppt/slides/_rels/slide9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9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9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1.png"/><Relationship Id="rId1" Type="http://schemas.openxmlformats.org/officeDocument/2006/relationships/image" Target="../media/image30.png"/></Relationships>
</file>

<file path=ppt/slides/_rels/slide9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normAutofit/>
          </a:bodyPr>
          <a:p>
            <a:r>
              <a:rPr lang="zh-CN">
                <a:sym typeface="+mn-ea"/>
              </a:rPr>
              <a:t>由浅入深学习</a:t>
            </a:r>
            <a:r>
              <a:rPr lang="en-US" altLang="zh-CN">
                <a:sym typeface="+mn-ea"/>
              </a:rPr>
              <a:t> </a:t>
            </a:r>
            <a:r>
              <a:t>map 容器</a:t>
            </a:r>
            <a:endParaRPr lang="zh-CN"/>
          </a:p>
        </p:txBody>
      </p:sp>
      <p:sp>
        <p:nvSpPr>
          <p:cNvPr id="3" name="Subtitle 2"/>
          <p:cNvSpPr>
            <a:spLocks noGrp="1"/>
          </p:cNvSpPr>
          <p:nvPr>
            <p:ph type="subTitle" idx="1"/>
          </p:nvPr>
        </p:nvSpPr>
        <p:spPr/>
        <p:txBody>
          <a:bodyPr>
            <a:normAutofit/>
          </a:bodyPr>
          <a:p>
            <a:r>
              <a:rPr lang="x-none" altLang="en-US"/>
              <a:t>by </a:t>
            </a:r>
            <a:r>
              <a:rPr lang="zh-CN" altLang="x-none"/>
              <a:t>彭于斌（</a:t>
            </a:r>
            <a:r>
              <a:rPr lang="en-US" altLang="zh-CN"/>
              <a:t>@archibate</a:t>
            </a:r>
            <a:r>
              <a:rPr lang="zh-CN" altLang="x-none"/>
              <a:t>）</a:t>
            </a:r>
            <a:endParaRPr lang="en-US" altLang="zh-CN"/>
          </a:p>
        </p:txBody>
      </p:sp>
      <p:pic>
        <p:nvPicPr>
          <p:cNvPr id="6" name="Picture 5" descr="cpptaba"/>
          <p:cNvPicPr>
            <a:picLocks noChangeAspect="1"/>
          </p:cNvPicPr>
          <p:nvPr/>
        </p:nvPicPr>
        <p:blipFill>
          <a:blip r:embed="rId1"/>
          <a:stretch>
            <a:fillRect/>
          </a:stretch>
        </p:blipFill>
        <p:spPr>
          <a:xfrm>
            <a:off x="10212070" y="4218940"/>
            <a:ext cx="1979930" cy="2639060"/>
          </a:xfrm>
          <a:prstGeom prst="rect">
            <a:avLst/>
          </a:prstGeom>
        </p:spPr>
      </p:pic>
      <p:sp>
        <p:nvSpPr>
          <p:cNvPr id="7" name="Rounded Rectangular Callout 6"/>
          <p:cNvSpPr/>
          <p:nvPr/>
        </p:nvSpPr>
        <p:spPr>
          <a:xfrm>
            <a:off x="9258300" y="3646170"/>
            <a:ext cx="2302510" cy="572770"/>
          </a:xfrm>
          <a:prstGeom prst="wedgeRoundRectCallout">
            <a:avLst>
              <a:gd name="adj1" fmla="val 26034"/>
              <a:gd name="adj2" fmla="val 93015"/>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ltLang="en-US"/>
              <a:t>我负责监督你鞋习</a:t>
            </a:r>
            <a:r>
              <a:rPr lang="x-none" altLang="zh-CN"/>
              <a:t>!</a:t>
            </a:r>
            <a:endParaRPr lang="x-none" altLang="zh-CN"/>
          </a:p>
        </p:txBody>
      </p:sp>
      <p:sp>
        <p:nvSpPr>
          <p:cNvPr id="4" name="Text Box 3"/>
          <p:cNvSpPr txBox="1"/>
          <p:nvPr/>
        </p:nvSpPr>
        <p:spPr>
          <a:xfrm>
            <a:off x="585470" y="4436110"/>
            <a:ext cx="7805420" cy="1814830"/>
          </a:xfrm>
          <a:prstGeom prst="rect">
            <a:avLst/>
          </a:prstGeom>
          <a:noFill/>
        </p:spPr>
        <p:txBody>
          <a:bodyPr wrap="none" rtlCol="0">
            <a:spAutoFit/>
          </a:bodyPr>
          <a:p>
            <a:pPr algn="l"/>
            <a:r>
              <a:rPr lang="zh-CN" altLang="en-US" sz="2800">
                <a:solidFill>
                  <a:schemeClr val="tx2"/>
                </a:solidFill>
              </a:rPr>
              <a:t>本期看点：</a:t>
            </a:r>
            <a:endParaRPr lang="zh-CN" altLang="en-US" sz="2800">
              <a:solidFill>
                <a:schemeClr val="tx2"/>
              </a:solidFill>
            </a:endParaRPr>
          </a:p>
          <a:p>
            <a:pPr algn="l"/>
            <a:r>
              <a:rPr lang="zh-CN" altLang="x-none" sz="2800">
                <a:solidFill>
                  <a:schemeClr val="tx2"/>
                </a:solidFill>
              </a:rPr>
              <a:t>用方括号</a:t>
            </a:r>
            <a:r>
              <a:rPr lang="en-US" altLang="zh-CN" sz="2800">
                <a:solidFill>
                  <a:schemeClr val="tx2"/>
                </a:solidFill>
              </a:rPr>
              <a:t> </a:t>
            </a:r>
            <a:r>
              <a:rPr lang="x-none" altLang="zh-CN" sz="2800">
                <a:solidFill>
                  <a:schemeClr val="tx2"/>
                </a:solidFill>
              </a:rPr>
              <a:t>[ ] </a:t>
            </a:r>
            <a:r>
              <a:rPr lang="zh-CN" altLang="x-none" sz="2800">
                <a:solidFill>
                  <a:schemeClr val="tx2"/>
                </a:solidFill>
              </a:rPr>
              <a:t>取出</a:t>
            </a:r>
            <a:r>
              <a:rPr lang="en-US" altLang="zh-CN" sz="2800">
                <a:solidFill>
                  <a:schemeClr val="tx2"/>
                </a:solidFill>
              </a:rPr>
              <a:t> map </a:t>
            </a:r>
            <a:r>
              <a:rPr lang="zh-CN" altLang="en-US" sz="2800">
                <a:solidFill>
                  <a:schemeClr val="tx2"/>
                </a:solidFill>
              </a:rPr>
              <a:t>元素</a:t>
            </a:r>
            <a:r>
              <a:rPr lang="zh-CN" altLang="x-none" sz="2800">
                <a:solidFill>
                  <a:schemeClr val="tx2"/>
                </a:solidFill>
              </a:rPr>
              <a:t>居然是错误的！</a:t>
            </a:r>
            <a:endParaRPr lang="zh-CN" altLang="en-US" sz="2800">
              <a:solidFill>
                <a:schemeClr val="tx2"/>
              </a:solidFill>
            </a:endParaRPr>
          </a:p>
          <a:p>
            <a:pPr algn="l"/>
            <a:r>
              <a:rPr lang="zh-CN" altLang="en-US" sz="2800">
                <a:solidFill>
                  <a:schemeClr val="tx2"/>
                </a:solidFill>
                <a:sym typeface="+mn-ea"/>
              </a:rPr>
              <a:t>能不能在遍历的同时删除元素？安全吗？</a:t>
            </a:r>
            <a:endParaRPr lang="zh-CN" altLang="en-US" sz="2800">
              <a:solidFill>
                <a:schemeClr val="tx2"/>
              </a:solidFill>
              <a:sym typeface="+mn-ea"/>
            </a:endParaRPr>
          </a:p>
          <a:p>
            <a:pPr algn="l"/>
            <a:r>
              <a:rPr lang="x-none" altLang="zh-CN" sz="2800">
                <a:solidFill>
                  <a:schemeClr val="tx2"/>
                </a:solidFill>
                <a:sym typeface="+mn-ea"/>
              </a:rPr>
              <a:t>emplace</a:t>
            </a:r>
            <a:r>
              <a:rPr lang="zh-CN" altLang="x-none" sz="2800">
                <a:solidFill>
                  <a:schemeClr val="tx2"/>
                </a:solidFill>
                <a:sym typeface="+mn-ea"/>
              </a:rPr>
              <a:t>，</a:t>
            </a:r>
            <a:r>
              <a:rPr lang="x-none" altLang="zh-CN" sz="2800">
                <a:solidFill>
                  <a:schemeClr val="tx2"/>
                </a:solidFill>
                <a:sym typeface="+mn-ea"/>
              </a:rPr>
              <a:t>emplace_hint</a:t>
            </a:r>
            <a:r>
              <a:rPr lang="zh-CN" altLang="x-none" sz="2800">
                <a:solidFill>
                  <a:schemeClr val="tx2"/>
                </a:solidFill>
                <a:sym typeface="+mn-ea"/>
              </a:rPr>
              <a:t>，</a:t>
            </a:r>
            <a:r>
              <a:rPr lang="en-US" altLang="zh-CN" sz="2800">
                <a:solidFill>
                  <a:schemeClr val="tx2"/>
                </a:solidFill>
                <a:sym typeface="+mn-ea"/>
              </a:rPr>
              <a:t>try</a:t>
            </a:r>
            <a:r>
              <a:rPr lang="x-none" altLang="en-US" sz="2800">
                <a:solidFill>
                  <a:schemeClr val="tx2"/>
                </a:solidFill>
                <a:sym typeface="+mn-ea"/>
              </a:rPr>
              <a:t>_emplace </a:t>
            </a:r>
            <a:r>
              <a:rPr lang="zh-CN" altLang="x-none" sz="2800">
                <a:solidFill>
                  <a:schemeClr val="tx2"/>
                </a:solidFill>
                <a:sym typeface="+mn-ea"/>
              </a:rPr>
              <a:t>的区别？</a:t>
            </a:r>
            <a:endParaRPr lang="zh-CN" altLang="x-none" sz="2800">
              <a:solidFill>
                <a:schemeClr val="tx2"/>
              </a:solidFill>
              <a:sym typeface="+mn-ea"/>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ltLang="en-US"/>
              <a:t>读取元素</a:t>
            </a:r>
            <a:r>
              <a:rPr lang="en-US" altLang="zh-CN"/>
              <a:t>1</a:t>
            </a:r>
            <a:endParaRPr lang="en-US" altLang="zh-CN"/>
          </a:p>
        </p:txBody>
      </p:sp>
      <p:sp>
        <p:nvSpPr>
          <p:cNvPr id="4" name="Content Placeholder 3"/>
          <p:cNvSpPr>
            <a:spLocks noGrp="1"/>
          </p:cNvSpPr>
          <p:nvPr>
            <p:ph sz="half" idx="1"/>
          </p:nvPr>
        </p:nvSpPr>
        <p:spPr/>
        <p:txBody>
          <a:bodyPr/>
          <a:p>
            <a:r>
              <a:rPr lang="en-US" sz="1800"/>
              <a:t>m[key]</a:t>
            </a:r>
            <a:endParaRPr lang="en-US" sz="1800"/>
          </a:p>
          <a:p>
            <a:r>
              <a:rPr lang="zh-CN" altLang="en-US" sz="1800"/>
              <a:t>含义：读取</a:t>
            </a:r>
            <a:r>
              <a:rPr lang="en-US" altLang="zh-CN" sz="1800"/>
              <a:t>m</a:t>
            </a:r>
            <a:r>
              <a:rPr lang="zh-CN" altLang="en-US" sz="1800"/>
              <a:t>中键为</a:t>
            </a:r>
            <a:r>
              <a:rPr lang="en-US" altLang="zh-CN" sz="1800"/>
              <a:t>key</a:t>
            </a:r>
            <a:r>
              <a:rPr lang="zh-CN" sz="1800"/>
              <a:t>的元素的值</a:t>
            </a:r>
            <a:r>
              <a:rPr lang="zh-CN" altLang="en-US" sz="1800"/>
              <a:t>。</a:t>
            </a:r>
            <a:endParaRPr lang="zh-CN" altLang="en-US" sz="1800"/>
          </a:p>
          <a:p>
            <a:r>
              <a:rPr lang="zh-CN" sz="1800"/>
              <a:t>如果键</a:t>
            </a:r>
            <a:r>
              <a:rPr lang="en-US" altLang="zh-CN" sz="1800"/>
              <a:t>key</a:t>
            </a:r>
            <a:r>
              <a:rPr lang="zh-CN" altLang="en-US" sz="1800"/>
              <a:t>不存在，则自动写入零</a:t>
            </a:r>
            <a:r>
              <a:rPr lang="en-US" altLang="zh-CN" sz="1800" baseline="30000"/>
              <a:t>*</a:t>
            </a:r>
            <a:r>
              <a:rPr lang="zh-CN" altLang="en-US" sz="1800"/>
              <a:t>，并返回</a:t>
            </a:r>
            <a:r>
              <a:rPr lang="zh-CN" altLang="en-US" sz="1800">
                <a:sym typeface="+mn-ea"/>
              </a:rPr>
              <a:t>零</a:t>
            </a:r>
            <a:r>
              <a:rPr lang="zh-CN" altLang="en-US" sz="1800"/>
              <a:t>。</a:t>
            </a:r>
            <a:endParaRPr lang="zh-CN" altLang="en-US" sz="1800"/>
          </a:p>
          <a:p>
            <a:r>
              <a:rPr lang="zh-CN" sz="1800">
                <a:sym typeface="+mn-ea"/>
              </a:rPr>
              <a:t>如果键</a:t>
            </a:r>
            <a:r>
              <a:rPr lang="en-US" altLang="zh-CN" sz="1800">
                <a:sym typeface="+mn-ea"/>
              </a:rPr>
              <a:t>key</a:t>
            </a:r>
            <a:r>
              <a:rPr lang="zh-CN" altLang="en-US" sz="1800">
                <a:sym typeface="+mn-ea"/>
              </a:rPr>
              <a:t>存在，则会返回他对应的值</a:t>
            </a:r>
            <a:r>
              <a:rPr lang="zh-CN" altLang="en-US" sz="1800">
                <a:sym typeface="+mn-ea"/>
              </a:rPr>
              <a:t>（引用）</a:t>
            </a:r>
            <a:r>
              <a:rPr lang="zh-CN" altLang="en-US" sz="1800">
                <a:sym typeface="+mn-ea"/>
              </a:rPr>
              <a:t>。</a:t>
            </a:r>
            <a:endParaRPr lang="zh-CN" altLang="en-US" sz="1800">
              <a:sym typeface="+mn-ea"/>
            </a:endParaRPr>
          </a:p>
          <a:p>
            <a:r>
              <a:rPr lang="zh-CN" altLang="en-US" sz="1800">
                <a:sym typeface="+mn-ea"/>
              </a:rPr>
              <a:t>零</a:t>
            </a:r>
            <a:r>
              <a:rPr lang="en-US" altLang="zh-CN" sz="1800" baseline="30000">
                <a:sym typeface="+mn-ea"/>
              </a:rPr>
              <a:t>*</a:t>
            </a:r>
            <a:r>
              <a:rPr lang="zh-CN" altLang="en-US" sz="1800">
                <a:sym typeface="+mn-ea"/>
              </a:rPr>
              <a:t>：其实是调用</a:t>
            </a:r>
            <a:r>
              <a:rPr lang="zh-CN" altLang="en-US" sz="1800">
                <a:sym typeface="+mn-ea"/>
              </a:rPr>
              <a:t>值类型的</a:t>
            </a:r>
            <a:r>
              <a:rPr lang="zh-CN" altLang="en-US" sz="1800">
                <a:sym typeface="+mn-ea"/>
              </a:rPr>
              <a:t>默认构造函数所得到的值。例如：对</a:t>
            </a:r>
            <a:r>
              <a:rPr lang="en-US" altLang="zh-CN" sz="1800">
                <a:sym typeface="+mn-ea"/>
              </a:rPr>
              <a:t> int </a:t>
            </a:r>
            <a:r>
              <a:rPr lang="zh-CN" altLang="en-US" sz="1800">
                <a:sym typeface="+mn-ea"/>
              </a:rPr>
              <a:t>来说是</a:t>
            </a:r>
            <a:r>
              <a:rPr lang="en-US" altLang="zh-CN" sz="1800">
                <a:sym typeface="+mn-ea"/>
              </a:rPr>
              <a:t> 0</a:t>
            </a:r>
            <a:r>
              <a:rPr lang="zh-CN" altLang="en-US" sz="1800">
                <a:sym typeface="+mn-ea"/>
              </a:rPr>
              <a:t>，对</a:t>
            </a:r>
            <a:r>
              <a:rPr lang="en-US" altLang="zh-CN" sz="1800">
                <a:sym typeface="+mn-ea"/>
              </a:rPr>
              <a:t> float </a:t>
            </a:r>
            <a:r>
              <a:rPr lang="zh-CN" altLang="en-US" sz="1800">
                <a:sym typeface="+mn-ea"/>
              </a:rPr>
              <a:t>来说是</a:t>
            </a:r>
            <a:r>
              <a:rPr lang="en-US" altLang="zh-CN" sz="1800">
                <a:sym typeface="+mn-ea"/>
              </a:rPr>
              <a:t> 0.0f</a:t>
            </a:r>
            <a:r>
              <a:rPr lang="zh-CN" altLang="en-US" sz="1800">
                <a:sym typeface="+mn-ea"/>
              </a:rPr>
              <a:t>，对</a:t>
            </a:r>
            <a:r>
              <a:rPr lang="en-US" altLang="zh-CN" sz="1800">
                <a:sym typeface="+mn-ea"/>
              </a:rPr>
              <a:t> void * </a:t>
            </a:r>
            <a:r>
              <a:rPr lang="zh-CN" altLang="en-US" sz="1800">
                <a:sym typeface="+mn-ea"/>
              </a:rPr>
              <a:t>来说是</a:t>
            </a:r>
            <a:r>
              <a:rPr lang="en-US" altLang="zh-CN" sz="1800">
                <a:sym typeface="+mn-ea"/>
              </a:rPr>
              <a:t> nullptr</a:t>
            </a:r>
            <a:r>
              <a:rPr lang="zh-CN" altLang="en-US" sz="1800">
                <a:sym typeface="+mn-ea"/>
              </a:rPr>
              <a:t>，</a:t>
            </a:r>
            <a:r>
              <a:rPr lang="en-US" altLang="zh-CN" sz="1800">
                <a:sym typeface="+mn-ea"/>
              </a:rPr>
              <a:t>string </a:t>
            </a:r>
            <a:r>
              <a:rPr lang="zh-CN" altLang="en-US" sz="1800">
                <a:sym typeface="+mn-ea"/>
              </a:rPr>
              <a:t>来说是</a:t>
            </a:r>
            <a:r>
              <a:rPr lang="en-US" altLang="zh-CN" sz="1800">
                <a:sym typeface="+mn-ea"/>
              </a:rPr>
              <a:t> “”</a:t>
            </a:r>
            <a:r>
              <a:rPr lang="zh-CN" altLang="en-US" sz="1800">
                <a:sym typeface="+mn-ea"/>
              </a:rPr>
              <a:t>。</a:t>
            </a:r>
            <a:endParaRPr lang="zh-CN" altLang="en-US" sz="1800">
              <a:sym typeface="+mn-ea"/>
            </a:endParaRPr>
          </a:p>
          <a:p>
            <a:r>
              <a:rPr lang="zh-CN" altLang="en-US" sz="1800">
                <a:sym typeface="+mn-ea"/>
              </a:rPr>
              <a:t>特点：读取，读不到就自动创建（零初始化）</a:t>
            </a:r>
            <a:endParaRPr lang="en-US" altLang="zh-CN" sz="1800">
              <a:sym typeface="+mn-ea"/>
            </a:endParaRPr>
          </a:p>
        </p:txBody>
      </p:sp>
      <p:pic>
        <p:nvPicPr>
          <p:cNvPr id="6" name="Content Placeholder 5"/>
          <p:cNvPicPr>
            <a:picLocks noChangeAspect="1"/>
          </p:cNvPicPr>
          <p:nvPr>
            <p:ph sz="half" idx="2"/>
          </p:nvPr>
        </p:nvPicPr>
        <p:blipFill>
          <a:blip r:embed="rId1"/>
          <a:stretch>
            <a:fillRect/>
          </a:stretch>
        </p:blipFill>
        <p:spPr>
          <a:xfrm>
            <a:off x="5981700" y="1952625"/>
            <a:ext cx="5181600" cy="4096385"/>
          </a:xfrm>
          <a:prstGeom prst="rect">
            <a:avLst/>
          </a:prstGeom>
        </p:spPr>
      </p:pic>
    </p:spTree>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ltLang="x-none"/>
              <a:t>插入过程</a:t>
            </a:r>
            <a:endParaRPr lang="zh-CN" altLang="x-none"/>
          </a:p>
        </p:txBody>
      </p:sp>
      <p:sp>
        <p:nvSpPr>
          <p:cNvPr id="15" name="Rectangles 14"/>
          <p:cNvSpPr/>
          <p:nvPr/>
        </p:nvSpPr>
        <p:spPr>
          <a:xfrm>
            <a:off x="5633085" y="2247265"/>
            <a:ext cx="829945" cy="427990"/>
          </a:xfrm>
          <a:prstGeom prst="rect">
            <a:avLst/>
          </a:prstGeom>
        </p:spPr>
        <p:style>
          <a:lnRef idx="2">
            <a:schemeClr val="accent3"/>
          </a:lnRef>
          <a:fillRef idx="1">
            <a:schemeClr val="lt1"/>
          </a:fillRef>
          <a:effectRef idx="0">
            <a:schemeClr val="accent3"/>
          </a:effectRef>
          <a:fontRef idx="minor">
            <a:schemeClr val="dk1"/>
          </a:fontRef>
        </p:style>
        <p:txBody>
          <a:bodyPr rtlCol="0" anchor="ctr"/>
          <a:p>
            <a:pPr algn="ctr"/>
            <a:r>
              <a:rPr lang="x-none" sz="1400">
                <a:solidFill>
                  <a:schemeClr val="tx2"/>
                </a:solidFill>
                <a:sym typeface="+mn-ea"/>
              </a:rPr>
              <a:t>less&lt;K&gt;</a:t>
            </a:r>
            <a:endParaRPr lang="x-none" altLang="en-US" sz="1400"/>
          </a:p>
        </p:txBody>
      </p:sp>
      <p:sp>
        <p:nvSpPr>
          <p:cNvPr id="16" name="Rectangles 15"/>
          <p:cNvSpPr/>
          <p:nvPr/>
        </p:nvSpPr>
        <p:spPr>
          <a:xfrm>
            <a:off x="3314700" y="2247265"/>
            <a:ext cx="2318385" cy="427990"/>
          </a:xfrm>
          <a:prstGeom prst="rect">
            <a:avLst/>
          </a:prstGeom>
        </p:spPr>
        <p:style>
          <a:lnRef idx="2">
            <a:schemeClr val="accent3"/>
          </a:lnRef>
          <a:fillRef idx="1">
            <a:schemeClr val="lt1"/>
          </a:fillRef>
          <a:effectRef idx="0">
            <a:schemeClr val="accent3"/>
          </a:effectRef>
          <a:fontRef idx="minor">
            <a:schemeClr val="dk1"/>
          </a:fontRef>
        </p:style>
        <p:txBody>
          <a:bodyPr rtlCol="0" anchor="ctr"/>
          <a:p>
            <a:pPr algn="ctr"/>
            <a:r>
              <a:rPr lang="x-none" sz="1400">
                <a:solidFill>
                  <a:schemeClr val="tx2"/>
                </a:solidFill>
                <a:sym typeface="+mn-ea"/>
              </a:rPr>
              <a:t>allocator&lt;_Rb_tree_node&gt;</a:t>
            </a:r>
            <a:endParaRPr lang="x-none" altLang="en-US" sz="1400"/>
          </a:p>
        </p:txBody>
      </p:sp>
      <p:sp>
        <p:nvSpPr>
          <p:cNvPr id="4" name="Rectangles 3"/>
          <p:cNvSpPr/>
          <p:nvPr/>
        </p:nvSpPr>
        <p:spPr>
          <a:xfrm>
            <a:off x="8712835" y="224726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5" name="Rectangles 4"/>
          <p:cNvSpPr/>
          <p:nvPr/>
        </p:nvSpPr>
        <p:spPr>
          <a:xfrm>
            <a:off x="7847330" y="224726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9" name="Rectangles 8"/>
          <p:cNvSpPr/>
          <p:nvPr/>
        </p:nvSpPr>
        <p:spPr>
          <a:xfrm>
            <a:off x="6981825" y="224726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10" name="Rectangles 9"/>
          <p:cNvSpPr/>
          <p:nvPr/>
        </p:nvSpPr>
        <p:spPr>
          <a:xfrm>
            <a:off x="6463030" y="2247265"/>
            <a:ext cx="518160" cy="427990"/>
          </a:xfrm>
          <a:prstGeom prst="rect">
            <a:avLst/>
          </a:prstGeom>
          <a:solidFill>
            <a:srgbClr val="C00000"/>
          </a:solidFill>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sp>
        <p:nvSpPr>
          <p:cNvPr id="17" name="Rectangles 16"/>
          <p:cNvSpPr/>
          <p:nvPr/>
        </p:nvSpPr>
        <p:spPr>
          <a:xfrm>
            <a:off x="9578975" y="224726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0</a:t>
            </a:r>
            <a:endParaRPr lang="x-none" altLang="en-US"/>
          </a:p>
        </p:txBody>
      </p:sp>
      <p:sp>
        <p:nvSpPr>
          <p:cNvPr id="19" name="Rectangles 18"/>
          <p:cNvSpPr/>
          <p:nvPr/>
        </p:nvSpPr>
        <p:spPr>
          <a:xfrm>
            <a:off x="7098030" y="979170"/>
            <a:ext cx="633730" cy="427990"/>
          </a:xfrm>
          <a:prstGeom prst="rect">
            <a:avLst/>
          </a:prstGeom>
        </p:spPr>
        <p:style>
          <a:lnRef idx="3">
            <a:schemeClr val="lt1"/>
          </a:lnRef>
          <a:fillRef idx="1">
            <a:schemeClr val="accent3"/>
          </a:fillRef>
          <a:effectRef idx="1">
            <a:schemeClr val="accent3"/>
          </a:effectRef>
          <a:fontRef idx="minor">
            <a:schemeClr val="lt1"/>
          </a:fontRef>
        </p:style>
        <p:txBody>
          <a:bodyPr rtlCol="0" anchor="ctr"/>
          <a:p>
            <a:pPr algn="ctr"/>
            <a:r>
              <a:rPr lang="x-none" altLang="en-US"/>
              <a:t>null</a:t>
            </a:r>
            <a:endParaRPr lang="x-none" altLang="en-US"/>
          </a:p>
        </p:txBody>
      </p:sp>
      <p:cxnSp>
        <p:nvCxnSpPr>
          <p:cNvPr id="20" name="Curved Connector 19"/>
          <p:cNvCxnSpPr>
            <a:stCxn id="9" idx="0"/>
            <a:endCxn id="19" idx="2"/>
          </p:cNvCxnSpPr>
          <p:nvPr/>
        </p:nvCxnSpPr>
        <p:spPr>
          <a:xfrm rot="16200000">
            <a:off x="6994843" y="1827213"/>
            <a:ext cx="840105" cy="3175"/>
          </a:xfrm>
          <a:prstGeom prst="curvedConnector2">
            <a:avLst/>
          </a:prstGeom>
          <a:ln>
            <a:headEnd type="none"/>
            <a:tailEnd type="triangle" w="med" len="med"/>
          </a:ln>
        </p:spPr>
        <p:style>
          <a:lnRef idx="3">
            <a:schemeClr val="accent6"/>
          </a:lnRef>
          <a:fillRef idx="0">
            <a:schemeClr val="accent6"/>
          </a:fillRef>
          <a:effectRef idx="2">
            <a:schemeClr val="accent6"/>
          </a:effectRef>
          <a:fontRef idx="minor">
            <a:schemeClr val="tx1"/>
          </a:fontRef>
        </p:style>
      </p:cxnSp>
      <p:cxnSp>
        <p:nvCxnSpPr>
          <p:cNvPr id="21" name="Curved Connector 20"/>
          <p:cNvCxnSpPr>
            <a:stCxn id="5" idx="0"/>
            <a:endCxn id="10" idx="0"/>
          </p:cNvCxnSpPr>
          <p:nvPr/>
        </p:nvCxnSpPr>
        <p:spPr>
          <a:xfrm rot="16200000" flipV="1">
            <a:off x="7501255" y="1468120"/>
            <a:ext cx="3175" cy="1558290"/>
          </a:xfrm>
          <a:prstGeom prst="curvedConnector3">
            <a:avLst>
              <a:gd name="adj1" fmla="val 7550000"/>
            </a:avLst>
          </a:prstGeom>
          <a:ln>
            <a:headEnd type="none"/>
            <a:tailEnd type="triangle" w="med" len="med"/>
          </a:ln>
        </p:spPr>
        <p:style>
          <a:lnRef idx="3">
            <a:schemeClr val="accent4"/>
          </a:lnRef>
          <a:fillRef idx="0">
            <a:schemeClr val="accent4"/>
          </a:fillRef>
          <a:effectRef idx="2">
            <a:schemeClr val="accent4"/>
          </a:effectRef>
          <a:fontRef idx="minor">
            <a:schemeClr val="tx1"/>
          </a:fontRef>
        </p:style>
      </p:cxnSp>
      <p:cxnSp>
        <p:nvCxnSpPr>
          <p:cNvPr id="22" name="Curved Connector 21"/>
          <p:cNvCxnSpPr>
            <a:stCxn id="4" idx="0"/>
            <a:endCxn id="10" idx="0"/>
          </p:cNvCxnSpPr>
          <p:nvPr/>
        </p:nvCxnSpPr>
        <p:spPr>
          <a:xfrm rot="16200000" flipV="1">
            <a:off x="7933690" y="1035685"/>
            <a:ext cx="3175" cy="2423795"/>
          </a:xfrm>
          <a:prstGeom prst="curvedConnector3">
            <a:avLst>
              <a:gd name="adj1" fmla="val 10980000"/>
            </a:avLst>
          </a:prstGeom>
          <a:ln>
            <a:headEnd type="none" w="med" len="med"/>
            <a:tailEnd type="triangle" w="med" len="med"/>
          </a:ln>
        </p:spPr>
        <p:style>
          <a:lnRef idx="3">
            <a:schemeClr val="accent2"/>
          </a:lnRef>
          <a:fillRef idx="0">
            <a:schemeClr val="accent2"/>
          </a:fillRef>
          <a:effectRef idx="2">
            <a:schemeClr val="accent2"/>
          </a:effectRef>
          <a:fontRef idx="minor">
            <a:schemeClr val="tx1"/>
          </a:fontRef>
        </p:style>
      </p:cxnSp>
    </p:spTree>
  </p:cSld>
  <p:clrMapOvr>
    <a:masterClrMapping/>
  </p:clrMapOvr>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ltLang="x-none"/>
              <a:t>插入过程</a:t>
            </a:r>
            <a:endParaRPr lang="zh-CN" altLang="x-none"/>
          </a:p>
        </p:txBody>
      </p:sp>
      <p:sp>
        <p:nvSpPr>
          <p:cNvPr id="15" name="Rectangles 14"/>
          <p:cNvSpPr/>
          <p:nvPr/>
        </p:nvSpPr>
        <p:spPr>
          <a:xfrm>
            <a:off x="5633085" y="2247265"/>
            <a:ext cx="829945" cy="427990"/>
          </a:xfrm>
          <a:prstGeom prst="rect">
            <a:avLst/>
          </a:prstGeom>
        </p:spPr>
        <p:style>
          <a:lnRef idx="2">
            <a:schemeClr val="accent3"/>
          </a:lnRef>
          <a:fillRef idx="1">
            <a:schemeClr val="lt1"/>
          </a:fillRef>
          <a:effectRef idx="0">
            <a:schemeClr val="accent3"/>
          </a:effectRef>
          <a:fontRef idx="minor">
            <a:schemeClr val="dk1"/>
          </a:fontRef>
        </p:style>
        <p:txBody>
          <a:bodyPr rtlCol="0" anchor="ctr"/>
          <a:p>
            <a:pPr algn="ctr"/>
            <a:r>
              <a:rPr lang="x-none" sz="1400">
                <a:solidFill>
                  <a:schemeClr val="tx2"/>
                </a:solidFill>
                <a:sym typeface="+mn-ea"/>
              </a:rPr>
              <a:t>less&lt;K&gt;</a:t>
            </a:r>
            <a:endParaRPr lang="x-none" altLang="en-US" sz="1400"/>
          </a:p>
        </p:txBody>
      </p:sp>
      <p:sp>
        <p:nvSpPr>
          <p:cNvPr id="16" name="Rectangles 15"/>
          <p:cNvSpPr/>
          <p:nvPr/>
        </p:nvSpPr>
        <p:spPr>
          <a:xfrm>
            <a:off x="3314700" y="2247265"/>
            <a:ext cx="2318385" cy="427990"/>
          </a:xfrm>
          <a:prstGeom prst="rect">
            <a:avLst/>
          </a:prstGeom>
        </p:spPr>
        <p:style>
          <a:lnRef idx="2">
            <a:schemeClr val="accent3"/>
          </a:lnRef>
          <a:fillRef idx="1">
            <a:schemeClr val="lt1"/>
          </a:fillRef>
          <a:effectRef idx="0">
            <a:schemeClr val="accent3"/>
          </a:effectRef>
          <a:fontRef idx="minor">
            <a:schemeClr val="dk1"/>
          </a:fontRef>
        </p:style>
        <p:txBody>
          <a:bodyPr rtlCol="0" anchor="ctr"/>
          <a:p>
            <a:pPr algn="ctr"/>
            <a:r>
              <a:rPr lang="x-none" sz="1400">
                <a:solidFill>
                  <a:schemeClr val="tx2"/>
                </a:solidFill>
                <a:sym typeface="+mn-ea"/>
              </a:rPr>
              <a:t>allocator&lt;_Rb_tree_node&gt;</a:t>
            </a:r>
            <a:endParaRPr lang="x-none" altLang="en-US" sz="1400"/>
          </a:p>
        </p:txBody>
      </p:sp>
      <p:sp>
        <p:nvSpPr>
          <p:cNvPr id="4" name="Rectangles 3"/>
          <p:cNvSpPr/>
          <p:nvPr/>
        </p:nvSpPr>
        <p:spPr>
          <a:xfrm>
            <a:off x="8712835" y="224726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5" name="Rectangles 4"/>
          <p:cNvSpPr/>
          <p:nvPr/>
        </p:nvSpPr>
        <p:spPr>
          <a:xfrm>
            <a:off x="7847330" y="224726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9" name="Rectangles 8"/>
          <p:cNvSpPr/>
          <p:nvPr/>
        </p:nvSpPr>
        <p:spPr>
          <a:xfrm>
            <a:off x="6981825" y="224726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10" name="Rectangles 9"/>
          <p:cNvSpPr/>
          <p:nvPr/>
        </p:nvSpPr>
        <p:spPr>
          <a:xfrm>
            <a:off x="6463030" y="2247265"/>
            <a:ext cx="518160" cy="427990"/>
          </a:xfrm>
          <a:prstGeom prst="rect">
            <a:avLst/>
          </a:prstGeom>
          <a:solidFill>
            <a:srgbClr val="C00000"/>
          </a:solidFill>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sp>
        <p:nvSpPr>
          <p:cNvPr id="17" name="Rectangles 16"/>
          <p:cNvSpPr/>
          <p:nvPr/>
        </p:nvSpPr>
        <p:spPr>
          <a:xfrm>
            <a:off x="9578975" y="224726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1</a:t>
            </a:r>
            <a:endParaRPr lang="x-none" altLang="en-US"/>
          </a:p>
        </p:txBody>
      </p:sp>
      <p:sp>
        <p:nvSpPr>
          <p:cNvPr id="19" name="Rectangles 18"/>
          <p:cNvSpPr/>
          <p:nvPr/>
        </p:nvSpPr>
        <p:spPr>
          <a:xfrm>
            <a:off x="7098030" y="979170"/>
            <a:ext cx="633730" cy="427990"/>
          </a:xfrm>
          <a:prstGeom prst="rect">
            <a:avLst/>
          </a:prstGeom>
        </p:spPr>
        <p:style>
          <a:lnRef idx="3">
            <a:schemeClr val="lt1"/>
          </a:lnRef>
          <a:fillRef idx="1">
            <a:schemeClr val="accent3"/>
          </a:fillRef>
          <a:effectRef idx="1">
            <a:schemeClr val="accent3"/>
          </a:effectRef>
          <a:fontRef idx="minor">
            <a:schemeClr val="lt1"/>
          </a:fontRef>
        </p:style>
        <p:txBody>
          <a:bodyPr rtlCol="0" anchor="ctr"/>
          <a:p>
            <a:pPr algn="ctr"/>
            <a:r>
              <a:rPr lang="x-none" altLang="en-US"/>
              <a:t>null</a:t>
            </a:r>
            <a:endParaRPr lang="x-none" altLang="en-US"/>
          </a:p>
        </p:txBody>
      </p:sp>
      <p:cxnSp>
        <p:nvCxnSpPr>
          <p:cNvPr id="20" name="Curved Connector 19"/>
          <p:cNvCxnSpPr>
            <a:stCxn id="9" idx="0"/>
            <a:endCxn id="19" idx="2"/>
          </p:cNvCxnSpPr>
          <p:nvPr/>
        </p:nvCxnSpPr>
        <p:spPr>
          <a:xfrm rot="16200000">
            <a:off x="6994843" y="1827213"/>
            <a:ext cx="840105" cy="3175"/>
          </a:xfrm>
          <a:prstGeom prst="curvedConnector2">
            <a:avLst/>
          </a:prstGeom>
          <a:ln>
            <a:headEnd type="none"/>
            <a:tailEnd type="triangle" w="med" len="med"/>
          </a:ln>
        </p:spPr>
        <p:style>
          <a:lnRef idx="3">
            <a:schemeClr val="accent6"/>
          </a:lnRef>
          <a:fillRef idx="0">
            <a:schemeClr val="accent6"/>
          </a:fillRef>
          <a:effectRef idx="2">
            <a:schemeClr val="accent6"/>
          </a:effectRef>
          <a:fontRef idx="minor">
            <a:schemeClr val="tx1"/>
          </a:fontRef>
        </p:style>
      </p:cxnSp>
      <p:sp>
        <p:nvSpPr>
          <p:cNvPr id="11" name="Rectangles 10"/>
          <p:cNvSpPr/>
          <p:nvPr/>
        </p:nvSpPr>
        <p:spPr>
          <a:xfrm>
            <a:off x="5440680" y="494220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12" name="Rectangles 11"/>
          <p:cNvSpPr/>
          <p:nvPr/>
        </p:nvSpPr>
        <p:spPr>
          <a:xfrm>
            <a:off x="4575175" y="494220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13" name="Rectangles 12"/>
          <p:cNvSpPr/>
          <p:nvPr/>
        </p:nvSpPr>
        <p:spPr>
          <a:xfrm>
            <a:off x="3709670" y="494220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14" name="Rectangles 13"/>
          <p:cNvSpPr/>
          <p:nvPr/>
        </p:nvSpPr>
        <p:spPr>
          <a:xfrm>
            <a:off x="3190875" y="4942205"/>
            <a:ext cx="518160" cy="427990"/>
          </a:xfrm>
          <a:prstGeom prst="rect">
            <a:avLst/>
          </a:prstGeom>
          <a:solidFill>
            <a:schemeClr val="tx1"/>
          </a:solidFill>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sp>
        <p:nvSpPr>
          <p:cNvPr id="7" name="Rectangles 6"/>
          <p:cNvSpPr/>
          <p:nvPr/>
        </p:nvSpPr>
        <p:spPr>
          <a:xfrm>
            <a:off x="6306820" y="494220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value</a:t>
            </a:r>
            <a:endParaRPr lang="x-none" altLang="en-US"/>
          </a:p>
        </p:txBody>
      </p:sp>
      <p:cxnSp>
        <p:nvCxnSpPr>
          <p:cNvPr id="3" name="Curved Connector 2"/>
          <p:cNvCxnSpPr>
            <a:stCxn id="5" idx="2"/>
            <a:endCxn id="14" idx="0"/>
          </p:cNvCxnSpPr>
          <p:nvPr/>
        </p:nvCxnSpPr>
        <p:spPr>
          <a:xfrm rot="5400000">
            <a:off x="4731703" y="1393508"/>
            <a:ext cx="2266950" cy="4830445"/>
          </a:xfrm>
          <a:prstGeom prst="curvedConnector3">
            <a:avLst>
              <a:gd name="adj1" fmla="val 49986"/>
            </a:avLst>
          </a:prstGeom>
          <a:ln>
            <a:headEnd type="none" w="med" len="med"/>
            <a:tailEnd type="triangle" w="med" len="med"/>
          </a:ln>
        </p:spPr>
        <p:style>
          <a:lnRef idx="3">
            <a:schemeClr val="accent4"/>
          </a:lnRef>
          <a:fillRef idx="0">
            <a:schemeClr val="accent4"/>
          </a:fillRef>
          <a:effectRef idx="2">
            <a:schemeClr val="accent4"/>
          </a:effectRef>
          <a:fontRef idx="minor">
            <a:schemeClr val="tx1"/>
          </a:fontRef>
        </p:style>
      </p:cxnSp>
      <p:cxnSp>
        <p:nvCxnSpPr>
          <p:cNvPr id="6" name="Curved Connector 5"/>
          <p:cNvCxnSpPr>
            <a:stCxn id="13" idx="0"/>
            <a:endCxn id="10" idx="2"/>
          </p:cNvCxnSpPr>
          <p:nvPr/>
        </p:nvCxnSpPr>
        <p:spPr>
          <a:xfrm rot="16200000">
            <a:off x="4298950" y="2519045"/>
            <a:ext cx="2266950" cy="2579370"/>
          </a:xfrm>
          <a:prstGeom prst="curvedConnector3">
            <a:avLst>
              <a:gd name="adj1" fmla="val 63417"/>
            </a:avLst>
          </a:prstGeom>
          <a:ln>
            <a:headEnd type="none"/>
            <a:tailEnd type="triangle" w="med" len="med"/>
          </a:ln>
        </p:spPr>
        <p:style>
          <a:lnRef idx="3">
            <a:schemeClr val="accent6"/>
          </a:lnRef>
          <a:fillRef idx="0">
            <a:schemeClr val="accent6"/>
          </a:fillRef>
          <a:effectRef idx="2">
            <a:schemeClr val="accent6"/>
          </a:effectRef>
          <a:fontRef idx="minor">
            <a:schemeClr val="tx1"/>
          </a:fontRef>
        </p:style>
      </p:cxnSp>
      <p:sp>
        <p:nvSpPr>
          <p:cNvPr id="8" name="Rectangles 7"/>
          <p:cNvSpPr/>
          <p:nvPr/>
        </p:nvSpPr>
        <p:spPr>
          <a:xfrm>
            <a:off x="5547995" y="3969385"/>
            <a:ext cx="633730" cy="427990"/>
          </a:xfrm>
          <a:prstGeom prst="rect">
            <a:avLst/>
          </a:prstGeom>
        </p:spPr>
        <p:style>
          <a:lnRef idx="3">
            <a:schemeClr val="lt1"/>
          </a:lnRef>
          <a:fillRef idx="1">
            <a:schemeClr val="accent3"/>
          </a:fillRef>
          <a:effectRef idx="1">
            <a:schemeClr val="accent3"/>
          </a:effectRef>
          <a:fontRef idx="minor">
            <a:schemeClr val="lt1"/>
          </a:fontRef>
        </p:style>
        <p:txBody>
          <a:bodyPr rtlCol="0" anchor="ctr"/>
          <a:p>
            <a:pPr algn="ctr"/>
            <a:r>
              <a:rPr lang="x-none" altLang="en-US"/>
              <a:t>null</a:t>
            </a:r>
            <a:endParaRPr lang="x-none" altLang="en-US"/>
          </a:p>
        </p:txBody>
      </p:sp>
      <p:cxnSp>
        <p:nvCxnSpPr>
          <p:cNvPr id="18" name="Curved Connector 17"/>
          <p:cNvCxnSpPr>
            <a:stCxn id="11" idx="0"/>
            <a:endCxn id="8" idx="2"/>
          </p:cNvCxnSpPr>
          <p:nvPr/>
        </p:nvCxnSpPr>
        <p:spPr>
          <a:xfrm rot="16200000" flipV="1">
            <a:off x="5596890" y="4665345"/>
            <a:ext cx="544830" cy="8890"/>
          </a:xfrm>
          <a:prstGeom prst="curvedConnector3">
            <a:avLst>
              <a:gd name="adj1" fmla="val 50000"/>
            </a:avLst>
          </a:prstGeom>
          <a:ln>
            <a:headEnd type="none" w="med" len="med"/>
            <a:tailEnd type="triangle" w="med" len="med"/>
          </a:ln>
        </p:spPr>
        <p:style>
          <a:lnRef idx="3">
            <a:schemeClr val="accent2"/>
          </a:lnRef>
          <a:fillRef idx="0">
            <a:schemeClr val="accent2"/>
          </a:fillRef>
          <a:effectRef idx="2">
            <a:schemeClr val="accent2"/>
          </a:effectRef>
          <a:fontRef idx="minor">
            <a:schemeClr val="tx1"/>
          </a:fontRef>
        </p:style>
      </p:cxnSp>
      <p:cxnSp>
        <p:nvCxnSpPr>
          <p:cNvPr id="29" name="Curved Connector 28"/>
          <p:cNvCxnSpPr>
            <a:stCxn id="4" idx="0"/>
            <a:endCxn id="10" idx="0"/>
          </p:cNvCxnSpPr>
          <p:nvPr/>
        </p:nvCxnSpPr>
        <p:spPr>
          <a:xfrm rot="16200000" flipV="1">
            <a:off x="7933690" y="1035685"/>
            <a:ext cx="3175" cy="2423795"/>
          </a:xfrm>
          <a:prstGeom prst="curvedConnector3">
            <a:avLst>
              <a:gd name="adj1" fmla="val 7560000"/>
            </a:avLst>
          </a:prstGeom>
          <a:ln>
            <a:headEnd type="none" w="med" len="med"/>
            <a:tailEnd type="triangle" w="med" len="med"/>
          </a:ln>
        </p:spPr>
        <p:style>
          <a:lnRef idx="3">
            <a:schemeClr val="accent2"/>
          </a:lnRef>
          <a:fillRef idx="0">
            <a:schemeClr val="accent2"/>
          </a:fillRef>
          <a:effectRef idx="2">
            <a:schemeClr val="accent2"/>
          </a:effectRef>
          <a:fontRef idx="minor">
            <a:schemeClr val="tx1"/>
          </a:fontRef>
        </p:style>
      </p:cxnSp>
      <p:cxnSp>
        <p:nvCxnSpPr>
          <p:cNvPr id="33" name="Curved Connector 32"/>
          <p:cNvCxnSpPr>
            <a:stCxn id="12" idx="0"/>
            <a:endCxn id="8" idx="2"/>
          </p:cNvCxnSpPr>
          <p:nvPr/>
        </p:nvCxnSpPr>
        <p:spPr>
          <a:xfrm rot="16200000">
            <a:off x="5163820" y="4241800"/>
            <a:ext cx="544830" cy="856615"/>
          </a:xfrm>
          <a:prstGeom prst="curvedConnector3">
            <a:avLst>
              <a:gd name="adj1" fmla="val 50058"/>
            </a:avLst>
          </a:prstGeom>
          <a:ln>
            <a:headEnd type="none" w="med" len="med"/>
            <a:tailEnd type="triangle" w="med" len="med"/>
          </a:ln>
        </p:spPr>
        <p:style>
          <a:lnRef idx="3">
            <a:schemeClr val="accent4"/>
          </a:lnRef>
          <a:fillRef idx="0">
            <a:schemeClr val="accent4"/>
          </a:fillRef>
          <a:effectRef idx="2">
            <a:schemeClr val="accent4"/>
          </a:effectRef>
          <a:fontRef idx="minor">
            <a:schemeClr val="tx1"/>
          </a:fontRef>
        </p:style>
      </p:cxnSp>
    </p:spTree>
  </p:cSld>
  <p:clrMapOvr>
    <a:masterClrMapping/>
  </p:clrMapOvr>
  <p:transition/>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ltLang="x-none"/>
              <a:t>插入过程</a:t>
            </a:r>
            <a:endParaRPr lang="zh-CN" altLang="x-none"/>
          </a:p>
        </p:txBody>
      </p:sp>
      <p:sp>
        <p:nvSpPr>
          <p:cNvPr id="15" name="Rectangles 14"/>
          <p:cNvSpPr/>
          <p:nvPr/>
        </p:nvSpPr>
        <p:spPr>
          <a:xfrm>
            <a:off x="5633085" y="2247265"/>
            <a:ext cx="829945" cy="427990"/>
          </a:xfrm>
          <a:prstGeom prst="rect">
            <a:avLst/>
          </a:prstGeom>
        </p:spPr>
        <p:style>
          <a:lnRef idx="2">
            <a:schemeClr val="accent3"/>
          </a:lnRef>
          <a:fillRef idx="1">
            <a:schemeClr val="lt1"/>
          </a:fillRef>
          <a:effectRef idx="0">
            <a:schemeClr val="accent3"/>
          </a:effectRef>
          <a:fontRef idx="minor">
            <a:schemeClr val="dk1"/>
          </a:fontRef>
        </p:style>
        <p:txBody>
          <a:bodyPr rtlCol="0" anchor="ctr"/>
          <a:p>
            <a:pPr algn="ctr"/>
            <a:r>
              <a:rPr lang="x-none" sz="1400">
                <a:solidFill>
                  <a:schemeClr val="tx2"/>
                </a:solidFill>
                <a:sym typeface="+mn-ea"/>
              </a:rPr>
              <a:t>less&lt;K&gt;</a:t>
            </a:r>
            <a:endParaRPr lang="x-none" altLang="en-US" sz="1400"/>
          </a:p>
        </p:txBody>
      </p:sp>
      <p:sp>
        <p:nvSpPr>
          <p:cNvPr id="16" name="Rectangles 15"/>
          <p:cNvSpPr/>
          <p:nvPr/>
        </p:nvSpPr>
        <p:spPr>
          <a:xfrm>
            <a:off x="3314700" y="2247265"/>
            <a:ext cx="2318385" cy="427990"/>
          </a:xfrm>
          <a:prstGeom prst="rect">
            <a:avLst/>
          </a:prstGeom>
        </p:spPr>
        <p:style>
          <a:lnRef idx="2">
            <a:schemeClr val="accent3"/>
          </a:lnRef>
          <a:fillRef idx="1">
            <a:schemeClr val="lt1"/>
          </a:fillRef>
          <a:effectRef idx="0">
            <a:schemeClr val="accent3"/>
          </a:effectRef>
          <a:fontRef idx="minor">
            <a:schemeClr val="dk1"/>
          </a:fontRef>
        </p:style>
        <p:txBody>
          <a:bodyPr rtlCol="0" anchor="ctr"/>
          <a:p>
            <a:pPr algn="ctr"/>
            <a:r>
              <a:rPr lang="x-none" sz="1400">
                <a:solidFill>
                  <a:schemeClr val="tx2"/>
                </a:solidFill>
                <a:sym typeface="+mn-ea"/>
              </a:rPr>
              <a:t>allocator&lt;_Rb_tree_node&gt;</a:t>
            </a:r>
            <a:endParaRPr lang="x-none" altLang="en-US" sz="1400"/>
          </a:p>
        </p:txBody>
      </p:sp>
      <p:sp>
        <p:nvSpPr>
          <p:cNvPr id="4" name="Rectangles 3"/>
          <p:cNvSpPr/>
          <p:nvPr/>
        </p:nvSpPr>
        <p:spPr>
          <a:xfrm>
            <a:off x="8712835" y="224726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5" name="Rectangles 4"/>
          <p:cNvSpPr/>
          <p:nvPr/>
        </p:nvSpPr>
        <p:spPr>
          <a:xfrm>
            <a:off x="7847330" y="224726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9" name="Rectangles 8"/>
          <p:cNvSpPr/>
          <p:nvPr/>
        </p:nvSpPr>
        <p:spPr>
          <a:xfrm>
            <a:off x="6981825" y="224726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10" name="Rectangles 9"/>
          <p:cNvSpPr/>
          <p:nvPr/>
        </p:nvSpPr>
        <p:spPr>
          <a:xfrm>
            <a:off x="6463030" y="2247265"/>
            <a:ext cx="518160" cy="427990"/>
          </a:xfrm>
          <a:prstGeom prst="rect">
            <a:avLst/>
          </a:prstGeom>
          <a:solidFill>
            <a:srgbClr val="C00000"/>
          </a:solidFill>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sp>
        <p:nvSpPr>
          <p:cNvPr id="17" name="Rectangles 16"/>
          <p:cNvSpPr/>
          <p:nvPr/>
        </p:nvSpPr>
        <p:spPr>
          <a:xfrm>
            <a:off x="9578975" y="224726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2</a:t>
            </a:r>
            <a:endParaRPr lang="x-none" altLang="en-US"/>
          </a:p>
        </p:txBody>
      </p:sp>
      <p:sp>
        <p:nvSpPr>
          <p:cNvPr id="19" name="Rectangles 18"/>
          <p:cNvSpPr/>
          <p:nvPr/>
        </p:nvSpPr>
        <p:spPr>
          <a:xfrm>
            <a:off x="7098030" y="979170"/>
            <a:ext cx="633730" cy="427990"/>
          </a:xfrm>
          <a:prstGeom prst="rect">
            <a:avLst/>
          </a:prstGeom>
        </p:spPr>
        <p:style>
          <a:lnRef idx="3">
            <a:schemeClr val="lt1"/>
          </a:lnRef>
          <a:fillRef idx="1">
            <a:schemeClr val="accent3"/>
          </a:fillRef>
          <a:effectRef idx="1">
            <a:schemeClr val="accent3"/>
          </a:effectRef>
          <a:fontRef idx="minor">
            <a:schemeClr val="lt1"/>
          </a:fontRef>
        </p:style>
        <p:txBody>
          <a:bodyPr rtlCol="0" anchor="ctr"/>
          <a:p>
            <a:pPr algn="ctr"/>
            <a:r>
              <a:rPr lang="x-none" altLang="en-US"/>
              <a:t>null</a:t>
            </a:r>
            <a:endParaRPr lang="x-none" altLang="en-US"/>
          </a:p>
        </p:txBody>
      </p:sp>
      <p:cxnSp>
        <p:nvCxnSpPr>
          <p:cNvPr id="20" name="Curved Connector 19"/>
          <p:cNvCxnSpPr>
            <a:stCxn id="9" idx="0"/>
            <a:endCxn id="19" idx="2"/>
          </p:cNvCxnSpPr>
          <p:nvPr/>
        </p:nvCxnSpPr>
        <p:spPr>
          <a:xfrm rot="16200000">
            <a:off x="6994843" y="1827213"/>
            <a:ext cx="840105" cy="3175"/>
          </a:xfrm>
          <a:prstGeom prst="curvedConnector2">
            <a:avLst/>
          </a:prstGeom>
          <a:ln>
            <a:headEnd type="none"/>
            <a:tailEnd type="triangle" w="med" len="med"/>
          </a:ln>
        </p:spPr>
        <p:style>
          <a:lnRef idx="3">
            <a:schemeClr val="accent6"/>
          </a:lnRef>
          <a:fillRef idx="0">
            <a:schemeClr val="accent6"/>
          </a:fillRef>
          <a:effectRef idx="2">
            <a:schemeClr val="accent6"/>
          </a:effectRef>
          <a:fontRef idx="minor">
            <a:schemeClr val="tx1"/>
          </a:fontRef>
        </p:style>
      </p:cxnSp>
      <p:sp>
        <p:nvSpPr>
          <p:cNvPr id="11" name="Rectangles 10"/>
          <p:cNvSpPr/>
          <p:nvPr/>
        </p:nvSpPr>
        <p:spPr>
          <a:xfrm>
            <a:off x="5440680" y="494220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12" name="Rectangles 11"/>
          <p:cNvSpPr/>
          <p:nvPr/>
        </p:nvSpPr>
        <p:spPr>
          <a:xfrm>
            <a:off x="4575175" y="494220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13" name="Rectangles 12"/>
          <p:cNvSpPr/>
          <p:nvPr/>
        </p:nvSpPr>
        <p:spPr>
          <a:xfrm>
            <a:off x="3709670" y="494220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14" name="Rectangles 13"/>
          <p:cNvSpPr/>
          <p:nvPr/>
        </p:nvSpPr>
        <p:spPr>
          <a:xfrm>
            <a:off x="3190875" y="4942205"/>
            <a:ext cx="518160" cy="427990"/>
          </a:xfrm>
          <a:prstGeom prst="rect">
            <a:avLst/>
          </a:prstGeom>
          <a:solidFill>
            <a:schemeClr val="tx1"/>
          </a:solidFill>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sp>
        <p:nvSpPr>
          <p:cNvPr id="7" name="Rectangles 6"/>
          <p:cNvSpPr/>
          <p:nvPr/>
        </p:nvSpPr>
        <p:spPr>
          <a:xfrm>
            <a:off x="6306820" y="494220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value</a:t>
            </a:r>
            <a:endParaRPr lang="x-none" altLang="en-US"/>
          </a:p>
        </p:txBody>
      </p:sp>
      <p:cxnSp>
        <p:nvCxnSpPr>
          <p:cNvPr id="3" name="Curved Connector 2"/>
          <p:cNvCxnSpPr>
            <a:stCxn id="5" idx="2"/>
            <a:endCxn id="14" idx="0"/>
          </p:cNvCxnSpPr>
          <p:nvPr/>
        </p:nvCxnSpPr>
        <p:spPr>
          <a:xfrm rot="5400000">
            <a:off x="4731703" y="1393508"/>
            <a:ext cx="2266950" cy="4830445"/>
          </a:xfrm>
          <a:prstGeom prst="curvedConnector3">
            <a:avLst>
              <a:gd name="adj1" fmla="val 49986"/>
            </a:avLst>
          </a:prstGeom>
          <a:ln>
            <a:headEnd type="none" w="med" len="med"/>
            <a:tailEnd type="triangle" w="med" len="med"/>
          </a:ln>
        </p:spPr>
        <p:style>
          <a:lnRef idx="3">
            <a:schemeClr val="accent4"/>
          </a:lnRef>
          <a:fillRef idx="0">
            <a:schemeClr val="accent4"/>
          </a:fillRef>
          <a:effectRef idx="2">
            <a:schemeClr val="accent4"/>
          </a:effectRef>
          <a:fontRef idx="minor">
            <a:schemeClr val="tx1"/>
          </a:fontRef>
        </p:style>
      </p:cxnSp>
      <p:cxnSp>
        <p:nvCxnSpPr>
          <p:cNvPr id="6" name="Curved Connector 5"/>
          <p:cNvCxnSpPr>
            <a:stCxn id="13" idx="0"/>
            <a:endCxn id="10" idx="2"/>
          </p:cNvCxnSpPr>
          <p:nvPr/>
        </p:nvCxnSpPr>
        <p:spPr>
          <a:xfrm rot="16200000">
            <a:off x="4298950" y="2519045"/>
            <a:ext cx="2266950" cy="2579370"/>
          </a:xfrm>
          <a:prstGeom prst="curvedConnector3">
            <a:avLst>
              <a:gd name="adj1" fmla="val 63417"/>
            </a:avLst>
          </a:prstGeom>
          <a:ln>
            <a:headEnd type="none"/>
            <a:tailEnd type="triangle" w="med" len="med"/>
          </a:ln>
        </p:spPr>
        <p:style>
          <a:lnRef idx="3">
            <a:schemeClr val="accent6"/>
          </a:lnRef>
          <a:fillRef idx="0">
            <a:schemeClr val="accent6"/>
          </a:fillRef>
          <a:effectRef idx="2">
            <a:schemeClr val="accent6"/>
          </a:effectRef>
          <a:fontRef idx="minor">
            <a:schemeClr val="tx1"/>
          </a:fontRef>
        </p:style>
      </p:cxnSp>
      <p:sp>
        <p:nvSpPr>
          <p:cNvPr id="8" name="Rectangles 7"/>
          <p:cNvSpPr/>
          <p:nvPr/>
        </p:nvSpPr>
        <p:spPr>
          <a:xfrm>
            <a:off x="5547995" y="3969385"/>
            <a:ext cx="633730" cy="427990"/>
          </a:xfrm>
          <a:prstGeom prst="rect">
            <a:avLst/>
          </a:prstGeom>
        </p:spPr>
        <p:style>
          <a:lnRef idx="3">
            <a:schemeClr val="lt1"/>
          </a:lnRef>
          <a:fillRef idx="1">
            <a:schemeClr val="accent3"/>
          </a:fillRef>
          <a:effectRef idx="1">
            <a:schemeClr val="accent3"/>
          </a:effectRef>
          <a:fontRef idx="minor">
            <a:schemeClr val="lt1"/>
          </a:fontRef>
        </p:style>
        <p:txBody>
          <a:bodyPr rtlCol="0" anchor="ctr"/>
          <a:p>
            <a:pPr algn="ctr"/>
            <a:r>
              <a:rPr lang="x-none" altLang="en-US"/>
              <a:t>null</a:t>
            </a:r>
            <a:endParaRPr lang="x-none" altLang="en-US"/>
          </a:p>
        </p:txBody>
      </p:sp>
      <p:cxnSp>
        <p:nvCxnSpPr>
          <p:cNvPr id="18" name="Curved Connector 17"/>
          <p:cNvCxnSpPr>
            <a:stCxn id="11" idx="0"/>
            <a:endCxn id="8" idx="2"/>
          </p:cNvCxnSpPr>
          <p:nvPr/>
        </p:nvCxnSpPr>
        <p:spPr>
          <a:xfrm rot="16200000" flipV="1">
            <a:off x="5596890" y="4665345"/>
            <a:ext cx="544830" cy="8890"/>
          </a:xfrm>
          <a:prstGeom prst="curvedConnector3">
            <a:avLst>
              <a:gd name="adj1" fmla="val 50000"/>
            </a:avLst>
          </a:prstGeom>
          <a:ln>
            <a:headEnd type="none" w="med" len="med"/>
            <a:tailEnd type="triangle" w="med" len="med"/>
          </a:ln>
        </p:spPr>
        <p:style>
          <a:lnRef idx="3">
            <a:schemeClr val="accent2"/>
          </a:lnRef>
          <a:fillRef idx="0">
            <a:schemeClr val="accent2"/>
          </a:fillRef>
          <a:effectRef idx="2">
            <a:schemeClr val="accent2"/>
          </a:effectRef>
          <a:fontRef idx="minor">
            <a:schemeClr val="tx1"/>
          </a:fontRef>
        </p:style>
      </p:cxnSp>
      <p:sp>
        <p:nvSpPr>
          <p:cNvPr id="24" name="Rectangles 23"/>
          <p:cNvSpPr/>
          <p:nvPr/>
        </p:nvSpPr>
        <p:spPr>
          <a:xfrm>
            <a:off x="9685020" y="494220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25" name="Rectangles 24"/>
          <p:cNvSpPr/>
          <p:nvPr/>
        </p:nvSpPr>
        <p:spPr>
          <a:xfrm>
            <a:off x="8819515" y="494220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26" name="Rectangles 25"/>
          <p:cNvSpPr/>
          <p:nvPr/>
        </p:nvSpPr>
        <p:spPr>
          <a:xfrm>
            <a:off x="7954010" y="494220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27" name="Rectangles 26"/>
          <p:cNvSpPr/>
          <p:nvPr/>
        </p:nvSpPr>
        <p:spPr>
          <a:xfrm>
            <a:off x="7435215" y="4942205"/>
            <a:ext cx="518160" cy="427990"/>
          </a:xfrm>
          <a:prstGeom prst="rect">
            <a:avLst/>
          </a:prstGeom>
          <a:solidFill>
            <a:schemeClr val="tx1"/>
          </a:solidFill>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sp>
        <p:nvSpPr>
          <p:cNvPr id="28" name="Rectangles 27"/>
          <p:cNvSpPr/>
          <p:nvPr/>
        </p:nvSpPr>
        <p:spPr>
          <a:xfrm>
            <a:off x="10551160" y="494220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value</a:t>
            </a:r>
            <a:endParaRPr lang="x-none" altLang="en-US"/>
          </a:p>
        </p:txBody>
      </p:sp>
      <p:cxnSp>
        <p:nvCxnSpPr>
          <p:cNvPr id="29" name="Curved Connector 28"/>
          <p:cNvCxnSpPr>
            <a:stCxn id="4" idx="2"/>
            <a:endCxn id="27" idx="0"/>
          </p:cNvCxnSpPr>
          <p:nvPr/>
        </p:nvCxnSpPr>
        <p:spPr>
          <a:xfrm rot="5400000">
            <a:off x="7286625" y="3082925"/>
            <a:ext cx="2266950" cy="1451610"/>
          </a:xfrm>
          <a:prstGeom prst="curvedConnector3">
            <a:avLst>
              <a:gd name="adj1" fmla="val 50000"/>
            </a:avLst>
          </a:prstGeom>
          <a:ln>
            <a:headEnd type="none" w="med" len="med"/>
            <a:tailEnd type="triangle" w="med" len="med"/>
          </a:ln>
        </p:spPr>
        <p:style>
          <a:lnRef idx="3">
            <a:schemeClr val="accent2"/>
          </a:lnRef>
          <a:fillRef idx="0">
            <a:schemeClr val="accent2"/>
          </a:fillRef>
          <a:effectRef idx="2">
            <a:schemeClr val="accent2"/>
          </a:effectRef>
          <a:fontRef idx="minor">
            <a:schemeClr val="tx1"/>
          </a:fontRef>
        </p:style>
      </p:cxnSp>
      <p:cxnSp>
        <p:nvCxnSpPr>
          <p:cNvPr id="30" name="Curved Connector 29"/>
          <p:cNvCxnSpPr>
            <a:stCxn id="26" idx="0"/>
            <a:endCxn id="10" idx="2"/>
          </p:cNvCxnSpPr>
          <p:nvPr/>
        </p:nvCxnSpPr>
        <p:spPr>
          <a:xfrm rot="16200000" flipV="1">
            <a:off x="6421120" y="2976245"/>
            <a:ext cx="2266950" cy="1664970"/>
          </a:xfrm>
          <a:prstGeom prst="curvedConnector3">
            <a:avLst>
              <a:gd name="adj1" fmla="val 50000"/>
            </a:avLst>
          </a:prstGeom>
          <a:ln>
            <a:headEnd type="none"/>
            <a:tailEnd type="triangle" w="med" len="med"/>
          </a:ln>
        </p:spPr>
        <p:style>
          <a:lnRef idx="3">
            <a:schemeClr val="accent6"/>
          </a:lnRef>
          <a:fillRef idx="0">
            <a:schemeClr val="accent6"/>
          </a:fillRef>
          <a:effectRef idx="2">
            <a:schemeClr val="accent6"/>
          </a:effectRef>
          <a:fontRef idx="minor">
            <a:schemeClr val="tx1"/>
          </a:fontRef>
        </p:style>
      </p:cxnSp>
      <p:sp>
        <p:nvSpPr>
          <p:cNvPr id="31" name="Rectangles 30"/>
          <p:cNvSpPr/>
          <p:nvPr/>
        </p:nvSpPr>
        <p:spPr>
          <a:xfrm>
            <a:off x="9792335" y="3969385"/>
            <a:ext cx="633730" cy="427990"/>
          </a:xfrm>
          <a:prstGeom prst="rect">
            <a:avLst/>
          </a:prstGeom>
        </p:spPr>
        <p:style>
          <a:lnRef idx="3">
            <a:schemeClr val="lt1"/>
          </a:lnRef>
          <a:fillRef idx="1">
            <a:schemeClr val="accent3"/>
          </a:fillRef>
          <a:effectRef idx="1">
            <a:schemeClr val="accent3"/>
          </a:effectRef>
          <a:fontRef idx="minor">
            <a:schemeClr val="lt1"/>
          </a:fontRef>
        </p:style>
        <p:txBody>
          <a:bodyPr rtlCol="0" anchor="ctr"/>
          <a:p>
            <a:pPr algn="ctr"/>
            <a:r>
              <a:rPr lang="x-none" altLang="en-US"/>
              <a:t>null</a:t>
            </a:r>
            <a:endParaRPr lang="x-none" altLang="en-US"/>
          </a:p>
        </p:txBody>
      </p:sp>
      <p:cxnSp>
        <p:nvCxnSpPr>
          <p:cNvPr id="32" name="Curved Connector 31"/>
          <p:cNvCxnSpPr>
            <a:stCxn id="24" idx="0"/>
            <a:endCxn id="31" idx="2"/>
          </p:cNvCxnSpPr>
          <p:nvPr/>
        </p:nvCxnSpPr>
        <p:spPr>
          <a:xfrm rot="16200000" flipV="1">
            <a:off x="9841230" y="4665345"/>
            <a:ext cx="544830" cy="8890"/>
          </a:xfrm>
          <a:prstGeom prst="curvedConnector3">
            <a:avLst>
              <a:gd name="adj1" fmla="val 50000"/>
            </a:avLst>
          </a:prstGeom>
          <a:ln>
            <a:headEnd type="none" w="med" len="med"/>
            <a:tailEnd type="triangle" w="med" len="med"/>
          </a:ln>
        </p:spPr>
        <p:style>
          <a:lnRef idx="3">
            <a:schemeClr val="accent2"/>
          </a:lnRef>
          <a:fillRef idx="0">
            <a:schemeClr val="accent2"/>
          </a:fillRef>
          <a:effectRef idx="2">
            <a:schemeClr val="accent2"/>
          </a:effectRef>
          <a:fontRef idx="minor">
            <a:schemeClr val="tx1"/>
          </a:fontRef>
        </p:style>
      </p:cxnSp>
      <p:cxnSp>
        <p:nvCxnSpPr>
          <p:cNvPr id="33" name="Curved Connector 32"/>
          <p:cNvCxnSpPr>
            <a:stCxn id="12" idx="0"/>
            <a:endCxn id="8" idx="2"/>
          </p:cNvCxnSpPr>
          <p:nvPr/>
        </p:nvCxnSpPr>
        <p:spPr>
          <a:xfrm rot="16200000">
            <a:off x="5163820" y="4241800"/>
            <a:ext cx="544830" cy="856615"/>
          </a:xfrm>
          <a:prstGeom prst="curvedConnector3">
            <a:avLst>
              <a:gd name="adj1" fmla="val 50058"/>
            </a:avLst>
          </a:prstGeom>
          <a:ln>
            <a:headEnd type="none" w="med" len="med"/>
            <a:tailEnd type="triangle" w="med" len="med"/>
          </a:ln>
        </p:spPr>
        <p:style>
          <a:lnRef idx="3">
            <a:schemeClr val="accent4"/>
          </a:lnRef>
          <a:fillRef idx="0">
            <a:schemeClr val="accent4"/>
          </a:fillRef>
          <a:effectRef idx="2">
            <a:schemeClr val="accent4"/>
          </a:effectRef>
          <a:fontRef idx="minor">
            <a:schemeClr val="tx1"/>
          </a:fontRef>
        </p:style>
      </p:cxnSp>
      <p:cxnSp>
        <p:nvCxnSpPr>
          <p:cNvPr id="34" name="Curved Connector 33"/>
          <p:cNvCxnSpPr>
            <a:stCxn id="25" idx="0"/>
            <a:endCxn id="31" idx="2"/>
          </p:cNvCxnSpPr>
          <p:nvPr/>
        </p:nvCxnSpPr>
        <p:spPr>
          <a:xfrm rot="16200000">
            <a:off x="9408160" y="4241800"/>
            <a:ext cx="544830" cy="856615"/>
          </a:xfrm>
          <a:prstGeom prst="curvedConnector3">
            <a:avLst>
              <a:gd name="adj1" fmla="val 50058"/>
            </a:avLst>
          </a:prstGeom>
          <a:ln>
            <a:headEnd type="none" w="med" len="med"/>
            <a:tailEnd type="triangle" w="med" len="med"/>
          </a:ln>
        </p:spPr>
        <p:style>
          <a:lnRef idx="3">
            <a:schemeClr val="accent4"/>
          </a:lnRef>
          <a:fillRef idx="0">
            <a:schemeClr val="accent4"/>
          </a:fillRef>
          <a:effectRef idx="2">
            <a:schemeClr val="accent4"/>
          </a:effectRef>
          <a:fontRef idx="minor">
            <a:schemeClr val="tx1"/>
          </a:fontRef>
        </p:style>
      </p:cxnSp>
    </p:spTree>
  </p:cSld>
  <p:clrMapOvr>
    <a:masterClrMapping/>
  </p:clrMapOvr>
  <p:transition/>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ltLang="x-none"/>
              <a:t>插入过程</a:t>
            </a:r>
            <a:endParaRPr lang="zh-CN" altLang="x-none"/>
          </a:p>
        </p:txBody>
      </p:sp>
      <p:sp>
        <p:nvSpPr>
          <p:cNvPr id="15" name="Rectangles 14"/>
          <p:cNvSpPr/>
          <p:nvPr/>
        </p:nvSpPr>
        <p:spPr>
          <a:xfrm>
            <a:off x="5633085" y="2247265"/>
            <a:ext cx="829945" cy="427990"/>
          </a:xfrm>
          <a:prstGeom prst="rect">
            <a:avLst/>
          </a:prstGeom>
        </p:spPr>
        <p:style>
          <a:lnRef idx="2">
            <a:schemeClr val="accent3"/>
          </a:lnRef>
          <a:fillRef idx="1">
            <a:schemeClr val="lt1"/>
          </a:fillRef>
          <a:effectRef idx="0">
            <a:schemeClr val="accent3"/>
          </a:effectRef>
          <a:fontRef idx="minor">
            <a:schemeClr val="dk1"/>
          </a:fontRef>
        </p:style>
        <p:txBody>
          <a:bodyPr rtlCol="0" anchor="ctr"/>
          <a:p>
            <a:pPr algn="ctr"/>
            <a:r>
              <a:rPr lang="x-none" sz="1400">
                <a:solidFill>
                  <a:schemeClr val="tx2"/>
                </a:solidFill>
                <a:sym typeface="+mn-ea"/>
              </a:rPr>
              <a:t>less&lt;K&gt;</a:t>
            </a:r>
            <a:endParaRPr lang="x-none" altLang="en-US" sz="1400"/>
          </a:p>
        </p:txBody>
      </p:sp>
      <p:sp>
        <p:nvSpPr>
          <p:cNvPr id="16" name="Rectangles 15"/>
          <p:cNvSpPr/>
          <p:nvPr/>
        </p:nvSpPr>
        <p:spPr>
          <a:xfrm>
            <a:off x="3314700" y="2247265"/>
            <a:ext cx="2318385" cy="427990"/>
          </a:xfrm>
          <a:prstGeom prst="rect">
            <a:avLst/>
          </a:prstGeom>
        </p:spPr>
        <p:style>
          <a:lnRef idx="2">
            <a:schemeClr val="accent3"/>
          </a:lnRef>
          <a:fillRef idx="1">
            <a:schemeClr val="lt1"/>
          </a:fillRef>
          <a:effectRef idx="0">
            <a:schemeClr val="accent3"/>
          </a:effectRef>
          <a:fontRef idx="minor">
            <a:schemeClr val="dk1"/>
          </a:fontRef>
        </p:style>
        <p:txBody>
          <a:bodyPr rtlCol="0" anchor="ctr"/>
          <a:p>
            <a:pPr algn="ctr"/>
            <a:r>
              <a:rPr lang="x-none" sz="1400">
                <a:solidFill>
                  <a:schemeClr val="tx2"/>
                </a:solidFill>
                <a:sym typeface="+mn-ea"/>
              </a:rPr>
              <a:t>allocator&lt;_Rb_tree_node&gt;</a:t>
            </a:r>
            <a:endParaRPr lang="x-none" altLang="en-US" sz="1400"/>
          </a:p>
        </p:txBody>
      </p:sp>
      <p:sp>
        <p:nvSpPr>
          <p:cNvPr id="4" name="Rectangles 3"/>
          <p:cNvSpPr/>
          <p:nvPr/>
        </p:nvSpPr>
        <p:spPr>
          <a:xfrm>
            <a:off x="8712835" y="224726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5" name="Rectangles 4"/>
          <p:cNvSpPr/>
          <p:nvPr/>
        </p:nvSpPr>
        <p:spPr>
          <a:xfrm>
            <a:off x="7847330" y="224726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9" name="Rectangles 8"/>
          <p:cNvSpPr/>
          <p:nvPr/>
        </p:nvSpPr>
        <p:spPr>
          <a:xfrm>
            <a:off x="6981825" y="224726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10" name="Rectangles 9"/>
          <p:cNvSpPr/>
          <p:nvPr/>
        </p:nvSpPr>
        <p:spPr>
          <a:xfrm>
            <a:off x="6463030" y="2247265"/>
            <a:ext cx="518160" cy="427990"/>
          </a:xfrm>
          <a:prstGeom prst="rect">
            <a:avLst/>
          </a:prstGeom>
          <a:solidFill>
            <a:srgbClr val="C00000"/>
          </a:solidFill>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sp>
        <p:nvSpPr>
          <p:cNvPr id="17" name="Rectangles 16"/>
          <p:cNvSpPr/>
          <p:nvPr/>
        </p:nvSpPr>
        <p:spPr>
          <a:xfrm>
            <a:off x="9578975" y="224726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2</a:t>
            </a:r>
            <a:endParaRPr lang="x-none" altLang="en-US"/>
          </a:p>
        </p:txBody>
      </p:sp>
      <p:sp>
        <p:nvSpPr>
          <p:cNvPr id="19" name="Rectangles 18"/>
          <p:cNvSpPr/>
          <p:nvPr/>
        </p:nvSpPr>
        <p:spPr>
          <a:xfrm>
            <a:off x="7098030" y="979170"/>
            <a:ext cx="633730" cy="427990"/>
          </a:xfrm>
          <a:prstGeom prst="rect">
            <a:avLst/>
          </a:prstGeom>
        </p:spPr>
        <p:style>
          <a:lnRef idx="3">
            <a:schemeClr val="lt1"/>
          </a:lnRef>
          <a:fillRef idx="1">
            <a:schemeClr val="accent3"/>
          </a:fillRef>
          <a:effectRef idx="1">
            <a:schemeClr val="accent3"/>
          </a:effectRef>
          <a:fontRef idx="minor">
            <a:schemeClr val="lt1"/>
          </a:fontRef>
        </p:style>
        <p:txBody>
          <a:bodyPr rtlCol="0" anchor="ctr"/>
          <a:p>
            <a:pPr algn="ctr"/>
            <a:r>
              <a:rPr lang="x-none" altLang="en-US"/>
              <a:t>null</a:t>
            </a:r>
            <a:endParaRPr lang="x-none" altLang="en-US"/>
          </a:p>
        </p:txBody>
      </p:sp>
      <p:cxnSp>
        <p:nvCxnSpPr>
          <p:cNvPr id="20" name="Curved Connector 19"/>
          <p:cNvCxnSpPr>
            <a:stCxn id="9" idx="0"/>
            <a:endCxn id="19" idx="2"/>
          </p:cNvCxnSpPr>
          <p:nvPr/>
        </p:nvCxnSpPr>
        <p:spPr>
          <a:xfrm rot="16200000">
            <a:off x="6994843" y="1827213"/>
            <a:ext cx="840105" cy="3175"/>
          </a:xfrm>
          <a:prstGeom prst="curvedConnector2">
            <a:avLst/>
          </a:prstGeom>
          <a:ln>
            <a:headEnd type="none"/>
            <a:tailEnd type="triangle" w="med" len="med"/>
          </a:ln>
        </p:spPr>
        <p:style>
          <a:lnRef idx="3">
            <a:schemeClr val="accent6"/>
          </a:lnRef>
          <a:fillRef idx="0">
            <a:schemeClr val="accent6"/>
          </a:fillRef>
          <a:effectRef idx="2">
            <a:schemeClr val="accent6"/>
          </a:effectRef>
          <a:fontRef idx="minor">
            <a:schemeClr val="tx1"/>
          </a:fontRef>
        </p:style>
      </p:cxnSp>
      <p:sp>
        <p:nvSpPr>
          <p:cNvPr id="11" name="Rectangles 10"/>
          <p:cNvSpPr/>
          <p:nvPr/>
        </p:nvSpPr>
        <p:spPr>
          <a:xfrm>
            <a:off x="5443855" y="415226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12" name="Rectangles 11"/>
          <p:cNvSpPr/>
          <p:nvPr/>
        </p:nvSpPr>
        <p:spPr>
          <a:xfrm>
            <a:off x="4578350" y="415226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13" name="Rectangles 12"/>
          <p:cNvSpPr/>
          <p:nvPr/>
        </p:nvSpPr>
        <p:spPr>
          <a:xfrm>
            <a:off x="3712845" y="415226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14" name="Rectangles 13"/>
          <p:cNvSpPr/>
          <p:nvPr/>
        </p:nvSpPr>
        <p:spPr>
          <a:xfrm>
            <a:off x="3194050" y="4152265"/>
            <a:ext cx="518160" cy="427990"/>
          </a:xfrm>
          <a:prstGeom prst="rect">
            <a:avLst/>
          </a:prstGeom>
          <a:solidFill>
            <a:schemeClr val="tx1"/>
          </a:solidFill>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sp>
        <p:nvSpPr>
          <p:cNvPr id="7" name="Rectangles 6"/>
          <p:cNvSpPr/>
          <p:nvPr/>
        </p:nvSpPr>
        <p:spPr>
          <a:xfrm>
            <a:off x="6309995" y="415226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value</a:t>
            </a:r>
            <a:endParaRPr lang="x-none" altLang="en-US"/>
          </a:p>
        </p:txBody>
      </p:sp>
      <p:cxnSp>
        <p:nvCxnSpPr>
          <p:cNvPr id="3" name="Curved Connector 2"/>
          <p:cNvCxnSpPr>
            <a:stCxn id="5" idx="2"/>
            <a:endCxn id="14" idx="0"/>
          </p:cNvCxnSpPr>
          <p:nvPr/>
        </p:nvCxnSpPr>
        <p:spPr>
          <a:xfrm rot="5400000">
            <a:off x="5128260" y="1000125"/>
            <a:ext cx="1477010" cy="4827270"/>
          </a:xfrm>
          <a:prstGeom prst="curvedConnector3">
            <a:avLst>
              <a:gd name="adj1" fmla="val 50000"/>
            </a:avLst>
          </a:prstGeom>
          <a:ln>
            <a:headEnd type="none" w="med" len="med"/>
            <a:tailEnd type="triangle" w="med" len="med"/>
          </a:ln>
        </p:spPr>
        <p:style>
          <a:lnRef idx="3">
            <a:schemeClr val="accent4"/>
          </a:lnRef>
          <a:fillRef idx="0">
            <a:schemeClr val="accent4"/>
          </a:fillRef>
          <a:effectRef idx="2">
            <a:schemeClr val="accent4"/>
          </a:effectRef>
          <a:fontRef idx="minor">
            <a:schemeClr val="tx1"/>
          </a:fontRef>
        </p:style>
      </p:cxnSp>
      <p:cxnSp>
        <p:nvCxnSpPr>
          <p:cNvPr id="6" name="Curved Connector 5"/>
          <p:cNvCxnSpPr>
            <a:stCxn id="13" idx="0"/>
            <a:endCxn id="10" idx="2"/>
          </p:cNvCxnSpPr>
          <p:nvPr/>
        </p:nvCxnSpPr>
        <p:spPr>
          <a:xfrm rot="16200000">
            <a:off x="4695508" y="2125663"/>
            <a:ext cx="1477010" cy="2576195"/>
          </a:xfrm>
          <a:prstGeom prst="curvedConnector3">
            <a:avLst>
              <a:gd name="adj1" fmla="val 69647"/>
            </a:avLst>
          </a:prstGeom>
          <a:ln>
            <a:headEnd type="none"/>
            <a:tailEnd type="triangle" w="med" len="med"/>
          </a:ln>
        </p:spPr>
        <p:style>
          <a:lnRef idx="3">
            <a:schemeClr val="accent6"/>
          </a:lnRef>
          <a:fillRef idx="0">
            <a:schemeClr val="accent6"/>
          </a:fillRef>
          <a:effectRef idx="2">
            <a:schemeClr val="accent6"/>
          </a:effectRef>
          <a:fontRef idx="minor">
            <a:schemeClr val="tx1"/>
          </a:fontRef>
        </p:style>
      </p:cxnSp>
      <p:sp>
        <p:nvSpPr>
          <p:cNvPr id="8" name="Rectangles 7"/>
          <p:cNvSpPr/>
          <p:nvPr/>
        </p:nvSpPr>
        <p:spPr>
          <a:xfrm>
            <a:off x="5551170" y="3179445"/>
            <a:ext cx="633730" cy="427990"/>
          </a:xfrm>
          <a:prstGeom prst="rect">
            <a:avLst/>
          </a:prstGeom>
        </p:spPr>
        <p:style>
          <a:lnRef idx="3">
            <a:schemeClr val="lt1"/>
          </a:lnRef>
          <a:fillRef idx="1">
            <a:schemeClr val="accent3"/>
          </a:fillRef>
          <a:effectRef idx="1">
            <a:schemeClr val="accent3"/>
          </a:effectRef>
          <a:fontRef idx="minor">
            <a:schemeClr val="lt1"/>
          </a:fontRef>
        </p:style>
        <p:txBody>
          <a:bodyPr rtlCol="0" anchor="ctr"/>
          <a:p>
            <a:pPr algn="ctr"/>
            <a:r>
              <a:rPr lang="x-none" altLang="en-US"/>
              <a:t>null</a:t>
            </a:r>
            <a:endParaRPr lang="x-none" altLang="en-US"/>
          </a:p>
        </p:txBody>
      </p:sp>
      <p:cxnSp>
        <p:nvCxnSpPr>
          <p:cNvPr id="18" name="Curved Connector 17"/>
          <p:cNvCxnSpPr>
            <a:stCxn id="11" idx="0"/>
            <a:endCxn id="8" idx="2"/>
          </p:cNvCxnSpPr>
          <p:nvPr/>
        </p:nvCxnSpPr>
        <p:spPr>
          <a:xfrm rot="16200000" flipV="1">
            <a:off x="5600065" y="3875405"/>
            <a:ext cx="544830" cy="8890"/>
          </a:xfrm>
          <a:prstGeom prst="curvedConnector3">
            <a:avLst>
              <a:gd name="adj1" fmla="val 50000"/>
            </a:avLst>
          </a:prstGeom>
          <a:ln>
            <a:headEnd type="none" w="med" len="med"/>
            <a:tailEnd type="triangle" w="med" len="med"/>
          </a:ln>
        </p:spPr>
        <p:style>
          <a:lnRef idx="3">
            <a:schemeClr val="accent2"/>
          </a:lnRef>
          <a:fillRef idx="0">
            <a:schemeClr val="accent2"/>
          </a:fillRef>
          <a:effectRef idx="2">
            <a:schemeClr val="accent2"/>
          </a:effectRef>
          <a:fontRef idx="minor">
            <a:schemeClr val="tx1"/>
          </a:fontRef>
        </p:style>
      </p:cxnSp>
      <p:sp>
        <p:nvSpPr>
          <p:cNvPr id="24" name="Rectangles 23"/>
          <p:cNvSpPr/>
          <p:nvPr/>
        </p:nvSpPr>
        <p:spPr>
          <a:xfrm>
            <a:off x="9688195" y="415226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25" name="Rectangles 24"/>
          <p:cNvSpPr/>
          <p:nvPr/>
        </p:nvSpPr>
        <p:spPr>
          <a:xfrm>
            <a:off x="8822690" y="415226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26" name="Rectangles 25"/>
          <p:cNvSpPr/>
          <p:nvPr/>
        </p:nvSpPr>
        <p:spPr>
          <a:xfrm>
            <a:off x="7957185" y="415226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27" name="Rectangles 26"/>
          <p:cNvSpPr/>
          <p:nvPr/>
        </p:nvSpPr>
        <p:spPr>
          <a:xfrm>
            <a:off x="7438390" y="4152265"/>
            <a:ext cx="518160" cy="427990"/>
          </a:xfrm>
          <a:prstGeom prst="rect">
            <a:avLst/>
          </a:prstGeom>
          <a:solidFill>
            <a:schemeClr val="tx1"/>
          </a:solidFill>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sp>
        <p:nvSpPr>
          <p:cNvPr id="28" name="Rectangles 27"/>
          <p:cNvSpPr/>
          <p:nvPr/>
        </p:nvSpPr>
        <p:spPr>
          <a:xfrm>
            <a:off x="10554335" y="415226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value</a:t>
            </a:r>
            <a:endParaRPr lang="x-none" altLang="en-US"/>
          </a:p>
        </p:txBody>
      </p:sp>
      <p:cxnSp>
        <p:nvCxnSpPr>
          <p:cNvPr id="29" name="Curved Connector 28"/>
          <p:cNvCxnSpPr>
            <a:stCxn id="4" idx="2"/>
            <a:endCxn id="27" idx="0"/>
          </p:cNvCxnSpPr>
          <p:nvPr/>
        </p:nvCxnSpPr>
        <p:spPr>
          <a:xfrm rot="5400000">
            <a:off x="7683183" y="2689543"/>
            <a:ext cx="1477010" cy="1448435"/>
          </a:xfrm>
          <a:prstGeom prst="curvedConnector3">
            <a:avLst>
              <a:gd name="adj1" fmla="val 49979"/>
            </a:avLst>
          </a:prstGeom>
          <a:ln>
            <a:headEnd type="none" w="med" len="med"/>
            <a:tailEnd type="triangle" w="med" len="med"/>
          </a:ln>
        </p:spPr>
        <p:style>
          <a:lnRef idx="3">
            <a:schemeClr val="accent2"/>
          </a:lnRef>
          <a:fillRef idx="0">
            <a:schemeClr val="accent2"/>
          </a:fillRef>
          <a:effectRef idx="2">
            <a:schemeClr val="accent2"/>
          </a:effectRef>
          <a:fontRef idx="minor">
            <a:schemeClr val="tx1"/>
          </a:fontRef>
        </p:style>
      </p:cxnSp>
      <p:cxnSp>
        <p:nvCxnSpPr>
          <p:cNvPr id="30" name="Curved Connector 29"/>
          <p:cNvCxnSpPr>
            <a:stCxn id="26" idx="0"/>
            <a:endCxn id="10" idx="2"/>
          </p:cNvCxnSpPr>
          <p:nvPr/>
        </p:nvCxnSpPr>
        <p:spPr>
          <a:xfrm rot="16200000" flipV="1">
            <a:off x="6817678" y="2579688"/>
            <a:ext cx="1477010" cy="1668145"/>
          </a:xfrm>
          <a:prstGeom prst="curvedConnector3">
            <a:avLst>
              <a:gd name="adj1" fmla="val 50021"/>
            </a:avLst>
          </a:prstGeom>
          <a:ln>
            <a:headEnd type="none"/>
            <a:tailEnd type="triangle" w="med" len="med"/>
          </a:ln>
        </p:spPr>
        <p:style>
          <a:lnRef idx="3">
            <a:schemeClr val="accent6"/>
          </a:lnRef>
          <a:fillRef idx="0">
            <a:schemeClr val="accent6"/>
          </a:fillRef>
          <a:effectRef idx="2">
            <a:schemeClr val="accent6"/>
          </a:effectRef>
          <a:fontRef idx="minor">
            <a:schemeClr val="tx1"/>
          </a:fontRef>
        </p:style>
      </p:cxnSp>
      <p:sp>
        <p:nvSpPr>
          <p:cNvPr id="31" name="Rectangles 30"/>
          <p:cNvSpPr/>
          <p:nvPr/>
        </p:nvSpPr>
        <p:spPr>
          <a:xfrm>
            <a:off x="9795510" y="3179445"/>
            <a:ext cx="633730" cy="427990"/>
          </a:xfrm>
          <a:prstGeom prst="rect">
            <a:avLst/>
          </a:prstGeom>
        </p:spPr>
        <p:style>
          <a:lnRef idx="3">
            <a:schemeClr val="lt1"/>
          </a:lnRef>
          <a:fillRef idx="1">
            <a:schemeClr val="accent3"/>
          </a:fillRef>
          <a:effectRef idx="1">
            <a:schemeClr val="accent3"/>
          </a:effectRef>
          <a:fontRef idx="minor">
            <a:schemeClr val="lt1"/>
          </a:fontRef>
        </p:style>
        <p:txBody>
          <a:bodyPr rtlCol="0" anchor="ctr"/>
          <a:p>
            <a:pPr algn="ctr"/>
            <a:r>
              <a:rPr lang="x-none" altLang="en-US"/>
              <a:t>null</a:t>
            </a:r>
            <a:endParaRPr lang="x-none" altLang="en-US"/>
          </a:p>
        </p:txBody>
      </p:sp>
      <p:cxnSp>
        <p:nvCxnSpPr>
          <p:cNvPr id="32" name="Curved Connector 31"/>
          <p:cNvCxnSpPr>
            <a:stCxn id="24" idx="0"/>
            <a:endCxn id="31" idx="2"/>
          </p:cNvCxnSpPr>
          <p:nvPr/>
        </p:nvCxnSpPr>
        <p:spPr>
          <a:xfrm rot="16200000" flipV="1">
            <a:off x="9844405" y="3875405"/>
            <a:ext cx="544830" cy="8890"/>
          </a:xfrm>
          <a:prstGeom prst="curvedConnector3">
            <a:avLst>
              <a:gd name="adj1" fmla="val 50000"/>
            </a:avLst>
          </a:prstGeom>
          <a:ln>
            <a:headEnd type="none" w="med" len="med"/>
            <a:tailEnd type="triangle" w="med" len="med"/>
          </a:ln>
        </p:spPr>
        <p:style>
          <a:lnRef idx="3">
            <a:schemeClr val="accent2"/>
          </a:lnRef>
          <a:fillRef idx="0">
            <a:schemeClr val="accent2"/>
          </a:fillRef>
          <a:effectRef idx="2">
            <a:schemeClr val="accent2"/>
          </a:effectRef>
          <a:fontRef idx="minor">
            <a:schemeClr val="tx1"/>
          </a:fontRef>
        </p:style>
      </p:cxnSp>
      <p:cxnSp>
        <p:nvCxnSpPr>
          <p:cNvPr id="33" name="Curved Connector 32"/>
          <p:cNvCxnSpPr>
            <a:stCxn id="12" idx="2"/>
            <a:endCxn id="35" idx="0"/>
          </p:cNvCxnSpPr>
          <p:nvPr/>
        </p:nvCxnSpPr>
        <p:spPr>
          <a:xfrm rot="5400000">
            <a:off x="3096260" y="4260215"/>
            <a:ext cx="1595120" cy="2235200"/>
          </a:xfrm>
          <a:prstGeom prst="curvedConnector3">
            <a:avLst>
              <a:gd name="adj1" fmla="val 50000"/>
            </a:avLst>
          </a:prstGeom>
          <a:ln>
            <a:headEnd type="none" w="med" len="med"/>
            <a:tailEnd type="triangle" w="med" len="med"/>
          </a:ln>
        </p:spPr>
        <p:style>
          <a:lnRef idx="3">
            <a:schemeClr val="accent4"/>
          </a:lnRef>
          <a:fillRef idx="0">
            <a:schemeClr val="accent4"/>
          </a:fillRef>
          <a:effectRef idx="2">
            <a:schemeClr val="accent4"/>
          </a:effectRef>
          <a:fontRef idx="minor">
            <a:schemeClr val="tx1"/>
          </a:fontRef>
        </p:style>
      </p:cxnSp>
      <p:cxnSp>
        <p:nvCxnSpPr>
          <p:cNvPr id="34" name="Curved Connector 33"/>
          <p:cNvCxnSpPr>
            <a:stCxn id="25" idx="0"/>
            <a:endCxn id="31" idx="2"/>
          </p:cNvCxnSpPr>
          <p:nvPr/>
        </p:nvCxnSpPr>
        <p:spPr>
          <a:xfrm rot="16200000">
            <a:off x="9411335" y="3451860"/>
            <a:ext cx="544830" cy="856615"/>
          </a:xfrm>
          <a:prstGeom prst="curvedConnector3">
            <a:avLst>
              <a:gd name="adj1" fmla="val 50058"/>
            </a:avLst>
          </a:prstGeom>
          <a:ln>
            <a:headEnd type="none" w="med" len="med"/>
            <a:tailEnd type="triangle" w="med" len="med"/>
          </a:ln>
        </p:spPr>
        <p:style>
          <a:lnRef idx="3">
            <a:schemeClr val="accent4"/>
          </a:lnRef>
          <a:fillRef idx="0">
            <a:schemeClr val="accent4"/>
          </a:fillRef>
          <a:effectRef idx="2">
            <a:schemeClr val="accent4"/>
          </a:effectRef>
          <a:fontRef idx="minor">
            <a:schemeClr val="tx1"/>
          </a:fontRef>
        </p:style>
      </p:cxnSp>
      <p:sp>
        <p:nvSpPr>
          <p:cNvPr id="21" name="Rectangles 20"/>
          <p:cNvSpPr/>
          <p:nvPr/>
        </p:nvSpPr>
        <p:spPr>
          <a:xfrm>
            <a:off x="4766945" y="617537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22" name="Rectangles 21"/>
          <p:cNvSpPr/>
          <p:nvPr/>
        </p:nvSpPr>
        <p:spPr>
          <a:xfrm>
            <a:off x="3901440" y="617537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23" name="Rectangles 22"/>
          <p:cNvSpPr/>
          <p:nvPr/>
        </p:nvSpPr>
        <p:spPr>
          <a:xfrm>
            <a:off x="3035935" y="617537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35" name="Rectangles 34"/>
          <p:cNvSpPr/>
          <p:nvPr/>
        </p:nvSpPr>
        <p:spPr>
          <a:xfrm>
            <a:off x="2517140" y="6175375"/>
            <a:ext cx="518160" cy="427990"/>
          </a:xfrm>
          <a:prstGeom prst="rect">
            <a:avLst/>
          </a:prstGeom>
          <a:solidFill>
            <a:srgbClr val="C00000"/>
          </a:solidFill>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sp>
        <p:nvSpPr>
          <p:cNvPr id="36" name="Rectangles 35"/>
          <p:cNvSpPr/>
          <p:nvPr/>
        </p:nvSpPr>
        <p:spPr>
          <a:xfrm>
            <a:off x="5633085" y="617537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value</a:t>
            </a:r>
            <a:endParaRPr lang="x-none" altLang="en-US"/>
          </a:p>
        </p:txBody>
      </p:sp>
      <p:sp>
        <p:nvSpPr>
          <p:cNvPr id="37" name="Rectangles 36"/>
          <p:cNvSpPr/>
          <p:nvPr/>
        </p:nvSpPr>
        <p:spPr>
          <a:xfrm>
            <a:off x="4874260" y="5202555"/>
            <a:ext cx="633730" cy="427990"/>
          </a:xfrm>
          <a:prstGeom prst="rect">
            <a:avLst/>
          </a:prstGeom>
        </p:spPr>
        <p:style>
          <a:lnRef idx="3">
            <a:schemeClr val="lt1"/>
          </a:lnRef>
          <a:fillRef idx="1">
            <a:schemeClr val="accent3"/>
          </a:fillRef>
          <a:effectRef idx="1">
            <a:schemeClr val="accent3"/>
          </a:effectRef>
          <a:fontRef idx="minor">
            <a:schemeClr val="lt1"/>
          </a:fontRef>
        </p:style>
        <p:txBody>
          <a:bodyPr rtlCol="0" anchor="ctr"/>
          <a:p>
            <a:pPr algn="ctr"/>
            <a:r>
              <a:rPr lang="x-none" altLang="en-US"/>
              <a:t>null</a:t>
            </a:r>
            <a:endParaRPr lang="x-none" altLang="en-US"/>
          </a:p>
        </p:txBody>
      </p:sp>
      <p:cxnSp>
        <p:nvCxnSpPr>
          <p:cNvPr id="38" name="Curved Connector 37"/>
          <p:cNvCxnSpPr>
            <a:stCxn id="21" idx="0"/>
            <a:endCxn id="37" idx="2"/>
          </p:cNvCxnSpPr>
          <p:nvPr/>
        </p:nvCxnSpPr>
        <p:spPr>
          <a:xfrm rot="16200000" flipV="1">
            <a:off x="4923155" y="5898515"/>
            <a:ext cx="544830" cy="8890"/>
          </a:xfrm>
          <a:prstGeom prst="curvedConnector3">
            <a:avLst>
              <a:gd name="adj1" fmla="val 50000"/>
            </a:avLst>
          </a:prstGeom>
          <a:ln>
            <a:headEnd type="none" w="med" len="med"/>
            <a:tailEnd type="triangle" w="med" len="med"/>
          </a:ln>
        </p:spPr>
        <p:style>
          <a:lnRef idx="3">
            <a:schemeClr val="accent2"/>
          </a:lnRef>
          <a:fillRef idx="0">
            <a:schemeClr val="accent2"/>
          </a:fillRef>
          <a:effectRef idx="2">
            <a:schemeClr val="accent2"/>
          </a:effectRef>
          <a:fontRef idx="minor">
            <a:schemeClr val="tx1"/>
          </a:fontRef>
        </p:style>
      </p:cxnSp>
      <p:cxnSp>
        <p:nvCxnSpPr>
          <p:cNvPr id="39" name="Curved Connector 38"/>
          <p:cNvCxnSpPr>
            <a:stCxn id="22" idx="0"/>
            <a:endCxn id="37" idx="2"/>
          </p:cNvCxnSpPr>
          <p:nvPr/>
        </p:nvCxnSpPr>
        <p:spPr>
          <a:xfrm rot="16200000">
            <a:off x="4490403" y="5474653"/>
            <a:ext cx="544830" cy="856615"/>
          </a:xfrm>
          <a:prstGeom prst="curvedConnector3">
            <a:avLst>
              <a:gd name="adj1" fmla="val 50058"/>
            </a:avLst>
          </a:prstGeom>
          <a:ln>
            <a:headEnd type="none" w="med" len="med"/>
            <a:tailEnd type="triangle" w="med" len="med"/>
          </a:ln>
        </p:spPr>
        <p:style>
          <a:lnRef idx="3">
            <a:schemeClr val="accent4"/>
          </a:lnRef>
          <a:fillRef idx="0">
            <a:schemeClr val="accent4"/>
          </a:fillRef>
          <a:effectRef idx="2">
            <a:schemeClr val="accent4"/>
          </a:effectRef>
          <a:fontRef idx="minor">
            <a:schemeClr val="tx1"/>
          </a:fontRef>
        </p:style>
      </p:cxnSp>
      <p:cxnSp>
        <p:nvCxnSpPr>
          <p:cNvPr id="40" name="Curved Connector 39"/>
          <p:cNvCxnSpPr>
            <a:stCxn id="23" idx="0"/>
            <a:endCxn id="14" idx="2"/>
          </p:cNvCxnSpPr>
          <p:nvPr/>
        </p:nvCxnSpPr>
        <p:spPr>
          <a:xfrm rot="16200000" flipV="1">
            <a:off x="2663508" y="5369878"/>
            <a:ext cx="1595120" cy="15875"/>
          </a:xfrm>
          <a:prstGeom prst="curvedConnector3">
            <a:avLst>
              <a:gd name="adj1" fmla="val 50020"/>
            </a:avLst>
          </a:prstGeom>
          <a:ln>
            <a:headEnd type="none"/>
            <a:tailEnd type="triangle" w="med" len="med"/>
          </a:ln>
        </p:spPr>
        <p:style>
          <a:lnRef idx="3">
            <a:schemeClr val="accent6"/>
          </a:lnRef>
          <a:fillRef idx="0">
            <a:schemeClr val="accent6"/>
          </a:fillRef>
          <a:effectRef idx="2">
            <a:schemeClr val="accent6"/>
          </a:effectRef>
          <a:fontRef idx="minor">
            <a:schemeClr val="tx1"/>
          </a:fontRef>
        </p:style>
      </p:cxnSp>
    </p:spTree>
  </p:cSld>
  <p:clrMapOvr>
    <a:masterClrMapping/>
  </p:clrMapOvr>
  <p:transition/>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t>迭代器如何遍历</a:t>
            </a:r>
            <a:r>
              <a:rPr lang="en-US" altLang="zh-CN"/>
              <a:t> </a:t>
            </a:r>
            <a:r>
              <a:rPr lang="x-none" altLang="en-US"/>
              <a:t>map</a:t>
            </a:r>
            <a:endParaRPr lang="x-none" altLang="en-US"/>
          </a:p>
        </p:txBody>
      </p:sp>
      <p:sp>
        <p:nvSpPr>
          <p:cNvPr id="3" name="Content Placeholder 2"/>
          <p:cNvSpPr>
            <a:spLocks noGrp="1"/>
          </p:cNvSpPr>
          <p:nvPr>
            <p:ph idx="1"/>
          </p:nvPr>
        </p:nvSpPr>
        <p:spPr>
          <a:xfrm>
            <a:off x="647700" y="1825625"/>
            <a:ext cx="10515600" cy="4809490"/>
          </a:xfrm>
        </p:spPr>
        <p:txBody>
          <a:bodyPr/>
          <a:p>
            <a:r>
              <a:rPr lang="zh-CN"/>
              <a:t>和</a:t>
            </a:r>
            <a:r>
              <a:rPr lang="en-US" altLang="zh-CN"/>
              <a:t> set </a:t>
            </a:r>
            <a:r>
              <a:rPr lang="zh-CN" altLang="en-US"/>
              <a:t>一样，</a:t>
            </a:r>
            <a:r>
              <a:rPr lang="en-US" altLang="zh-CN"/>
              <a:t>map</a:t>
            </a:r>
            <a:r>
              <a:rPr lang="x-none" altLang="en-US"/>
              <a:t>&lt;K, V&gt;::iterator </a:t>
            </a:r>
            <a:r>
              <a:rPr lang="zh-CN" altLang="x-none"/>
              <a:t>是一个重载了</a:t>
            </a:r>
            <a:r>
              <a:rPr lang="en-US" altLang="zh-CN"/>
              <a:t> ++ </a:t>
            </a:r>
            <a:r>
              <a:rPr lang="zh-CN" altLang="en-US"/>
              <a:t>运算符的特殊类型，称为迭代器。</a:t>
            </a:r>
            <a:endParaRPr lang="zh-CN" altLang="en-US"/>
          </a:p>
          <a:p>
            <a:r>
              <a:rPr lang="zh-CN" altLang="en-US"/>
              <a:t>迭代器类里有一个指向其中一个节点的指针</a:t>
            </a:r>
            <a:r>
              <a:rPr lang="en-US" altLang="zh-CN"/>
              <a:t> p</a:t>
            </a:r>
            <a:r>
              <a:rPr lang="zh-CN" altLang="en-US"/>
              <a:t>。</a:t>
            </a:r>
            <a:endParaRPr lang="zh-CN" altLang="en-US"/>
          </a:p>
          <a:p>
            <a:r>
              <a:rPr lang="zh-CN" altLang="en-US"/>
              <a:t>其中</a:t>
            </a:r>
            <a:r>
              <a:rPr lang="en-US" altLang="zh-CN"/>
              <a:t> </a:t>
            </a:r>
            <a:r>
              <a:rPr lang="x-none" altLang="en-US"/>
              <a:t>map.begin() </a:t>
            </a:r>
            <a:r>
              <a:rPr lang="zh-CN" altLang="x-none"/>
              <a:t>返回的迭代器里这个指针指向最左侧</a:t>
            </a:r>
            <a:r>
              <a:rPr lang="zh-CN" altLang="x-none">
                <a:sym typeface="+mn-ea"/>
              </a:rPr>
              <a:t>的那个</a:t>
            </a:r>
            <a:r>
              <a:rPr lang="zh-CN" altLang="x-none"/>
              <a:t>节点。</a:t>
            </a:r>
            <a:endParaRPr lang="zh-CN" altLang="x-none"/>
          </a:p>
          <a:p>
            <a:r>
              <a:rPr lang="en-US" altLang="zh-CN"/>
              <a:t>map</a:t>
            </a:r>
            <a:r>
              <a:rPr lang="x-none" altLang="en-US"/>
              <a:t>.end() </a:t>
            </a:r>
            <a:r>
              <a:rPr lang="zh-CN" altLang="x-none"/>
              <a:t>返回的迭代器里这个指针指向</a:t>
            </a:r>
            <a:r>
              <a:rPr lang="en-US" altLang="zh-CN"/>
              <a:t> header </a:t>
            </a:r>
            <a:r>
              <a:rPr lang="zh-CN" altLang="en-US"/>
              <a:t>节点。</a:t>
            </a:r>
            <a:endParaRPr lang="zh-CN" altLang="en-US"/>
          </a:p>
          <a:p>
            <a:r>
              <a:rPr lang="x-none" altLang="zh-CN"/>
              <a:t>struct iterator {</a:t>
            </a:r>
            <a:endParaRPr lang="x-none" altLang="zh-CN"/>
          </a:p>
          <a:p>
            <a:r>
              <a:rPr lang="x-none" altLang="zh-CN"/>
              <a:t>  TreeNode *p;</a:t>
            </a:r>
            <a:endParaRPr lang="x-none" altLang="zh-CN"/>
          </a:p>
          <a:p>
            <a:r>
              <a:rPr lang="x-none" altLang="zh-CN"/>
              <a:t> </a:t>
            </a:r>
            <a:r>
              <a:rPr lang="en-US" altLang="x-none"/>
              <a:t> </a:t>
            </a:r>
            <a:r>
              <a:rPr lang="x-none" altLang="en-US"/>
              <a:t>iterator &amp;operator++() {</a:t>
            </a:r>
            <a:endParaRPr lang="x-none" altLang="en-US"/>
          </a:p>
          <a:p>
            <a:r>
              <a:rPr lang="x-none" altLang="en-US"/>
              <a:t>    p = p-&gt;....;</a:t>
            </a:r>
            <a:br>
              <a:rPr lang="x-none" altLang="en-US"/>
            </a:br>
            <a:r>
              <a:rPr lang="x-none" altLang="en-US"/>
              <a:t>  }</a:t>
            </a:r>
            <a:endParaRPr lang="x-none" altLang="zh-CN"/>
          </a:p>
          <a:p>
            <a:r>
              <a:rPr lang="x-none" altLang="zh-CN"/>
              <a:t>};</a:t>
            </a:r>
            <a:endParaRPr lang="zh-CN" altLang="en-US"/>
          </a:p>
        </p:txBody>
      </p:sp>
      <p:sp>
        <p:nvSpPr>
          <p:cNvPr id="26" name="Rectangles 25"/>
          <p:cNvSpPr/>
          <p:nvPr/>
        </p:nvSpPr>
        <p:spPr>
          <a:xfrm>
            <a:off x="805307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7" name="Rectangles 26"/>
          <p:cNvSpPr/>
          <p:nvPr/>
        </p:nvSpPr>
        <p:spPr>
          <a:xfrm>
            <a:off x="7450455" y="60198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8" name="Rectangles 27"/>
          <p:cNvSpPr/>
          <p:nvPr/>
        </p:nvSpPr>
        <p:spPr>
          <a:xfrm>
            <a:off x="8656320" y="6019800"/>
            <a:ext cx="41910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9" name="Rectangles 28"/>
          <p:cNvSpPr/>
          <p:nvPr/>
        </p:nvSpPr>
        <p:spPr>
          <a:xfrm>
            <a:off x="9271635" y="46863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0" name="Rectangles 29"/>
          <p:cNvSpPr/>
          <p:nvPr/>
        </p:nvSpPr>
        <p:spPr>
          <a:xfrm>
            <a:off x="1043178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1" name="Rectangles 30"/>
          <p:cNvSpPr/>
          <p:nvPr/>
        </p:nvSpPr>
        <p:spPr>
          <a:xfrm>
            <a:off x="9862185" y="6019800"/>
            <a:ext cx="42354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cxnSp>
        <p:nvCxnSpPr>
          <p:cNvPr id="32" name="Straight Connector 31"/>
          <p:cNvCxnSpPr>
            <a:stCxn id="27" idx="0"/>
            <a:endCxn id="26" idx="2"/>
          </p:cNvCxnSpPr>
          <p:nvPr/>
        </p:nvCxnSpPr>
        <p:spPr>
          <a:xfrm flipV="1">
            <a:off x="7659370" y="5781040"/>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8" idx="0"/>
            <a:endCxn id="26" idx="2"/>
          </p:cNvCxnSpPr>
          <p:nvPr/>
        </p:nvCxnSpPr>
        <p:spPr>
          <a:xfrm flipH="1" flipV="1">
            <a:off x="8261985" y="5781040"/>
            <a:ext cx="60388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6" idx="0"/>
            <a:endCxn id="29" idx="2"/>
          </p:cNvCxnSpPr>
          <p:nvPr/>
        </p:nvCxnSpPr>
        <p:spPr>
          <a:xfrm flipV="1">
            <a:off x="8261985" y="5114290"/>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30" idx="0"/>
            <a:endCxn id="29" idx="2"/>
          </p:cNvCxnSpPr>
          <p:nvPr/>
        </p:nvCxnSpPr>
        <p:spPr>
          <a:xfrm flipH="1" flipV="1">
            <a:off x="9480550" y="5114290"/>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31" idx="0"/>
            <a:endCxn id="30" idx="2"/>
          </p:cNvCxnSpPr>
          <p:nvPr/>
        </p:nvCxnSpPr>
        <p:spPr>
          <a:xfrm flipV="1">
            <a:off x="10074275" y="5781040"/>
            <a:ext cx="566420"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37" name="Rectangles 36"/>
          <p:cNvSpPr/>
          <p:nvPr/>
        </p:nvSpPr>
        <p:spPr>
          <a:xfrm>
            <a:off x="786765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8" name="Rectangles 37"/>
          <p:cNvSpPr/>
          <p:nvPr/>
        </p:nvSpPr>
        <p:spPr>
          <a:xfrm>
            <a:off x="907542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9" name="Rectangles 38"/>
          <p:cNvSpPr/>
          <p:nvPr/>
        </p:nvSpPr>
        <p:spPr>
          <a:xfrm>
            <a:off x="847026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0" name="Rectangles 39"/>
          <p:cNvSpPr/>
          <p:nvPr/>
        </p:nvSpPr>
        <p:spPr>
          <a:xfrm>
            <a:off x="9688830" y="46863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1" name="Rectangles 40"/>
          <p:cNvSpPr/>
          <p:nvPr/>
        </p:nvSpPr>
        <p:spPr>
          <a:xfrm>
            <a:off x="1084897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2" name="Rectangles 41"/>
          <p:cNvSpPr/>
          <p:nvPr/>
        </p:nvSpPr>
        <p:spPr>
          <a:xfrm>
            <a:off x="1028319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4" name="Text Box 43"/>
          <p:cNvSpPr txBox="1"/>
          <p:nvPr/>
        </p:nvSpPr>
        <p:spPr>
          <a:xfrm>
            <a:off x="9003030" y="4079240"/>
            <a:ext cx="1325880" cy="368300"/>
          </a:xfrm>
          <a:prstGeom prst="rect">
            <a:avLst/>
          </a:prstGeom>
          <a:noFill/>
        </p:spPr>
        <p:txBody>
          <a:bodyPr wrap="none" rtlCol="0">
            <a:spAutoFit/>
          </a:bodyPr>
          <a:p>
            <a:r>
              <a:rPr lang="x-none" altLang="en-US"/>
              <a:t>map&lt;K, V&gt;</a:t>
            </a:r>
            <a:endParaRPr lang="x-none" altLang="en-US"/>
          </a:p>
        </p:txBody>
      </p:sp>
    </p:spTree>
  </p:cSld>
  <p:clrMapOvr>
    <a:masterClrMapping/>
  </p:clrMapOvr>
  <p:transition/>
</p:sld>
</file>

<file path=ppt/slides/slide1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t>迭代器如何遍历</a:t>
            </a:r>
            <a:r>
              <a:rPr lang="en-US" altLang="zh-CN"/>
              <a:t> </a:t>
            </a:r>
            <a:r>
              <a:rPr lang="x-none" altLang="en-US"/>
              <a:t>map</a:t>
            </a:r>
            <a:endParaRPr lang="x-none" altLang="en-US"/>
          </a:p>
        </p:txBody>
      </p:sp>
      <p:sp>
        <p:nvSpPr>
          <p:cNvPr id="3" name="Content Placeholder 2"/>
          <p:cNvSpPr>
            <a:spLocks noGrp="1"/>
          </p:cNvSpPr>
          <p:nvPr>
            <p:ph idx="1"/>
          </p:nvPr>
        </p:nvSpPr>
        <p:spPr/>
        <p:txBody>
          <a:bodyPr/>
          <a:p>
            <a:r>
              <a:rPr lang="zh-CN" altLang="en-US">
                <a:sym typeface="+mn-ea"/>
              </a:rPr>
              <a:t>迭代器重载的</a:t>
            </a:r>
            <a:r>
              <a:rPr lang="en-US" altLang="zh-CN">
                <a:sym typeface="+mn-ea"/>
              </a:rPr>
              <a:t> </a:t>
            </a:r>
            <a:r>
              <a:rPr lang="x-none" altLang="en-US">
                <a:sym typeface="+mn-ea"/>
              </a:rPr>
              <a:t>operator++</a:t>
            </a:r>
            <a:r>
              <a:rPr lang="en-US" altLang="x-none">
                <a:sym typeface="+mn-ea"/>
              </a:rPr>
              <a:t> </a:t>
            </a:r>
            <a:r>
              <a:rPr lang="zh-CN" altLang="en-US">
                <a:sym typeface="+mn-ea"/>
              </a:rPr>
              <a:t>是一个</a:t>
            </a:r>
            <a:r>
              <a:rPr lang="zh-CN" altLang="en-US" b="1">
                <a:sym typeface="+mn-ea"/>
              </a:rPr>
              <a:t>中根遍历</a:t>
            </a:r>
            <a:r>
              <a:rPr lang="zh-CN" altLang="en-US">
                <a:sym typeface="+mn-ea"/>
              </a:rPr>
              <a:t>的协程版，对你没有听错，还是从我这个协程大黑粉口中说出来的，没想到吧，</a:t>
            </a:r>
            <a:r>
              <a:rPr lang="en-US" altLang="zh-CN">
                <a:sym typeface="+mn-ea"/>
              </a:rPr>
              <a:t>C++98 </a:t>
            </a:r>
            <a:r>
              <a:rPr lang="zh-CN" altLang="en-US">
                <a:sym typeface="+mn-ea"/>
              </a:rPr>
              <a:t>的</a:t>
            </a:r>
            <a:r>
              <a:rPr lang="en-US" altLang="zh-CN">
                <a:sym typeface="+mn-ea"/>
              </a:rPr>
              <a:t> STL </a:t>
            </a:r>
            <a:r>
              <a:rPr lang="zh-CN" altLang="en-US">
                <a:sym typeface="+mn-ea"/>
              </a:rPr>
              <a:t>里就有协程的影子，只不过没有语法糖加持。</a:t>
            </a:r>
            <a:endParaRPr lang="zh-CN" altLang="en-US">
              <a:sym typeface="+mn-ea"/>
            </a:endParaRPr>
          </a:p>
          <a:p>
            <a:r>
              <a:rPr lang="zh-CN" altLang="x-none"/>
              <a:t>这个</a:t>
            </a:r>
            <a:r>
              <a:rPr lang="en-US" altLang="zh-CN"/>
              <a:t> </a:t>
            </a:r>
            <a:r>
              <a:rPr lang="x-none" altLang="en-US"/>
              <a:t>operator</a:t>
            </a:r>
            <a:r>
              <a:rPr lang="en-US" altLang="zh-CN"/>
              <a:t>++ </a:t>
            </a:r>
            <a:r>
              <a:rPr lang="zh-CN" altLang="x-none"/>
              <a:t>会从</a:t>
            </a:r>
            <a:r>
              <a:rPr lang="en-US" altLang="zh-CN"/>
              <a:t> begin</a:t>
            </a:r>
            <a:r>
              <a:rPr lang="x-none" altLang="en-US"/>
              <a:t>() </a:t>
            </a:r>
            <a:r>
              <a:rPr lang="zh-CN" altLang="x-none"/>
              <a:t>返回的根节点，一步步遍历到</a:t>
            </a:r>
            <a:r>
              <a:rPr lang="en-US" altLang="zh-CN"/>
              <a:t> </a:t>
            </a:r>
            <a:r>
              <a:rPr lang="x-none" altLang="en-US"/>
              <a:t>end() </a:t>
            </a:r>
            <a:r>
              <a:rPr lang="zh-CN" altLang="x-none"/>
              <a:t>的</a:t>
            </a:r>
            <a:r>
              <a:rPr lang="en-US" altLang="zh-CN"/>
              <a:t> NULL</a:t>
            </a:r>
            <a:r>
              <a:rPr lang="zh-CN" altLang="en-US"/>
              <a:t>。</a:t>
            </a:r>
            <a:endParaRPr lang="zh-CN" altLang="en-US"/>
          </a:p>
          <a:p>
            <a:r>
              <a:rPr lang="zh-CN" altLang="x-none"/>
              <a:t>以下是中根遍历的动画，箭头表示迭代器指向的节点。</a:t>
            </a:r>
            <a:endParaRPr lang="zh-CN" altLang="x-none"/>
          </a:p>
        </p:txBody>
      </p:sp>
      <p:sp>
        <p:nvSpPr>
          <p:cNvPr id="26" name="Rectangles 25"/>
          <p:cNvSpPr/>
          <p:nvPr/>
        </p:nvSpPr>
        <p:spPr>
          <a:xfrm>
            <a:off x="805307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7" name="Rectangles 26"/>
          <p:cNvSpPr/>
          <p:nvPr/>
        </p:nvSpPr>
        <p:spPr>
          <a:xfrm>
            <a:off x="7450455" y="60198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8" name="Rectangles 27"/>
          <p:cNvSpPr/>
          <p:nvPr/>
        </p:nvSpPr>
        <p:spPr>
          <a:xfrm>
            <a:off x="8656320" y="6019800"/>
            <a:ext cx="41910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9" name="Rectangles 28"/>
          <p:cNvSpPr/>
          <p:nvPr/>
        </p:nvSpPr>
        <p:spPr>
          <a:xfrm>
            <a:off x="9271635" y="46863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0" name="Rectangles 29"/>
          <p:cNvSpPr/>
          <p:nvPr/>
        </p:nvSpPr>
        <p:spPr>
          <a:xfrm>
            <a:off x="1043178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1" name="Rectangles 30"/>
          <p:cNvSpPr/>
          <p:nvPr/>
        </p:nvSpPr>
        <p:spPr>
          <a:xfrm>
            <a:off x="9862185" y="6019800"/>
            <a:ext cx="42354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cxnSp>
        <p:nvCxnSpPr>
          <p:cNvPr id="32" name="Straight Connector 31"/>
          <p:cNvCxnSpPr>
            <a:stCxn id="27" idx="0"/>
            <a:endCxn id="26" idx="2"/>
          </p:cNvCxnSpPr>
          <p:nvPr/>
        </p:nvCxnSpPr>
        <p:spPr>
          <a:xfrm flipV="1">
            <a:off x="7659370" y="5781040"/>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8" idx="0"/>
            <a:endCxn id="26" idx="2"/>
          </p:cNvCxnSpPr>
          <p:nvPr/>
        </p:nvCxnSpPr>
        <p:spPr>
          <a:xfrm flipH="1" flipV="1">
            <a:off x="8261985" y="5781040"/>
            <a:ext cx="60388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6" idx="0"/>
            <a:endCxn id="29" idx="2"/>
          </p:cNvCxnSpPr>
          <p:nvPr/>
        </p:nvCxnSpPr>
        <p:spPr>
          <a:xfrm flipV="1">
            <a:off x="8261985" y="5114290"/>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30" idx="0"/>
            <a:endCxn id="29" idx="2"/>
          </p:cNvCxnSpPr>
          <p:nvPr/>
        </p:nvCxnSpPr>
        <p:spPr>
          <a:xfrm flipH="1" flipV="1">
            <a:off x="9480550" y="5114290"/>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31" idx="0"/>
            <a:endCxn id="30" idx="2"/>
          </p:cNvCxnSpPr>
          <p:nvPr/>
        </p:nvCxnSpPr>
        <p:spPr>
          <a:xfrm flipV="1">
            <a:off x="10074275" y="5781040"/>
            <a:ext cx="566420"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37" name="Rectangles 36"/>
          <p:cNvSpPr/>
          <p:nvPr/>
        </p:nvSpPr>
        <p:spPr>
          <a:xfrm>
            <a:off x="786765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8" name="Rectangles 37"/>
          <p:cNvSpPr/>
          <p:nvPr/>
        </p:nvSpPr>
        <p:spPr>
          <a:xfrm>
            <a:off x="907542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9" name="Rectangles 38"/>
          <p:cNvSpPr/>
          <p:nvPr/>
        </p:nvSpPr>
        <p:spPr>
          <a:xfrm>
            <a:off x="847026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0" name="Rectangles 39"/>
          <p:cNvSpPr/>
          <p:nvPr/>
        </p:nvSpPr>
        <p:spPr>
          <a:xfrm>
            <a:off x="9688830" y="46863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1" name="Rectangles 40"/>
          <p:cNvSpPr/>
          <p:nvPr/>
        </p:nvSpPr>
        <p:spPr>
          <a:xfrm>
            <a:off x="1084897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2" name="Rectangles 41"/>
          <p:cNvSpPr/>
          <p:nvPr/>
        </p:nvSpPr>
        <p:spPr>
          <a:xfrm>
            <a:off x="1028319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4" name="Text Box 43"/>
          <p:cNvSpPr txBox="1"/>
          <p:nvPr/>
        </p:nvSpPr>
        <p:spPr>
          <a:xfrm>
            <a:off x="9003030" y="4079240"/>
            <a:ext cx="894080" cy="368300"/>
          </a:xfrm>
          <a:prstGeom prst="rect">
            <a:avLst/>
          </a:prstGeom>
          <a:noFill/>
        </p:spPr>
        <p:txBody>
          <a:bodyPr wrap="none" rtlCol="0">
            <a:spAutoFit/>
          </a:bodyPr>
          <a:p>
            <a:r>
              <a:rPr lang="x-none" altLang="en-US"/>
              <a:t>begin()</a:t>
            </a:r>
            <a:endParaRPr lang="x-none" altLang="en-US"/>
          </a:p>
        </p:txBody>
      </p:sp>
      <p:sp>
        <p:nvSpPr>
          <p:cNvPr id="4" name="Right Arrow 3"/>
          <p:cNvSpPr/>
          <p:nvPr/>
        </p:nvSpPr>
        <p:spPr>
          <a:xfrm>
            <a:off x="8989060" y="4831715"/>
            <a:ext cx="282575" cy="137795"/>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6" name="Rectangles 5"/>
          <p:cNvSpPr/>
          <p:nvPr/>
        </p:nvSpPr>
        <p:spPr>
          <a:xfrm>
            <a:off x="11348720" y="6019800"/>
            <a:ext cx="63373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x-none" altLang="en-US"/>
              <a:t>null</a:t>
            </a:r>
            <a:endParaRPr lang="x-none" altLang="en-US"/>
          </a:p>
        </p:txBody>
      </p:sp>
      <p:cxnSp>
        <p:nvCxnSpPr>
          <p:cNvPr id="7" name="Straight Arrow Connector 6"/>
          <p:cNvCxnSpPr>
            <a:stCxn id="44" idx="2"/>
          </p:cNvCxnSpPr>
          <p:nvPr/>
        </p:nvCxnSpPr>
        <p:spPr>
          <a:xfrm>
            <a:off x="9450070" y="4447540"/>
            <a:ext cx="170180" cy="205740"/>
          </a:xfrm>
          <a:prstGeom prst="straightConnector1">
            <a:avLst/>
          </a:prstGeom>
          <a:ln>
            <a:tailEnd type="arrow" w="med" len="med"/>
          </a:ln>
        </p:spPr>
        <p:style>
          <a:lnRef idx="2">
            <a:schemeClr val="dk1"/>
          </a:lnRef>
          <a:fillRef idx="0">
            <a:schemeClr val="dk1"/>
          </a:fillRef>
          <a:effectRef idx="1">
            <a:schemeClr val="dk1"/>
          </a:effectRef>
          <a:fontRef idx="minor">
            <a:schemeClr val="tx1"/>
          </a:fontRef>
        </p:style>
      </p:cxnSp>
      <p:cxnSp>
        <p:nvCxnSpPr>
          <p:cNvPr id="8" name="Straight Arrow Connector 7"/>
          <p:cNvCxnSpPr/>
          <p:nvPr/>
        </p:nvCxnSpPr>
        <p:spPr>
          <a:xfrm>
            <a:off x="11639550" y="5738495"/>
            <a:ext cx="8890" cy="264795"/>
          </a:xfrm>
          <a:prstGeom prst="straightConnector1">
            <a:avLst/>
          </a:prstGeom>
          <a:ln>
            <a:tailEnd type="arrow" w="med" len="med"/>
          </a:ln>
        </p:spPr>
        <p:style>
          <a:lnRef idx="2">
            <a:schemeClr val="dk1"/>
          </a:lnRef>
          <a:fillRef idx="0">
            <a:schemeClr val="dk1"/>
          </a:fillRef>
          <a:effectRef idx="1">
            <a:schemeClr val="dk1"/>
          </a:effectRef>
          <a:fontRef idx="minor">
            <a:schemeClr val="tx1"/>
          </a:fontRef>
        </p:style>
      </p:cxnSp>
      <p:sp>
        <p:nvSpPr>
          <p:cNvPr id="10" name="Text Box 9"/>
          <p:cNvSpPr txBox="1"/>
          <p:nvPr/>
        </p:nvSpPr>
        <p:spPr>
          <a:xfrm>
            <a:off x="11290935" y="5433695"/>
            <a:ext cx="716280" cy="368300"/>
          </a:xfrm>
          <a:prstGeom prst="rect">
            <a:avLst/>
          </a:prstGeom>
          <a:noFill/>
        </p:spPr>
        <p:txBody>
          <a:bodyPr wrap="none" rtlCol="0">
            <a:spAutoFit/>
          </a:bodyPr>
          <a:p>
            <a:r>
              <a:rPr lang="x-none" altLang="en-US"/>
              <a:t>end()</a:t>
            </a:r>
            <a:endParaRPr lang="x-none"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grpId="0" nodeType="clickEffect">
                                  <p:stCondLst>
                                    <p:cond delay="0"/>
                                  </p:stCondLst>
                                  <p:childTnLst>
                                    <p:animMotion origin="layout" path="M 0 0 L -0.102604 0.0962037 " pathEditMode="relative" rAng="0" ptsTypes="">
                                      <p:cBhvr>
                                        <p:cTn id="6" dur="1000" fill="hold"/>
                                        <p:tgtEl>
                                          <p:spTgt spid="4"/>
                                        </p:tgtEl>
                                        <p:attrNameLst>
                                          <p:attrName>ppt_x</p:attrName>
                                          <p:attrName>ppt_y</p:attrName>
                                        </p:attrNameLst>
                                      </p:cBhvr>
                                      <p:rCtr x="-125" y="0"/>
                                    </p:animMotion>
                                  </p:childTnLst>
                                </p:cTn>
                              </p:par>
                            </p:childTnLst>
                          </p:cTn>
                        </p:par>
                      </p:childTnLst>
                    </p:cTn>
                  </p:par>
                  <p:par>
                    <p:cTn id="7" fill="hold">
                      <p:stCondLst>
                        <p:cond delay="indefinite"/>
                      </p:stCondLst>
                      <p:childTnLst>
                        <p:par>
                          <p:cTn id="8" fill="hold">
                            <p:stCondLst>
                              <p:cond delay="0"/>
                            </p:stCondLst>
                            <p:childTnLst>
                              <p:par>
                                <p:cTn id="9" presetID="49" presetClass="path" presetSubtype="0" accel="50000" decel="50000" fill="hold" grpId="1" nodeType="clickEffect">
                                  <p:stCondLst>
                                    <p:cond delay="0"/>
                                  </p:stCondLst>
                                  <p:childTnLst>
                                    <p:animMotion origin="layout" path="M -0.101719 0.0950926 L -0.149583 0.192685 " pathEditMode="relative" rAng="0" ptsTypes="">
                                      <p:cBhvr>
                                        <p:cTn id="10" dur="1000" fill="hold"/>
                                        <p:tgtEl>
                                          <p:spTgt spid="4"/>
                                        </p:tgtEl>
                                        <p:attrNameLst>
                                          <p:attrName>ppt_x</p:attrName>
                                          <p:attrName>ppt_y</p:attrName>
                                        </p:attrNameLst>
                                      </p:cBhvr>
                                      <p:rCtr x="125" y="125"/>
                                    </p:animMotion>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2" nodeType="clickEffect">
                                  <p:stCondLst>
                                    <p:cond delay="0"/>
                                  </p:stCondLst>
                                  <p:childTnLst>
                                    <p:animMotion origin="layout" path="M -0.150157 0.188426 C -0.140529 0.172315 -0.117129 0.116111 -0.0975059 0.114444 C -0.0778829 0.112778 -0.0612016 0.166852 -0.0521088 0.18 C -0.0430161 0.193148 -0.0512062 0.181296 -0.0521088 0.18 " pathEditMode="relative" rAng="0" ptsTypes="">
                                      <p:cBhvr>
                                        <p:cTn id="14" dur="2000" fill="hold"/>
                                        <p:tgtEl>
                                          <p:spTgt spid="4"/>
                                        </p:tgtEl>
                                        <p:attrNameLst>
                                          <p:attrName>ppt_x</p:attrName>
                                          <p:attrName>ppt_y</p:attrName>
                                        </p:attrNameLst>
                                      </p:cBhvr>
                                      <p:rCtr x="51" y="-37"/>
                                    </p:animMotion>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grpId="3" nodeType="clickEffect">
                                  <p:stCondLst>
                                    <p:cond delay="0"/>
                                  </p:stCondLst>
                                  <p:childTnLst>
                                    <p:animMotion origin="layout" path="M -0.0473438 0.191707 C -0.0565625 0.176828 -0.0957813 0.143106 -0.0836458 0.108328 C -0.0715104 0.0735499 -0.0222917 0.0198418 0.0132812 0.0178167 C 0.0488542 0.0157917 0.0779688 0.0820904 0.0941146 0.098203 C 0.11026 0.114315 0.0957292 0.0997877 0.0941146 0.098203 " pathEditMode="relative" rAng="0" ptsTypes="">
                                      <p:cBhvr>
                                        <p:cTn id="18" dur="2000" fill="hold"/>
                                        <p:tgtEl>
                                          <p:spTgt spid="4"/>
                                        </p:tgtEl>
                                        <p:attrNameLst>
                                          <p:attrName>ppt_x</p:attrName>
                                          <p:attrName>ppt_y</p:attrName>
                                        </p:attrNameLst>
                                      </p:cBhvr>
                                      <p:rCtr x="55" y="-86"/>
                                    </p:animMotion>
                                  </p:childTnLst>
                                </p:cTn>
                              </p:par>
                            </p:childTnLst>
                          </p:cTn>
                        </p:par>
                      </p:childTnLst>
                    </p:cTn>
                  </p:par>
                  <p:par>
                    <p:cTn id="19" fill="hold">
                      <p:stCondLst>
                        <p:cond delay="indefinite"/>
                      </p:stCondLst>
                      <p:childTnLst>
                        <p:par>
                          <p:cTn id="20" fill="hold">
                            <p:stCondLst>
                              <p:cond delay="0"/>
                            </p:stCondLst>
                            <p:childTnLst>
                              <p:par>
                                <p:cTn id="21" presetID="0" presetClass="path" presetSubtype="0" accel="50000" decel="50000" fill="hold" grpId="4" nodeType="clickEffect">
                                  <p:stCondLst>
                                    <p:cond delay="0"/>
                                  </p:stCondLst>
                                  <p:childTnLst>
                                    <p:animMotion origin="layout" path="M 0.100729 0.100463 L 0.0490104 0.188148 " pathEditMode="relative" ptsTypes="">
                                      <p:cBhvr>
                                        <p:cTn id="22" dur="1000" fill="hold"/>
                                        <p:tgtEl>
                                          <p:spTgt spid="4"/>
                                        </p:tgtEl>
                                        <p:attrNameLst>
                                          <p:attrName>ppt_x</p:attrName>
                                          <p:attrName>ppt_y</p:attrName>
                                        </p:attrNameLst>
                                      </p:cBhvr>
                                    </p:animMotion>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5" nodeType="clickEffect">
                                  <p:stCondLst>
                                    <p:cond delay="0"/>
                                  </p:stCondLst>
                                  <p:childTnLst>
                                    <p:animMotion origin="layout" path="M 0.0497396 0.188148 L 0.171354 0.190093 " pathEditMode="relative" ptsTypes="">
                                      <p:cBhvr>
                                        <p:cTn id="26" dur="1000" fill="hold"/>
                                        <p:tgtEl>
                                          <p:spTgt spid="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4" grpId="1" bldLvl="0" animBg="1"/>
      <p:bldP spid="4" grpId="2" bldLvl="0" animBg="1"/>
      <p:bldP spid="4" grpId="3" bldLvl="0" animBg="1"/>
      <p:bldP spid="4" grpId="4" bldLvl="0" animBg="1"/>
      <p:bldP spid="4" grpId="5" bldLvl="0" animBg="1"/>
    </p:bldLst>
  </p:timing>
</p:sld>
</file>

<file path=ppt/slides/slide1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t>中根遍历：迭代器中暗藏的协程思想</a:t>
            </a:r>
            <a:endParaRPr lang="zh-CN"/>
          </a:p>
        </p:txBody>
      </p:sp>
      <p:sp>
        <p:nvSpPr>
          <p:cNvPr id="3" name="Content Placeholder 2"/>
          <p:cNvSpPr>
            <a:spLocks noGrp="1"/>
          </p:cNvSpPr>
          <p:nvPr>
            <p:ph idx="1"/>
          </p:nvPr>
        </p:nvSpPr>
        <p:spPr>
          <a:xfrm>
            <a:off x="647700" y="1825625"/>
            <a:ext cx="10515600" cy="4525645"/>
          </a:xfrm>
        </p:spPr>
        <p:txBody>
          <a:bodyPr/>
          <a:p>
            <a:r>
              <a:rPr lang="zh-CN" altLang="en-US"/>
              <a:t>我们在《算法导论》里学过二叉树的中根遍历，不用协程，传统</a:t>
            </a:r>
            <a:r>
              <a:rPr lang="en-US" altLang="zh-CN"/>
              <a:t>CS</a:t>
            </a:r>
            <a:r>
              <a:rPr lang="zh-CN" altLang="en-US"/>
              <a:t>学生都是咋写的呢？</a:t>
            </a:r>
            <a:endParaRPr lang="zh-CN" altLang="en-US"/>
          </a:p>
          <a:p>
            <a:r>
              <a:rPr lang="x-none" altLang="en-US"/>
              <a:t>void enumerate(TreeNode *curr) {</a:t>
            </a:r>
            <a:endParaRPr lang="x-none" altLang="en-US"/>
          </a:p>
          <a:p>
            <a:r>
              <a:rPr lang="x-none" altLang="en-US"/>
              <a:t>  </a:t>
            </a:r>
            <a:r>
              <a:rPr lang="x-none" altLang="en-US">
                <a:solidFill>
                  <a:srgbClr val="C00000"/>
                </a:solidFill>
              </a:rPr>
              <a:t>print</a:t>
            </a:r>
            <a:r>
              <a:rPr lang="en-US" altLang="x-none">
                <a:solidFill>
                  <a:srgbClr val="C00000"/>
                </a:solidFill>
              </a:rPr>
              <a:t>f</a:t>
            </a:r>
            <a:r>
              <a:rPr lang="x-none" altLang="en-US">
                <a:solidFill>
                  <a:srgbClr val="C00000"/>
                </a:solidFill>
              </a:rPr>
              <a:t>(“%d\n”, curr-&gt;value);</a:t>
            </a:r>
            <a:endParaRPr lang="x-none" altLang="en-US"/>
          </a:p>
          <a:p>
            <a:r>
              <a:rPr lang="x-none" altLang="en-US"/>
              <a:t>  if (curr-&gt;left) enumerate(curr-&gt;left);</a:t>
            </a:r>
            <a:endParaRPr lang="x-none" altLang="en-US"/>
          </a:p>
          <a:p>
            <a:r>
              <a:rPr lang="x-none" altLang="en-US">
                <a:sym typeface="+mn-ea"/>
              </a:rPr>
              <a:t>  if (curr-&gt;</a:t>
            </a:r>
            <a:r>
              <a:rPr lang="en-US" altLang="x-none">
                <a:sym typeface="+mn-ea"/>
              </a:rPr>
              <a:t>right</a:t>
            </a:r>
            <a:r>
              <a:rPr lang="x-none" altLang="en-US">
                <a:sym typeface="+mn-ea"/>
              </a:rPr>
              <a:t>) enumerate(curr-&gt;right);</a:t>
            </a:r>
            <a:endParaRPr lang="x-none" altLang="en-US"/>
          </a:p>
          <a:p>
            <a:r>
              <a:rPr lang="x-none" altLang="en-US"/>
              <a:t>}</a:t>
            </a:r>
            <a:endParaRPr lang="x-none" altLang="en-US"/>
          </a:p>
          <a:p>
            <a:r>
              <a:rPr lang="x-none" altLang="zh-CN">
                <a:sym typeface="+mn-ea"/>
              </a:rPr>
              <a:t>TreeNode *root</a:t>
            </a:r>
            <a:r>
              <a:rPr lang="en-US" altLang="x-none">
                <a:sym typeface="+mn-ea"/>
              </a:rPr>
              <a:t> </a:t>
            </a:r>
            <a:r>
              <a:rPr lang="x-none" altLang="en-US">
                <a:sym typeface="+mn-ea"/>
              </a:rPr>
              <a:t>= map.begin()</a:t>
            </a:r>
            <a:r>
              <a:rPr lang="x-none" altLang="zh-CN">
                <a:sym typeface="+mn-ea"/>
              </a:rPr>
              <a:t>;  // </a:t>
            </a:r>
            <a:r>
              <a:rPr lang="zh-CN" altLang="x-none">
                <a:sym typeface="+mn-ea"/>
              </a:rPr>
              <a:t>假设这个是根节点</a:t>
            </a:r>
            <a:endParaRPr lang="x-none" altLang="en-US"/>
          </a:p>
          <a:p>
            <a:r>
              <a:rPr lang="en-US" altLang="x-none"/>
              <a:t>enumerate</a:t>
            </a:r>
            <a:r>
              <a:rPr lang="x-none" altLang="en-US"/>
              <a:t>(root);</a:t>
            </a:r>
            <a:endParaRPr lang="x-none" altLang="en-US"/>
          </a:p>
          <a:p>
            <a:r>
              <a:rPr lang="zh-CN" altLang="x-none"/>
              <a:t>恕我直言，这是非常</a:t>
            </a:r>
            <a:r>
              <a:rPr lang="zh-CN" altLang="x-none">
                <a:solidFill>
                  <a:srgbClr val="C00000"/>
                </a:solidFill>
              </a:rPr>
              <a:t>煞笔</a:t>
            </a:r>
            <a:r>
              <a:rPr lang="zh-CN" altLang="x-none"/>
              <a:t>的，特别</a:t>
            </a:r>
            <a:r>
              <a:rPr lang="zh-CN" altLang="x-none">
                <a:solidFill>
                  <a:srgbClr val="C00000"/>
                </a:solidFill>
                <a:sym typeface="+mn-ea"/>
              </a:rPr>
              <a:t>煞笔</a:t>
            </a:r>
            <a:r>
              <a:rPr lang="zh-CN" altLang="x-none"/>
              <a:t>。别误会，我不针对</a:t>
            </a:r>
            <a:r>
              <a:rPr lang="zh-CN" altLang="en-US">
                <a:sym typeface="+mn-ea"/>
              </a:rPr>
              <a:t>《算法导论》，我针对</a:t>
            </a:r>
            <a:r>
              <a:rPr lang="zh-CN" altLang="en-US">
                <a:solidFill>
                  <a:srgbClr val="C00000"/>
                </a:solidFill>
                <a:sym typeface="+mn-ea"/>
              </a:rPr>
              <a:t>谭浩强</a:t>
            </a:r>
            <a:r>
              <a:rPr lang="zh-CN" altLang="en-US">
                <a:sym typeface="+mn-ea"/>
              </a:rPr>
              <a:t>。</a:t>
            </a:r>
            <a:endParaRPr lang="zh-CN" altLang="x-none"/>
          </a:p>
          <a:p>
            <a:r>
              <a:rPr lang="zh-CN" altLang="x-none"/>
              <a:t>你把处理的方式写死了，现在这个遍历函数只能</a:t>
            </a:r>
            <a:r>
              <a:rPr lang="en-US" altLang="zh-CN"/>
              <a:t> printf</a:t>
            </a:r>
            <a:r>
              <a:rPr lang="zh-CN" altLang="en-US"/>
              <a:t>，想要什么别的功能（比如求和）都干不成。相当于</a:t>
            </a:r>
            <a:r>
              <a:rPr lang="zh-CN" altLang="en-US" b="1"/>
              <a:t>把手机充电器焊死在插座上，好了，现在这个插座只能用来充手机了</a:t>
            </a:r>
            <a:r>
              <a:rPr lang="zh-CN" altLang="en-US"/>
              <a:t>。</a:t>
            </a:r>
            <a:endParaRPr lang="zh-CN" altLang="en-US"/>
          </a:p>
        </p:txBody>
      </p:sp>
    </p:spTree>
  </p:cSld>
  <p:clrMapOvr>
    <a:masterClrMapping/>
  </p:clrMapOvr>
  <p:transition/>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t>中根遍历：迭代器中暗藏的协程思想</a:t>
            </a:r>
            <a:endParaRPr lang="zh-CN"/>
          </a:p>
        </p:txBody>
      </p:sp>
      <p:sp>
        <p:nvSpPr>
          <p:cNvPr id="3" name="Content Placeholder 2"/>
          <p:cNvSpPr>
            <a:spLocks noGrp="1"/>
          </p:cNvSpPr>
          <p:nvPr>
            <p:ph idx="1"/>
          </p:nvPr>
        </p:nvSpPr>
        <p:spPr/>
        <p:txBody>
          <a:bodyPr/>
          <a:p>
            <a:r>
              <a:rPr lang="zh-CN" altLang="en-US"/>
              <a:t>让我们用回调函数大法，允许用户传入一个</a:t>
            </a:r>
            <a:r>
              <a:rPr lang="en-US" altLang="zh-CN"/>
              <a:t> functor</a:t>
            </a:r>
            <a:r>
              <a:rPr lang="zh-CN" altLang="en-US"/>
              <a:t>，允许他们自定义对于节点的处理。</a:t>
            </a:r>
            <a:endParaRPr lang="zh-CN" altLang="en-US"/>
          </a:p>
          <a:p>
            <a:r>
              <a:rPr lang="x-none" altLang="en-US"/>
              <a:t>void enumerate(TreeNode *curr, function&lt;void(TreeNode *)&gt; visitor) {</a:t>
            </a:r>
            <a:endParaRPr lang="x-none" altLang="en-US"/>
          </a:p>
          <a:p>
            <a:r>
              <a:rPr lang="x-none" altLang="en-US"/>
              <a:t>  </a:t>
            </a:r>
            <a:r>
              <a:rPr lang="x-none" altLang="en-US">
                <a:solidFill>
                  <a:srgbClr val="00B050"/>
                </a:solidFill>
              </a:rPr>
              <a:t>visitor(curr);</a:t>
            </a:r>
            <a:endParaRPr lang="x-none" altLang="en-US">
              <a:solidFill>
                <a:srgbClr val="00B050"/>
              </a:solidFill>
            </a:endParaRPr>
          </a:p>
          <a:p>
            <a:r>
              <a:rPr lang="x-none" altLang="en-US"/>
              <a:t>  if (curr-&gt;left) enumerate(curr-&gt;left, visitor);</a:t>
            </a:r>
            <a:endParaRPr lang="x-none" altLang="en-US"/>
          </a:p>
          <a:p>
            <a:r>
              <a:rPr lang="x-none" altLang="en-US">
                <a:sym typeface="+mn-ea"/>
              </a:rPr>
              <a:t>  if (curr-&gt;</a:t>
            </a:r>
            <a:r>
              <a:rPr lang="en-US" altLang="x-none">
                <a:sym typeface="+mn-ea"/>
              </a:rPr>
              <a:t>right</a:t>
            </a:r>
            <a:r>
              <a:rPr lang="x-none" altLang="en-US">
                <a:sym typeface="+mn-ea"/>
              </a:rPr>
              <a:t>) enumerate(curr-&gt;right, visitor);</a:t>
            </a:r>
            <a:endParaRPr lang="x-none" altLang="en-US"/>
          </a:p>
          <a:p>
            <a:r>
              <a:rPr lang="x-none" altLang="en-US"/>
              <a:t>}</a:t>
            </a:r>
            <a:endParaRPr lang="x-none" altLang="en-US"/>
          </a:p>
          <a:p>
            <a:r>
              <a:rPr lang="x-none" altLang="zh-CN">
                <a:sym typeface="+mn-ea"/>
              </a:rPr>
              <a:t>TreeNode *root</a:t>
            </a:r>
            <a:r>
              <a:rPr lang="en-US" altLang="x-none">
                <a:sym typeface="+mn-ea"/>
              </a:rPr>
              <a:t> </a:t>
            </a:r>
            <a:r>
              <a:rPr lang="x-none" altLang="en-US">
                <a:sym typeface="+mn-ea"/>
              </a:rPr>
              <a:t>= map.begin()</a:t>
            </a:r>
            <a:r>
              <a:rPr lang="x-none" altLang="zh-CN">
                <a:sym typeface="+mn-ea"/>
              </a:rPr>
              <a:t>;  // </a:t>
            </a:r>
            <a:r>
              <a:rPr lang="zh-CN" altLang="x-none">
                <a:sym typeface="+mn-ea"/>
              </a:rPr>
              <a:t>假设这个是根节点</a:t>
            </a:r>
            <a:endParaRPr lang="x-none" altLang="en-US"/>
          </a:p>
          <a:p>
            <a:r>
              <a:rPr lang="en-US" altLang="x-none"/>
              <a:t>enumerate</a:t>
            </a:r>
            <a:r>
              <a:rPr lang="x-none" altLang="en-US"/>
              <a:t>(root, </a:t>
            </a:r>
            <a:r>
              <a:rPr lang="x-none" altLang="en-US">
                <a:solidFill>
                  <a:srgbClr val="00B050"/>
                </a:solidFill>
              </a:rPr>
              <a:t>[] (TreeNode *node) { printf(“%d\n”, node-&gt;value); }</a:t>
            </a:r>
            <a:r>
              <a:rPr lang="x-none" altLang="en-US"/>
              <a:t>);</a:t>
            </a:r>
            <a:endParaRPr lang="x-none" altLang="en-US"/>
          </a:p>
          <a:p>
            <a:r>
              <a:rPr lang="zh-CN" altLang="x-none"/>
              <a:t>可定制性的问题解决了，然而归根到底这玩意是递归的方法实现的，需要反复进进出出同一个</a:t>
            </a:r>
            <a:r>
              <a:rPr lang="zh-CN" altLang="x-none">
                <a:sym typeface="+mn-ea"/>
              </a:rPr>
              <a:t>函数压栈出栈，还浪费了</a:t>
            </a:r>
            <a:r>
              <a:rPr lang="en-US" altLang="zh-CN">
                <a:sym typeface="+mn-ea"/>
              </a:rPr>
              <a:t> </a:t>
            </a:r>
            <a:r>
              <a:rPr lang="x-none" altLang="en-US">
                <a:sym typeface="+mn-ea"/>
              </a:rPr>
              <a:t>O(logn) </a:t>
            </a:r>
            <a:r>
              <a:rPr lang="zh-CN" altLang="x-none">
                <a:sym typeface="+mn-ea"/>
              </a:rPr>
              <a:t>堆栈空间去存重复的参数</a:t>
            </a:r>
            <a:r>
              <a:rPr lang="en-US" altLang="zh-CN">
                <a:sym typeface="+mn-ea"/>
              </a:rPr>
              <a:t> visitor</a:t>
            </a:r>
            <a:r>
              <a:rPr lang="zh-CN" altLang="x-none"/>
              <a:t>，非常低效。</a:t>
            </a:r>
            <a:endParaRPr lang="zh-CN" altLang="x-none"/>
          </a:p>
          <a:p>
            <a:endParaRPr lang="zh-CN" altLang="x-none"/>
          </a:p>
        </p:txBody>
      </p:sp>
    </p:spTree>
  </p:cSld>
  <p:clrMapOvr>
    <a:masterClrMapping/>
  </p:clrMapOvr>
  <p:transition/>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inorder traversal</a:t>
            </a:r>
            <a:endParaRPr lang="x-none" altLang="en-US"/>
          </a:p>
        </p:txBody>
      </p:sp>
      <p:pic>
        <p:nvPicPr>
          <p:cNvPr id="4" name="Content Placeholder 3"/>
          <p:cNvPicPr>
            <a:picLocks noChangeAspect="1"/>
          </p:cNvPicPr>
          <p:nvPr>
            <p:ph idx="1"/>
          </p:nvPr>
        </p:nvPicPr>
        <p:blipFill>
          <a:blip r:embed="rId1"/>
          <a:stretch>
            <a:fillRect/>
          </a:stretch>
        </p:blipFill>
        <p:spPr>
          <a:xfrm>
            <a:off x="1340485" y="1825625"/>
            <a:ext cx="9128760" cy="4351655"/>
          </a:xfrm>
          <a:prstGeom prst="rect">
            <a:avLst/>
          </a:prstGeom>
        </p:spPr>
      </p:pic>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sym typeface="+mn-ea"/>
              </a:rPr>
              <a:t>中根遍历：迭代器中暗藏的协程思想</a:t>
            </a:r>
            <a:endParaRPr lang="x-none" altLang="en-US"/>
          </a:p>
        </p:txBody>
      </p:sp>
      <p:sp>
        <p:nvSpPr>
          <p:cNvPr id="3" name="Content Placeholder 2"/>
          <p:cNvSpPr>
            <a:spLocks noGrp="1"/>
          </p:cNvSpPr>
          <p:nvPr>
            <p:ph idx="1"/>
          </p:nvPr>
        </p:nvSpPr>
        <p:spPr>
          <a:xfrm>
            <a:off x="647700" y="1426845"/>
            <a:ext cx="10515600" cy="5149850"/>
          </a:xfrm>
        </p:spPr>
        <p:txBody>
          <a:bodyPr/>
          <a:p>
            <a:r>
              <a:rPr lang="zh-CN" altLang="en-US"/>
              <a:t>让我们改成更为高效的</a:t>
            </a:r>
            <a:r>
              <a:rPr lang="en-US" altLang="zh-CN"/>
              <a:t> DFS </a:t>
            </a:r>
            <a:r>
              <a:rPr lang="zh-CN" altLang="en-US"/>
              <a:t>遍历。</a:t>
            </a:r>
            <a:endParaRPr lang="zh-CN" altLang="en-US"/>
          </a:p>
          <a:p>
            <a:r>
              <a:rPr lang="x-none" altLang="en-US" sz="1600"/>
              <a:t>void enumerate(TreeNode *root, function&lt;void(TreeNode *)&gt; visitor) {</a:t>
            </a:r>
            <a:endParaRPr lang="x-none" altLang="en-US" sz="1600"/>
          </a:p>
          <a:p>
            <a:r>
              <a:rPr lang="x-none" altLang="en-US" sz="1600"/>
              <a:t>  </a:t>
            </a:r>
            <a:r>
              <a:rPr lang="x-none" sz="1600"/>
              <a:t>while (curr) {</a:t>
            </a:r>
            <a:endParaRPr lang="x-none" sz="1600"/>
          </a:p>
          <a:p>
            <a:r>
              <a:rPr lang="x-none" altLang="en-US" sz="1600">
                <a:sym typeface="+mn-ea"/>
              </a:rPr>
              <a:t>    visitor(curr);</a:t>
            </a:r>
            <a:endParaRPr lang="x-none" sz="1600"/>
          </a:p>
          <a:p>
            <a:r>
              <a:rPr lang="x-none" sz="1600"/>
              <a:t>    if (curr-&gt;left) {</a:t>
            </a:r>
            <a:endParaRPr lang="x-none" sz="1600"/>
          </a:p>
          <a:p>
            <a:r>
              <a:rPr lang="x-none" sz="1600"/>
              <a:t>      </a:t>
            </a:r>
            <a:r>
              <a:rPr lang="x-none" altLang="en-US" sz="1600"/>
              <a:t>curr = curr-&gt;left;</a:t>
            </a:r>
            <a:endParaRPr lang="x-none" altLang="en-US" sz="1600"/>
          </a:p>
          <a:p>
            <a:r>
              <a:rPr lang="x-none" altLang="en-US" sz="1600"/>
              <a:t>    } else if (curr-&gt;parent) {</a:t>
            </a:r>
            <a:endParaRPr lang="x-none" altLang="en-US" sz="1600"/>
          </a:p>
          <a:p>
            <a:r>
              <a:rPr lang="x-none" altLang="en-US" sz="1600"/>
              <a:t>       curr = curr-&gt;parent-&gt;right;</a:t>
            </a:r>
            <a:endParaRPr lang="x-none" altLang="en-US" sz="1600"/>
          </a:p>
          <a:p>
            <a:r>
              <a:rPr lang="x-none" altLang="en-US" sz="1600"/>
              <a:t>    } else {</a:t>
            </a:r>
            <a:endParaRPr lang="x-none" altLang="en-US" sz="1600"/>
          </a:p>
          <a:p>
            <a:r>
              <a:rPr lang="x-none" altLang="en-US" sz="1600"/>
              <a:t>       curr = NULL;</a:t>
            </a:r>
            <a:endParaRPr lang="x-none" altLang="en-US" sz="1600"/>
          </a:p>
          <a:p>
            <a:r>
              <a:rPr lang="x-none" altLang="en-US" sz="1600"/>
              <a:t>    }</a:t>
            </a:r>
            <a:endParaRPr lang="x-none" sz="1600"/>
          </a:p>
          <a:p>
            <a:r>
              <a:rPr lang="x-none" sz="1600"/>
              <a:t>  }</a:t>
            </a:r>
            <a:endParaRPr lang="x-none" sz="1600"/>
          </a:p>
          <a:p>
            <a:r>
              <a:rPr lang="x-none" altLang="en-US" sz="1600"/>
              <a:t>}</a:t>
            </a:r>
            <a:endParaRPr lang="zh-CN" altLang="x-none" sz="1600"/>
          </a:p>
        </p:txBody>
      </p:sp>
      <p:sp>
        <p:nvSpPr>
          <p:cNvPr id="4" name="Text Box 3"/>
          <p:cNvSpPr txBox="1"/>
          <p:nvPr/>
        </p:nvSpPr>
        <p:spPr>
          <a:xfrm>
            <a:off x="4001770" y="5935980"/>
            <a:ext cx="8190230" cy="922020"/>
          </a:xfrm>
          <a:prstGeom prst="rect">
            <a:avLst/>
          </a:prstGeom>
          <a:noFill/>
        </p:spPr>
        <p:txBody>
          <a:bodyPr wrap="none" rtlCol="0" anchor="t">
            <a:spAutoFit/>
          </a:bodyPr>
          <a:p>
            <a:r>
              <a:rPr lang="zh-CN" altLang="x-none">
                <a:solidFill>
                  <a:schemeClr val="tx2"/>
                </a:solidFill>
                <a:sym typeface="+mn-ea"/>
              </a:rPr>
              <a:t>这里是利用</a:t>
            </a:r>
            <a:r>
              <a:rPr lang="en-US" altLang="zh-CN">
                <a:solidFill>
                  <a:schemeClr val="tx2"/>
                </a:solidFill>
                <a:sym typeface="+mn-ea"/>
              </a:rPr>
              <a:t> </a:t>
            </a:r>
            <a:r>
              <a:rPr lang="x-none" altLang="en-US">
                <a:solidFill>
                  <a:schemeClr val="tx2"/>
                </a:solidFill>
                <a:sym typeface="+mn-ea"/>
              </a:rPr>
              <a:t>curr-&gt;parent </a:t>
            </a:r>
            <a:r>
              <a:rPr lang="zh-CN" altLang="x-none">
                <a:solidFill>
                  <a:schemeClr val="tx2"/>
                </a:solidFill>
                <a:sym typeface="+mn-ea"/>
              </a:rPr>
              <a:t>字段往上层回溯的（类比双向链表，这是双向二叉树）</a:t>
            </a:r>
            <a:endParaRPr lang="zh-CN" altLang="x-none">
              <a:solidFill>
                <a:schemeClr val="tx2"/>
              </a:solidFill>
              <a:sym typeface="+mn-ea"/>
            </a:endParaRPr>
          </a:p>
          <a:p>
            <a:r>
              <a:rPr lang="zh-CN" altLang="x-none">
                <a:solidFill>
                  <a:schemeClr val="tx2"/>
                </a:solidFill>
                <a:sym typeface="+mn-ea"/>
              </a:rPr>
              <a:t>从而不需要使用常规</a:t>
            </a:r>
            <a:r>
              <a:rPr lang="en-US" altLang="zh-CN">
                <a:solidFill>
                  <a:schemeClr val="tx2"/>
                </a:solidFill>
                <a:sym typeface="+mn-ea"/>
              </a:rPr>
              <a:t> DFS </a:t>
            </a:r>
            <a:r>
              <a:rPr lang="zh-CN" altLang="en-US">
                <a:solidFill>
                  <a:schemeClr val="tx2"/>
                </a:solidFill>
                <a:sym typeface="+mn-ea"/>
              </a:rPr>
              <a:t>所需的</a:t>
            </a:r>
            <a:r>
              <a:rPr lang="zh-CN" altLang="x-none">
                <a:solidFill>
                  <a:schemeClr val="tx2"/>
                </a:solidFill>
                <a:sym typeface="+mn-ea"/>
              </a:rPr>
              <a:t>堆栈（在刚刚递归的版本里就是物理堆栈）</a:t>
            </a:r>
            <a:endParaRPr lang="zh-CN" altLang="x-none">
              <a:solidFill>
                <a:schemeClr val="tx2"/>
              </a:solidFill>
              <a:sym typeface="+mn-ea"/>
            </a:endParaRPr>
          </a:p>
          <a:p>
            <a:r>
              <a:rPr lang="zh-CN" altLang="x-none">
                <a:solidFill>
                  <a:schemeClr val="tx2"/>
                </a:solidFill>
                <a:sym typeface="+mn-ea"/>
              </a:rPr>
              <a:t>空间复杂度从</a:t>
            </a:r>
            <a:r>
              <a:rPr lang="en-US" altLang="zh-CN">
                <a:solidFill>
                  <a:schemeClr val="tx2"/>
                </a:solidFill>
                <a:sym typeface="+mn-ea"/>
              </a:rPr>
              <a:t> </a:t>
            </a:r>
            <a:r>
              <a:rPr lang="x-none" altLang="en-US">
                <a:solidFill>
                  <a:schemeClr val="tx2"/>
                </a:solidFill>
                <a:sym typeface="+mn-ea"/>
              </a:rPr>
              <a:t>O(logn)</a:t>
            </a:r>
            <a:r>
              <a:rPr lang="en-US" altLang="x-none">
                <a:solidFill>
                  <a:schemeClr val="tx2"/>
                </a:solidFill>
                <a:sym typeface="+mn-ea"/>
              </a:rPr>
              <a:t> </a:t>
            </a:r>
            <a:r>
              <a:rPr lang="zh-CN" altLang="en-US">
                <a:solidFill>
                  <a:schemeClr val="tx2"/>
                </a:solidFill>
                <a:sym typeface="+mn-ea"/>
              </a:rPr>
              <a:t>降到</a:t>
            </a:r>
            <a:r>
              <a:rPr lang="en-US" altLang="zh-CN">
                <a:solidFill>
                  <a:schemeClr val="tx2"/>
                </a:solidFill>
                <a:sym typeface="+mn-ea"/>
              </a:rPr>
              <a:t> </a:t>
            </a:r>
            <a:r>
              <a:rPr lang="x-none" altLang="en-US">
                <a:solidFill>
                  <a:schemeClr val="tx2"/>
                </a:solidFill>
                <a:sym typeface="+mn-ea"/>
              </a:rPr>
              <a:t>O(1)</a:t>
            </a:r>
            <a:r>
              <a:rPr lang="zh-CN" altLang="x-none">
                <a:solidFill>
                  <a:schemeClr val="tx2"/>
                </a:solidFill>
                <a:sym typeface="+mn-ea"/>
              </a:rPr>
              <a:t>，全程只需要一个指针</a:t>
            </a:r>
            <a:r>
              <a:rPr lang="x-none" altLang="zh-CN">
                <a:solidFill>
                  <a:schemeClr val="tx2"/>
                </a:solidFill>
                <a:sym typeface="+mn-ea"/>
              </a:rPr>
              <a:t> curr </a:t>
            </a:r>
            <a:r>
              <a:rPr lang="zh-CN" altLang="x-none">
                <a:solidFill>
                  <a:schemeClr val="tx2"/>
                </a:solidFill>
                <a:sym typeface="+mn-ea"/>
              </a:rPr>
              <a:t>作为状态变量</a:t>
            </a:r>
            <a:endParaRPr lang="zh-CN" altLang="x-none">
              <a:solidFill>
                <a:schemeClr val="tx2"/>
              </a:solidFill>
              <a:sym typeface="+mn-ea"/>
            </a:endParaRPr>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ltLang="en-US"/>
              <a:t>读取元素</a:t>
            </a:r>
            <a:r>
              <a:rPr lang="en-US" altLang="zh-CN"/>
              <a:t>2</a:t>
            </a:r>
            <a:endParaRPr lang="en-US" altLang="zh-CN"/>
          </a:p>
        </p:txBody>
      </p:sp>
      <p:sp>
        <p:nvSpPr>
          <p:cNvPr id="4" name="Content Placeholder 3"/>
          <p:cNvSpPr>
            <a:spLocks noGrp="1"/>
          </p:cNvSpPr>
          <p:nvPr>
            <p:ph sz="half" idx="1"/>
          </p:nvPr>
        </p:nvSpPr>
        <p:spPr/>
        <p:txBody>
          <a:bodyPr/>
          <a:p>
            <a:r>
              <a:rPr lang="en-US" sz="1800"/>
              <a:t>m.at(key)</a:t>
            </a:r>
            <a:endParaRPr lang="en-US" sz="1800"/>
          </a:p>
          <a:p>
            <a:r>
              <a:rPr lang="zh-CN" altLang="en-US" sz="1800"/>
              <a:t>含义：读取</a:t>
            </a:r>
            <a:r>
              <a:rPr lang="en-US" altLang="zh-CN" sz="1800"/>
              <a:t>m</a:t>
            </a:r>
            <a:r>
              <a:rPr lang="zh-CN" altLang="en-US" sz="1800"/>
              <a:t>中键为</a:t>
            </a:r>
            <a:r>
              <a:rPr lang="en-US" altLang="zh-CN" sz="1800"/>
              <a:t>key</a:t>
            </a:r>
            <a:r>
              <a:rPr lang="zh-CN" sz="1800"/>
              <a:t>的元素的值</a:t>
            </a:r>
            <a:r>
              <a:rPr lang="zh-CN" altLang="en-US" sz="1800"/>
              <a:t>。</a:t>
            </a:r>
            <a:endParaRPr lang="zh-CN" altLang="en-US" sz="1800"/>
          </a:p>
          <a:p>
            <a:r>
              <a:rPr lang="zh-CN" sz="1800"/>
              <a:t>如果键</a:t>
            </a:r>
            <a:r>
              <a:rPr lang="en-US" altLang="zh-CN" sz="1800"/>
              <a:t>key</a:t>
            </a:r>
            <a:r>
              <a:rPr lang="zh-CN" altLang="en-US" sz="1800"/>
              <a:t>不存在，则抛出</a:t>
            </a:r>
            <a:r>
              <a:rPr lang="en-US" altLang="zh-CN" sz="1800"/>
              <a:t> out_of_range </a:t>
            </a:r>
            <a:r>
              <a:rPr lang="zh-CN" altLang="en-US" sz="1800"/>
              <a:t>异常。</a:t>
            </a:r>
            <a:endParaRPr lang="zh-CN" altLang="en-US" sz="1800"/>
          </a:p>
          <a:p>
            <a:r>
              <a:rPr lang="zh-CN" sz="1800">
                <a:sym typeface="+mn-ea"/>
              </a:rPr>
              <a:t>如果键</a:t>
            </a:r>
            <a:r>
              <a:rPr lang="en-US" altLang="zh-CN" sz="1800">
                <a:sym typeface="+mn-ea"/>
              </a:rPr>
              <a:t>key</a:t>
            </a:r>
            <a:r>
              <a:rPr lang="zh-CN" altLang="en-US" sz="1800">
                <a:sym typeface="+mn-ea"/>
              </a:rPr>
              <a:t>存在，则会返回他对应的值（引用）。</a:t>
            </a:r>
            <a:endParaRPr lang="zh-CN" altLang="en-US" sz="1800">
              <a:sym typeface="+mn-ea"/>
            </a:endParaRPr>
          </a:p>
          <a:p>
            <a:r>
              <a:rPr lang="zh-CN" altLang="en-US" sz="1800">
                <a:sym typeface="+mn-ea"/>
              </a:rPr>
              <a:t>特点：读取，读不到就抛异常</a:t>
            </a:r>
            <a:endParaRPr lang="zh-CN" altLang="en-US" sz="1800"/>
          </a:p>
        </p:txBody>
      </p:sp>
      <p:pic>
        <p:nvPicPr>
          <p:cNvPr id="6" name="Content Placeholder 5"/>
          <p:cNvPicPr>
            <a:picLocks noChangeAspect="1"/>
          </p:cNvPicPr>
          <p:nvPr>
            <p:ph sz="half" idx="2"/>
          </p:nvPr>
        </p:nvPicPr>
        <p:blipFill>
          <a:blip r:embed="rId1"/>
          <a:stretch>
            <a:fillRect/>
          </a:stretch>
        </p:blipFill>
        <p:spPr>
          <a:xfrm>
            <a:off x="5981700" y="1952625"/>
            <a:ext cx="5181600" cy="4096385"/>
          </a:xfrm>
          <a:prstGeom prst="rect">
            <a:avLst/>
          </a:prstGeom>
        </p:spPr>
      </p:pic>
    </p:spTree>
  </p:cSld>
  <p:clrMapOvr>
    <a:masterClrMapping/>
  </p:clrMapOvr>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xiexishou"/>
          <p:cNvPicPr>
            <a:picLocks noChangeAspect="1"/>
          </p:cNvPicPr>
          <p:nvPr/>
        </p:nvPicPr>
        <p:blipFill>
          <a:blip r:embed="rId1"/>
          <a:stretch>
            <a:fillRect/>
          </a:stretch>
        </p:blipFill>
        <p:spPr>
          <a:xfrm>
            <a:off x="8812530" y="3482975"/>
            <a:ext cx="3379470" cy="3375025"/>
          </a:xfrm>
          <a:prstGeom prst="rect">
            <a:avLst/>
          </a:prstGeom>
        </p:spPr>
      </p:pic>
      <p:sp>
        <p:nvSpPr>
          <p:cNvPr id="9" name="Rounded Rectangular Callout 8"/>
          <p:cNvSpPr/>
          <p:nvPr/>
        </p:nvSpPr>
        <p:spPr>
          <a:xfrm>
            <a:off x="8891905" y="2867025"/>
            <a:ext cx="2302510" cy="615950"/>
          </a:xfrm>
          <a:prstGeom prst="wedgeRoundRectCallout">
            <a:avLst>
              <a:gd name="adj1" fmla="val 26034"/>
              <a:gd name="adj2" fmla="val 93015"/>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ltLang="en-US"/>
              <a:t>只有好好鞋洗的童鞋才有资格获得哦</a:t>
            </a:r>
            <a:endParaRPr lang="x-none" altLang="zh-CN"/>
          </a:p>
        </p:txBody>
      </p:sp>
      <p:pic>
        <p:nvPicPr>
          <p:cNvPr id="11" name="Picture 10" descr="xixiezi"/>
          <p:cNvPicPr>
            <a:picLocks noChangeAspect="1"/>
          </p:cNvPicPr>
          <p:nvPr/>
        </p:nvPicPr>
        <p:blipFill>
          <a:blip r:embed="rId2"/>
          <a:stretch>
            <a:fillRect/>
          </a:stretch>
        </p:blipFill>
        <p:spPr>
          <a:xfrm>
            <a:off x="4432300" y="1187450"/>
            <a:ext cx="3681095" cy="5429250"/>
          </a:xfrm>
          <a:prstGeom prst="rect">
            <a:avLst/>
          </a:prstGeom>
        </p:spPr>
      </p:pic>
      <p:pic>
        <p:nvPicPr>
          <p:cNvPr id="14" name="Picture 13"/>
          <p:cNvPicPr>
            <a:picLocks noChangeAspect="1"/>
          </p:cNvPicPr>
          <p:nvPr/>
        </p:nvPicPr>
        <p:blipFill>
          <a:blip r:embed="rId3"/>
          <a:stretch>
            <a:fillRect/>
          </a:stretch>
        </p:blipFill>
        <p:spPr>
          <a:xfrm>
            <a:off x="0" y="3810635"/>
            <a:ext cx="3961130" cy="3047365"/>
          </a:xfrm>
          <a:prstGeom prst="rect">
            <a:avLst/>
          </a:prstGeom>
        </p:spPr>
      </p:pic>
      <p:sp>
        <p:nvSpPr>
          <p:cNvPr id="15" name="Rounded Rectangular Callout 14"/>
          <p:cNvSpPr/>
          <p:nvPr/>
        </p:nvSpPr>
        <p:spPr>
          <a:xfrm>
            <a:off x="1042670" y="2750820"/>
            <a:ext cx="2611755" cy="891540"/>
          </a:xfrm>
          <a:prstGeom prst="wedgeRoundRectCallout">
            <a:avLst>
              <a:gd name="adj1" fmla="val -21207"/>
              <a:gd name="adj2" fmla="val 96784"/>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ltLang="en-US"/>
              <a:t>鉴于这位童鞋表现优异</a:t>
            </a:r>
            <a:endParaRPr lang="zh-CN" altLang="en-US"/>
          </a:p>
          <a:p>
            <a:pPr algn="ctr"/>
            <a:r>
              <a:rPr lang="zh-CN" altLang="en-US"/>
              <a:t>朕决定赐你一枚金质</a:t>
            </a:r>
            <a:endParaRPr lang="zh-CN" altLang="en-US"/>
          </a:p>
          <a:p>
            <a:pPr algn="ctr"/>
            <a:r>
              <a:rPr lang="zh-CN" altLang="en-US"/>
              <a:t>《好好鞋洗》勋章</a:t>
            </a:r>
            <a:endParaRPr lang="x-none" altLang="zh-CN"/>
          </a:p>
        </p:txBody>
      </p:sp>
      <p:grpSp>
        <p:nvGrpSpPr>
          <p:cNvPr id="18" name="Group 17"/>
          <p:cNvGrpSpPr/>
          <p:nvPr/>
        </p:nvGrpSpPr>
        <p:grpSpPr>
          <a:xfrm>
            <a:off x="6826250" y="1268730"/>
            <a:ext cx="1363345" cy="1072515"/>
            <a:chOff x="8925" y="822"/>
            <a:chExt cx="3744" cy="1940"/>
          </a:xfrm>
        </p:grpSpPr>
        <p:sp>
          <p:nvSpPr>
            <p:cNvPr id="16" name="4-Point Star 15"/>
            <p:cNvSpPr/>
            <p:nvPr/>
          </p:nvSpPr>
          <p:spPr>
            <a:xfrm>
              <a:off x="8925" y="822"/>
              <a:ext cx="3744" cy="1940"/>
            </a:xfrm>
            <a:prstGeom prst="star4">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en-US"/>
            </a:p>
          </p:txBody>
        </p:sp>
        <p:sp>
          <p:nvSpPr>
            <p:cNvPr id="17" name="4-Point Star 16"/>
            <p:cNvSpPr/>
            <p:nvPr/>
          </p:nvSpPr>
          <p:spPr>
            <a:xfrm>
              <a:off x="9530" y="1199"/>
              <a:ext cx="2534" cy="1186"/>
            </a:xfrm>
            <a:prstGeom prst="star4">
              <a:avLst/>
            </a:prstGeom>
          </p:spPr>
          <p:style>
            <a:lnRef idx="1">
              <a:schemeClr val="accent4"/>
            </a:lnRef>
            <a:fillRef idx="2">
              <a:schemeClr val="accent4"/>
            </a:fillRef>
            <a:effectRef idx="1">
              <a:schemeClr val="accent4"/>
            </a:effectRef>
            <a:fontRef idx="minor">
              <a:schemeClr val="dk1"/>
            </a:fontRef>
          </p:style>
          <p:txBody>
            <a:bodyPr rtlCol="0" anchor="ctr"/>
            <a:p>
              <a:pPr algn="ctr"/>
              <a:endParaRPr lang="en-US"/>
            </a:p>
          </p:txBody>
        </p:sp>
      </p:grpSp>
      <p:grpSp>
        <p:nvGrpSpPr>
          <p:cNvPr id="19" name="Group 18"/>
          <p:cNvGrpSpPr/>
          <p:nvPr/>
        </p:nvGrpSpPr>
        <p:grpSpPr>
          <a:xfrm>
            <a:off x="7081520" y="1591945"/>
            <a:ext cx="1107440" cy="680720"/>
            <a:chOff x="8925" y="822"/>
            <a:chExt cx="3744" cy="1940"/>
          </a:xfrm>
        </p:grpSpPr>
        <p:sp>
          <p:nvSpPr>
            <p:cNvPr id="20" name="4-Point Star 19"/>
            <p:cNvSpPr/>
            <p:nvPr/>
          </p:nvSpPr>
          <p:spPr>
            <a:xfrm>
              <a:off x="8925" y="822"/>
              <a:ext cx="3744" cy="1940"/>
            </a:xfrm>
            <a:prstGeom prst="star4">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en-US"/>
            </a:p>
          </p:txBody>
        </p:sp>
        <p:sp>
          <p:nvSpPr>
            <p:cNvPr id="21" name="4-Point Star 20"/>
            <p:cNvSpPr/>
            <p:nvPr/>
          </p:nvSpPr>
          <p:spPr>
            <a:xfrm>
              <a:off x="9530" y="1199"/>
              <a:ext cx="2534" cy="1186"/>
            </a:xfrm>
            <a:prstGeom prst="star4">
              <a:avLst/>
            </a:prstGeom>
          </p:spPr>
          <p:style>
            <a:lnRef idx="1">
              <a:schemeClr val="accent4"/>
            </a:lnRef>
            <a:fillRef idx="2">
              <a:schemeClr val="accent4"/>
            </a:fillRef>
            <a:effectRef idx="1">
              <a:schemeClr val="accent4"/>
            </a:effectRef>
            <a:fontRef idx="minor">
              <a:schemeClr val="dk1"/>
            </a:fontRef>
          </p:style>
          <p:txBody>
            <a:bodyPr rtlCol="0" anchor="ctr"/>
            <a:p>
              <a:pPr algn="ctr"/>
              <a:endParaRPr lang="en-US"/>
            </a:p>
          </p:txBody>
        </p:sp>
      </p:grpSp>
      <p:sp>
        <p:nvSpPr>
          <p:cNvPr id="22" name="Text Box 21"/>
          <p:cNvSpPr txBox="1"/>
          <p:nvPr/>
        </p:nvSpPr>
        <p:spPr>
          <a:xfrm>
            <a:off x="1939290" y="296545"/>
            <a:ext cx="8881745" cy="645160"/>
          </a:xfrm>
          <a:prstGeom prst="rect">
            <a:avLst/>
          </a:prstGeom>
          <a:noFill/>
        </p:spPr>
        <p:txBody>
          <a:bodyPr wrap="none" rtlCol="0">
            <a:spAutoFit/>
          </a:bodyPr>
          <a:p>
            <a:r>
              <a:rPr lang="zh-CN" altLang="en-US" sz="3600" b="1">
                <a:ln w="6600">
                  <a:solidFill>
                    <a:schemeClr val="accent2"/>
                  </a:solidFill>
                  <a:prstDash val="solid"/>
                </a:ln>
                <a:solidFill>
                  <a:srgbClr val="C00000"/>
                </a:solidFill>
                <a:effectLst>
                  <a:outerShdw dist="38100" dir="2700000" algn="tl" rotWithShape="0">
                    <a:schemeClr val="accent2"/>
                  </a:outerShdw>
                </a:effectLst>
              </a:rPr>
              <a:t>恭喜你！打败了红黑树，拯救了地球文明！</a:t>
            </a:r>
            <a:endParaRPr lang="zh-CN" altLang="en-US" sz="3600" b="1">
              <a:ln w="6600">
                <a:solidFill>
                  <a:schemeClr val="accent2"/>
                </a:solidFill>
                <a:prstDash val="solid"/>
              </a:ln>
              <a:solidFill>
                <a:srgbClr val="C00000"/>
              </a:solidFill>
              <a:effectLst>
                <a:outerShdw dist="38100" dir="2700000" algn="tl" rotWithShape="0">
                  <a:schemeClr val="accent2"/>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43200000">
                                      <p:cBhvr>
                                        <p:cTn id="6" dur="500" fill="hold"/>
                                        <p:tgtEl>
                                          <p:spTgt spid="14"/>
                                        </p:tgtEl>
                                        <p:attrNameLst>
                                          <p:attrName>r</p:attrName>
                                        </p:attrNameLst>
                                      </p:cBhvr>
                                    </p:animRot>
                                  </p:childTnLst>
                                </p:cTn>
                              </p:par>
                            </p:childTnLst>
                          </p:cTn>
                        </p:par>
                        <p:par>
                          <p:cTn id="7" fill="hold">
                            <p:stCondLst>
                              <p:cond delay="500"/>
                            </p:stCondLst>
                            <p:childTnLst>
                              <p:par>
                                <p:cTn id="8" presetID="9" presetClass="entr" presetSubtype="0" fill="hold" grpId="0" nodeType="after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dissolve">
                                      <p:cBhvr>
                                        <p:cTn id="10" dur="500"/>
                                        <p:tgtEl>
                                          <p:spTgt spid="15"/>
                                        </p:tgtEl>
                                      </p:cBhvr>
                                    </p:animEffect>
                                  </p:childTnLst>
                                </p:cTn>
                              </p:par>
                            </p:childTnLst>
                          </p:cTn>
                        </p:par>
                        <p:par>
                          <p:cTn id="11" fill="hold">
                            <p:stCondLst>
                              <p:cond delay="1000"/>
                            </p:stCondLst>
                            <p:childTnLst>
                              <p:par>
                                <p:cTn id="12" presetID="20" presetClass="entr" presetSubtype="0" fill="hold" nodeType="afterEffect">
                                  <p:stCondLst>
                                    <p:cond delay="500"/>
                                  </p:stCondLst>
                                  <p:childTnLst>
                                    <p:set>
                                      <p:cBhvr>
                                        <p:cTn id="13" dur="2000" fill="hold">
                                          <p:stCondLst>
                                            <p:cond delay="0"/>
                                          </p:stCondLst>
                                        </p:cTn>
                                        <p:tgtEl>
                                          <p:spTgt spid="11"/>
                                        </p:tgtEl>
                                        <p:attrNameLst>
                                          <p:attrName>style.visibility</p:attrName>
                                        </p:attrNameLst>
                                      </p:cBhvr>
                                      <p:to>
                                        <p:strVal val="visible"/>
                                      </p:to>
                                    </p:set>
                                    <p:animEffect transition="in" filter="wedge">
                                      <p:cBhvr>
                                        <p:cTn id="14" dur="2000"/>
                                        <p:tgtEl>
                                          <p:spTgt spid="11"/>
                                        </p:tgtEl>
                                      </p:cBhvr>
                                    </p:animEffect>
                                  </p:childTnLst>
                                </p:cTn>
                              </p:par>
                            </p:childTnLst>
                          </p:cTn>
                        </p:par>
                        <p:par>
                          <p:cTn id="15" fill="hold">
                            <p:stCondLst>
                              <p:cond delay="3500"/>
                            </p:stCondLst>
                            <p:childTnLst>
                              <p:par>
                                <p:cTn id="16" presetID="55" presetClass="entr" presetSubtype="0" fill="hold" nodeType="afterEffect">
                                  <p:stCondLst>
                                    <p:cond delay="0"/>
                                  </p:stCondLst>
                                  <p:childTnLst>
                                    <p:set>
                                      <p:cBhvr>
                                        <p:cTn id="17" dur="500" fill="hold">
                                          <p:stCondLst>
                                            <p:cond delay="0"/>
                                          </p:stCondLst>
                                        </p:cTn>
                                        <p:tgtEl>
                                          <p:spTgt spid="18"/>
                                        </p:tgtEl>
                                        <p:attrNameLst>
                                          <p:attrName>style.visibility</p:attrName>
                                        </p:attrNameLst>
                                      </p:cBhvr>
                                      <p:to>
                                        <p:strVal val="visible"/>
                                      </p:to>
                                    </p:set>
                                    <p:anim calcmode="lin" valueType="num">
                                      <p:cBhvr>
                                        <p:cTn id="18" dur="500" fill="hold"/>
                                        <p:tgtEl>
                                          <p:spTgt spid="18"/>
                                        </p:tgtEl>
                                        <p:attrNameLst>
                                          <p:attrName>ppt_w</p:attrName>
                                        </p:attrNameLst>
                                      </p:cBhvr>
                                      <p:tavLst>
                                        <p:tav tm="0">
                                          <p:val>
                                            <p:strVal val="#ppt_w*0.70"/>
                                          </p:val>
                                        </p:tav>
                                        <p:tav tm="100000">
                                          <p:val>
                                            <p:strVal val="#ppt_w"/>
                                          </p:val>
                                        </p:tav>
                                      </p:tavLst>
                                    </p:anim>
                                    <p:anim calcmode="lin" valueType="num">
                                      <p:cBhvr>
                                        <p:cTn id="19" dur="500" fill="hold"/>
                                        <p:tgtEl>
                                          <p:spTgt spid="18"/>
                                        </p:tgtEl>
                                        <p:attrNameLst>
                                          <p:attrName>ppt_h</p:attrName>
                                        </p:attrNameLst>
                                      </p:cBhvr>
                                      <p:tavLst>
                                        <p:tav tm="0">
                                          <p:val>
                                            <p:strVal val="#ppt_h"/>
                                          </p:val>
                                        </p:tav>
                                        <p:tav tm="100000">
                                          <p:val>
                                            <p:strVal val="#ppt_h"/>
                                          </p:val>
                                        </p:tav>
                                      </p:tavLst>
                                    </p:anim>
                                    <p:animEffect transition="in" filter="fade">
                                      <p:cBhvr>
                                        <p:cTn id="20" dur="500"/>
                                        <p:tgtEl>
                                          <p:spTgt spid="18"/>
                                        </p:tgtEl>
                                      </p:cBhvr>
                                    </p:animEffect>
                                  </p:childTnLst>
                                </p:cTn>
                              </p:par>
                            </p:childTnLst>
                          </p:cTn>
                        </p:par>
                        <p:par>
                          <p:cTn id="21" fill="hold">
                            <p:stCondLst>
                              <p:cond delay="4000"/>
                            </p:stCondLst>
                            <p:childTnLst>
                              <p:par>
                                <p:cTn id="22" presetID="55" presetClass="exit" presetSubtype="0" fill="hold" nodeType="afterEffect">
                                  <p:stCondLst>
                                    <p:cond delay="0"/>
                                  </p:stCondLst>
                                  <p:childTnLst>
                                    <p:anim calcmode="lin" valueType="num">
                                      <p:cBhvr>
                                        <p:cTn id="23" dur="500"/>
                                        <p:tgtEl>
                                          <p:spTgt spid="18"/>
                                        </p:tgtEl>
                                        <p:attrNameLst>
                                          <p:attrName>ppt_w</p:attrName>
                                        </p:attrNameLst>
                                      </p:cBhvr>
                                      <p:tavLst>
                                        <p:tav tm="0">
                                          <p:val>
                                            <p:strVal val="ppt_w"/>
                                          </p:val>
                                        </p:tav>
                                        <p:tav tm="100000">
                                          <p:val>
                                            <p:strVal val="ppt_w*0.70"/>
                                          </p:val>
                                        </p:tav>
                                      </p:tavLst>
                                    </p:anim>
                                    <p:anim calcmode="lin" valueType="num">
                                      <p:cBhvr>
                                        <p:cTn id="24" dur="500"/>
                                        <p:tgtEl>
                                          <p:spTgt spid="18"/>
                                        </p:tgtEl>
                                        <p:attrNameLst>
                                          <p:attrName>ppt_h</p:attrName>
                                        </p:attrNameLst>
                                      </p:cBhvr>
                                      <p:tavLst>
                                        <p:tav tm="0">
                                          <p:val>
                                            <p:strVal val="ppt_h"/>
                                          </p:val>
                                        </p:tav>
                                        <p:tav tm="100000">
                                          <p:val>
                                            <p:strVal val="ppt_h"/>
                                          </p:val>
                                        </p:tav>
                                      </p:tavLst>
                                    </p:anim>
                                    <p:animEffect transition="out" filter="fade">
                                      <p:cBhvr>
                                        <p:cTn id="25" dur="500"/>
                                        <p:tgtEl>
                                          <p:spTgt spid="18"/>
                                        </p:tgtEl>
                                      </p:cBhvr>
                                    </p:animEffect>
                                    <p:set>
                                      <p:cBhvr>
                                        <p:cTn id="26" dur="1" fill="hold">
                                          <p:stCondLst>
                                            <p:cond delay="500"/>
                                          </p:stCondLst>
                                        </p:cTn>
                                        <p:tgtEl>
                                          <p:spTgt spid="18"/>
                                        </p:tgtEl>
                                        <p:attrNameLst>
                                          <p:attrName>style.visibility</p:attrName>
                                        </p:attrNameLst>
                                      </p:cBhvr>
                                      <p:to>
                                        <p:strVal val="hidden"/>
                                      </p:to>
                                    </p:set>
                                  </p:childTnLst>
                                </p:cTn>
                              </p:par>
                              <p:par>
                                <p:cTn id="27" presetID="55" presetClass="entr" presetSubtype="0" fill="hold" nodeType="withEffect">
                                  <p:stCondLst>
                                    <p:cond delay="0"/>
                                  </p:stCondLst>
                                  <p:childTnLst>
                                    <p:set>
                                      <p:cBhvr>
                                        <p:cTn id="28" dur="500" fill="hold">
                                          <p:stCondLst>
                                            <p:cond delay="0"/>
                                          </p:stCondLst>
                                        </p:cTn>
                                        <p:tgtEl>
                                          <p:spTgt spid="19"/>
                                        </p:tgtEl>
                                        <p:attrNameLst>
                                          <p:attrName>style.visibility</p:attrName>
                                        </p:attrNameLst>
                                      </p:cBhvr>
                                      <p:to>
                                        <p:strVal val="visible"/>
                                      </p:to>
                                    </p:set>
                                    <p:anim calcmode="lin" valueType="num">
                                      <p:cBhvr>
                                        <p:cTn id="29" dur="500" fill="hold"/>
                                        <p:tgtEl>
                                          <p:spTgt spid="19"/>
                                        </p:tgtEl>
                                        <p:attrNameLst>
                                          <p:attrName>ppt_w</p:attrName>
                                        </p:attrNameLst>
                                      </p:cBhvr>
                                      <p:tavLst>
                                        <p:tav tm="0">
                                          <p:val>
                                            <p:strVal val="#ppt_w*0.70"/>
                                          </p:val>
                                        </p:tav>
                                        <p:tav tm="100000">
                                          <p:val>
                                            <p:strVal val="#ppt_w"/>
                                          </p:val>
                                        </p:tav>
                                      </p:tavLst>
                                    </p:anim>
                                    <p:anim calcmode="lin" valueType="num">
                                      <p:cBhvr>
                                        <p:cTn id="30" dur="500" fill="hold"/>
                                        <p:tgtEl>
                                          <p:spTgt spid="19"/>
                                        </p:tgtEl>
                                        <p:attrNameLst>
                                          <p:attrName>ppt_h</p:attrName>
                                        </p:attrNameLst>
                                      </p:cBhvr>
                                      <p:tavLst>
                                        <p:tav tm="0">
                                          <p:val>
                                            <p:strVal val="#ppt_h"/>
                                          </p:val>
                                        </p:tav>
                                        <p:tav tm="100000">
                                          <p:val>
                                            <p:strVal val="#ppt_h"/>
                                          </p:val>
                                        </p:tav>
                                      </p:tavLst>
                                    </p:anim>
                                    <p:animEffect transition="in" filter="fade">
                                      <p:cBhvr>
                                        <p:cTn id="31" dur="500"/>
                                        <p:tgtEl>
                                          <p:spTgt spid="19"/>
                                        </p:tgtEl>
                                      </p:cBhvr>
                                    </p:animEffect>
                                  </p:childTnLst>
                                </p:cTn>
                              </p:par>
                            </p:childTnLst>
                          </p:cTn>
                        </p:par>
                        <p:par>
                          <p:cTn id="32" fill="hold">
                            <p:stCondLst>
                              <p:cond delay="4500"/>
                            </p:stCondLst>
                            <p:childTnLst>
                              <p:par>
                                <p:cTn id="33" presetID="55" presetClass="exit" presetSubtype="0" fill="hold" nodeType="afterEffect">
                                  <p:stCondLst>
                                    <p:cond delay="0"/>
                                  </p:stCondLst>
                                  <p:childTnLst>
                                    <p:anim calcmode="lin" valueType="num">
                                      <p:cBhvr>
                                        <p:cTn id="34" dur="500"/>
                                        <p:tgtEl>
                                          <p:spTgt spid="19"/>
                                        </p:tgtEl>
                                        <p:attrNameLst>
                                          <p:attrName>ppt_w</p:attrName>
                                        </p:attrNameLst>
                                      </p:cBhvr>
                                      <p:tavLst>
                                        <p:tav tm="0">
                                          <p:val>
                                            <p:strVal val="ppt_w"/>
                                          </p:val>
                                        </p:tav>
                                        <p:tav tm="100000">
                                          <p:val>
                                            <p:strVal val="ppt_w*0.70"/>
                                          </p:val>
                                        </p:tav>
                                      </p:tavLst>
                                    </p:anim>
                                    <p:anim calcmode="lin" valueType="num">
                                      <p:cBhvr>
                                        <p:cTn id="35" dur="500"/>
                                        <p:tgtEl>
                                          <p:spTgt spid="19"/>
                                        </p:tgtEl>
                                        <p:attrNameLst>
                                          <p:attrName>ppt_h</p:attrName>
                                        </p:attrNameLst>
                                      </p:cBhvr>
                                      <p:tavLst>
                                        <p:tav tm="0">
                                          <p:val>
                                            <p:strVal val="ppt_h"/>
                                          </p:val>
                                        </p:tav>
                                        <p:tav tm="100000">
                                          <p:val>
                                            <p:strVal val="ppt_h"/>
                                          </p:val>
                                        </p:tav>
                                      </p:tavLst>
                                    </p:anim>
                                    <p:animEffect transition="out" filter="fade">
                                      <p:cBhvr>
                                        <p:cTn id="36" dur="500"/>
                                        <p:tgtEl>
                                          <p:spTgt spid="19"/>
                                        </p:tgtEl>
                                      </p:cBhvr>
                                    </p:animEffect>
                                    <p:set>
                                      <p:cBhvr>
                                        <p:cTn id="37" dur="1" fill="hold">
                                          <p:stCondLst>
                                            <p:cond delay="500"/>
                                          </p:stCondLst>
                                        </p:cTn>
                                        <p:tgtEl>
                                          <p:spTgt spid="19"/>
                                        </p:tgtEl>
                                        <p:attrNameLst>
                                          <p:attrName>style.visibility</p:attrName>
                                        </p:attrNameLst>
                                      </p:cBhvr>
                                      <p:to>
                                        <p:strVal val="hidden"/>
                                      </p:to>
                                    </p:set>
                                  </p:childTnLst>
                                </p:cTn>
                              </p:par>
                            </p:childTnLst>
                          </p:cTn>
                        </p:par>
                        <p:par>
                          <p:cTn id="38" fill="hold">
                            <p:stCondLst>
                              <p:cond delay="5000"/>
                            </p:stCondLst>
                            <p:childTnLst>
                              <p:par>
                                <p:cTn id="39" presetID="2" presetClass="entr" presetSubtype="4" fill="hold" nodeType="afterEffect">
                                  <p:stCondLst>
                                    <p:cond delay="0"/>
                                  </p:stCondLst>
                                  <p:childTnLst>
                                    <p:set>
                                      <p:cBhvr>
                                        <p:cTn id="40" dur="1000" fill="hold">
                                          <p:stCondLst>
                                            <p:cond delay="0"/>
                                          </p:stCondLst>
                                        </p:cTn>
                                        <p:tgtEl>
                                          <p:spTgt spid="8"/>
                                        </p:tgtEl>
                                        <p:attrNameLst>
                                          <p:attrName>style.visibility</p:attrName>
                                        </p:attrNameLst>
                                      </p:cBhvr>
                                      <p:to>
                                        <p:strVal val="visible"/>
                                      </p:to>
                                    </p:set>
                                    <p:anim calcmode="lin" valueType="num">
                                      <p:cBhvr additive="base">
                                        <p:cTn id="41" dur="1000" fill="hold"/>
                                        <p:tgtEl>
                                          <p:spTgt spid="8"/>
                                        </p:tgtEl>
                                        <p:attrNameLst>
                                          <p:attrName>ppt_x</p:attrName>
                                        </p:attrNameLst>
                                      </p:cBhvr>
                                      <p:tavLst>
                                        <p:tav tm="0">
                                          <p:val>
                                            <p:strVal val="#ppt_x"/>
                                          </p:val>
                                        </p:tav>
                                        <p:tav tm="100000">
                                          <p:val>
                                            <p:strVal val="#ppt_x"/>
                                          </p:val>
                                        </p:tav>
                                      </p:tavLst>
                                    </p:anim>
                                    <p:anim calcmode="lin" valueType="num">
                                      <p:cBhvr additive="base">
                                        <p:cTn id="42" dur="1000" fill="hold"/>
                                        <p:tgtEl>
                                          <p:spTgt spid="8"/>
                                        </p:tgtEl>
                                        <p:attrNameLst>
                                          <p:attrName>ppt_y</p:attrName>
                                        </p:attrNameLst>
                                      </p:cBhvr>
                                      <p:tavLst>
                                        <p:tav tm="0">
                                          <p:val>
                                            <p:strVal val="1+#ppt_h/2"/>
                                          </p:val>
                                        </p:tav>
                                        <p:tav tm="100000">
                                          <p:val>
                                            <p:strVal val="#ppt_y"/>
                                          </p:val>
                                        </p:tav>
                                      </p:tavLst>
                                    </p:anim>
                                  </p:childTnLst>
                                </p:cTn>
                              </p:par>
                            </p:childTnLst>
                          </p:cTn>
                        </p:par>
                        <p:par>
                          <p:cTn id="43" fill="hold">
                            <p:stCondLst>
                              <p:cond delay="6000"/>
                            </p:stCondLst>
                            <p:childTnLst>
                              <p:par>
                                <p:cTn id="44" presetID="5" presetClass="entr" presetSubtype="10" fill="hold" grpId="0" nodeType="afterEffect">
                                  <p:stCondLst>
                                    <p:cond delay="0"/>
                                  </p:stCondLst>
                                  <p:childTnLst>
                                    <p:set>
                                      <p:cBhvr>
                                        <p:cTn id="45" dur="1000" fill="hold">
                                          <p:stCondLst>
                                            <p:cond delay="0"/>
                                          </p:stCondLst>
                                        </p:cTn>
                                        <p:tgtEl>
                                          <p:spTgt spid="9"/>
                                        </p:tgtEl>
                                        <p:attrNameLst>
                                          <p:attrName>style.visibility</p:attrName>
                                        </p:attrNameLst>
                                      </p:cBhvr>
                                      <p:to>
                                        <p:strVal val="visible"/>
                                      </p:to>
                                    </p:set>
                                    <p:animEffect transition="in" filter="checkerboard(across)">
                                      <p:cBhvr>
                                        <p:cTn id="46" dur="1000"/>
                                        <p:tgtEl>
                                          <p:spTgt spid="9"/>
                                        </p:tgtEl>
                                      </p:cBhvr>
                                    </p:animEffect>
                                  </p:childTnLst>
                                </p:cTn>
                              </p:par>
                            </p:childTnLst>
                          </p:cTn>
                        </p:par>
                        <p:par>
                          <p:cTn id="47" fill="hold">
                            <p:stCondLst>
                              <p:cond delay="7000"/>
                            </p:stCondLst>
                            <p:childTnLst>
                              <p:par>
                                <p:cTn id="48" presetID="55" presetClass="entr" presetSubtype="0" fill="hold" grpId="0" nodeType="afterEffect">
                                  <p:stCondLst>
                                    <p:cond delay="0"/>
                                  </p:stCondLst>
                                  <p:childTnLst>
                                    <p:set>
                                      <p:cBhvr>
                                        <p:cTn id="49" dur="1" fill="hold">
                                          <p:stCondLst>
                                            <p:cond delay="0"/>
                                          </p:stCondLst>
                                        </p:cTn>
                                        <p:tgtEl>
                                          <p:spTgt spid="22"/>
                                        </p:tgtEl>
                                        <p:attrNameLst>
                                          <p:attrName>style.visibility</p:attrName>
                                        </p:attrNameLst>
                                      </p:cBhvr>
                                      <p:to>
                                        <p:strVal val="visible"/>
                                      </p:to>
                                    </p:set>
                                    <p:anim calcmode="lin" valueType="num">
                                      <p:cBhvr>
                                        <p:cTn id="50" dur="1000" fill="hold"/>
                                        <p:tgtEl>
                                          <p:spTgt spid="22"/>
                                        </p:tgtEl>
                                        <p:attrNameLst>
                                          <p:attrName>ppt_w</p:attrName>
                                        </p:attrNameLst>
                                      </p:cBhvr>
                                      <p:tavLst>
                                        <p:tav tm="0">
                                          <p:val>
                                            <p:strVal val="#ppt_w*0.70"/>
                                          </p:val>
                                        </p:tav>
                                        <p:tav tm="100000">
                                          <p:val>
                                            <p:strVal val="#ppt_w"/>
                                          </p:val>
                                        </p:tav>
                                      </p:tavLst>
                                    </p:anim>
                                    <p:anim calcmode="lin" valueType="num">
                                      <p:cBhvr>
                                        <p:cTn id="51" dur="1000" fill="hold"/>
                                        <p:tgtEl>
                                          <p:spTgt spid="22"/>
                                        </p:tgtEl>
                                        <p:attrNameLst>
                                          <p:attrName>ppt_h</p:attrName>
                                        </p:attrNameLst>
                                      </p:cBhvr>
                                      <p:tavLst>
                                        <p:tav tm="0">
                                          <p:val>
                                            <p:strVal val="#ppt_h"/>
                                          </p:val>
                                        </p:tav>
                                        <p:tav tm="100000">
                                          <p:val>
                                            <p:strVal val="#ppt_h"/>
                                          </p:val>
                                        </p:tav>
                                      </p:tavLst>
                                    </p:anim>
                                    <p:animEffect transition="in" filter="fade">
                                      <p:cBhvr>
                                        <p:cTn id="52" dur="1000"/>
                                        <p:tgtEl>
                                          <p:spTgt spid="22"/>
                                        </p:tgtEl>
                                      </p:cBhvr>
                                    </p:animEffect>
                                  </p:childTnLst>
                                </p:cTn>
                              </p:par>
                            </p:childTnLst>
                          </p:cTn>
                        </p:par>
                        <p:par>
                          <p:cTn id="53" fill="hold">
                            <p:stCondLst>
                              <p:cond delay="8000"/>
                            </p:stCondLst>
                            <p:childTnLst>
                              <p:par>
                                <p:cTn id="54" presetID="8" presetClass="emph" presetSubtype="0" fill="hold" grpId="1" nodeType="afterEffect">
                                  <p:stCondLst>
                                    <p:cond delay="0"/>
                                  </p:stCondLst>
                                  <p:childTnLst>
                                    <p:animRot by="43200000">
                                      <p:cBhvr>
                                        <p:cTn id="55" dur="1000" fill="hold"/>
                                        <p:tgtEl>
                                          <p:spTgt spid="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9" grpId="0" animBg="1"/>
      <p:bldP spid="22" grpId="0"/>
      <p:bldP spid="22"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从</a:t>
            </a:r>
            <a:r>
              <a:rPr lang="en-US" altLang="zh-CN"/>
              <a:t> map </a:t>
            </a:r>
            <a:r>
              <a:rPr lang="zh-CN" altLang="en-US"/>
              <a:t>中读取元素：</a:t>
            </a:r>
            <a:r>
              <a:rPr lang="en-US" altLang="zh-CN"/>
              <a:t>C++ </a:t>
            </a:r>
            <a:r>
              <a:rPr lang="zh-CN" altLang="en-US"/>
              <a:t>和</a:t>
            </a:r>
            <a:r>
              <a:rPr lang="en-US" altLang="zh-CN"/>
              <a:t> Python </a:t>
            </a:r>
            <a:r>
              <a:rPr lang="zh-CN" altLang="en-US"/>
              <a:t>对比</a:t>
            </a:r>
            <a:endParaRPr lang="zh-CN" altLang="en-US"/>
          </a:p>
        </p:txBody>
      </p:sp>
      <p:sp>
        <p:nvSpPr>
          <p:cNvPr id="3" name="Content Placeholder 2"/>
          <p:cNvSpPr>
            <a:spLocks noGrp="1"/>
          </p:cNvSpPr>
          <p:nvPr>
            <p:ph idx="1"/>
          </p:nvPr>
        </p:nvSpPr>
        <p:spPr>
          <a:xfrm>
            <a:off x="647700" y="1825625"/>
            <a:ext cx="10515600" cy="4351338"/>
          </a:xfrm>
        </p:spPr>
        <p:txBody>
          <a:bodyPr/>
          <a:p>
            <a:r>
              <a:rPr lang="en-US"/>
              <a:t>Python </a:t>
            </a:r>
            <a:r>
              <a:rPr lang="zh-CN" altLang="en-US"/>
              <a:t>中</a:t>
            </a:r>
            <a:r>
              <a:rPr lang="en-US" altLang="zh-CN"/>
              <a:t> </a:t>
            </a:r>
            <a:r>
              <a:rPr lang="x-none" altLang="en-US" b="1">
                <a:sym typeface="+mn-ea"/>
              </a:rPr>
              <a:t>val = </a:t>
            </a:r>
            <a:r>
              <a:rPr lang="x-none" altLang="en-US" b="1"/>
              <a:t>m[“key”] </a:t>
            </a:r>
            <a:r>
              <a:rPr lang="zh-CN" altLang="x-none">
                <a:sym typeface="+mn-ea"/>
              </a:rPr>
              <a:t>读取元素</a:t>
            </a:r>
            <a:r>
              <a:rPr lang="zh-CN" altLang="x-none"/>
              <a:t>，找不到键值会出错，调试时更早发现错误。</a:t>
            </a:r>
            <a:endParaRPr lang="zh-CN" altLang="x-none"/>
          </a:p>
          <a:p>
            <a:r>
              <a:rPr lang="en-US">
                <a:sym typeface="+mn-ea"/>
              </a:rPr>
              <a:t>C++ </a:t>
            </a:r>
            <a:r>
              <a:rPr lang="zh-CN" altLang="en-US">
                <a:sym typeface="+mn-ea"/>
              </a:rPr>
              <a:t>中</a:t>
            </a:r>
            <a:r>
              <a:rPr lang="en-US" altLang="zh-CN">
                <a:sym typeface="+mn-ea"/>
              </a:rPr>
              <a:t> </a:t>
            </a:r>
            <a:r>
              <a:rPr lang="x-none" altLang="en-US" b="1">
                <a:sym typeface="+mn-ea"/>
              </a:rPr>
              <a:t>val = </a:t>
            </a:r>
            <a:r>
              <a:rPr lang="x-none" altLang="en-US" b="1">
                <a:sym typeface="+mn-ea"/>
              </a:rPr>
              <a:t>m[“key”] </a:t>
            </a:r>
            <a:r>
              <a:rPr lang="zh-CN" altLang="x-none">
                <a:sym typeface="+mn-ea"/>
              </a:rPr>
              <a:t>读取元素</a:t>
            </a:r>
            <a:r>
              <a:rPr lang="zh-CN" altLang="x-none">
                <a:sym typeface="+mn-ea"/>
              </a:rPr>
              <a:t>，找不到键值不会出错而是默默创建，还初始化为</a:t>
            </a:r>
            <a:r>
              <a:rPr lang="en-US" altLang="zh-CN">
                <a:sym typeface="+mn-ea"/>
              </a:rPr>
              <a:t> 0</a:t>
            </a:r>
            <a:r>
              <a:rPr lang="zh-CN" altLang="x-none">
                <a:sym typeface="+mn-ea"/>
              </a:rPr>
              <a:t>。</a:t>
            </a:r>
            <a:endParaRPr lang="zh-CN" altLang="x-none">
              <a:sym typeface="+mn-ea"/>
            </a:endParaRPr>
          </a:p>
          <a:p>
            <a:r>
              <a:rPr lang="x-none" altLang="en-US">
                <a:sym typeface="+mn-ea"/>
              </a:rPr>
              <a:t>C++ </a:t>
            </a:r>
            <a:r>
              <a:rPr lang="zh-CN" altLang="en-US">
                <a:sym typeface="+mn-ea"/>
              </a:rPr>
              <a:t>中</a:t>
            </a:r>
            <a:r>
              <a:rPr lang="en-US" altLang="zh-CN">
                <a:sym typeface="+mn-ea"/>
              </a:rPr>
              <a:t> </a:t>
            </a:r>
            <a:r>
              <a:rPr lang="x-none" altLang="en-US" b="1">
                <a:sym typeface="+mn-ea"/>
              </a:rPr>
              <a:t>val = m.at(“key”) </a:t>
            </a:r>
            <a:r>
              <a:rPr lang="zh-CN" altLang="x-none">
                <a:sym typeface="+mn-ea"/>
              </a:rPr>
              <a:t>读取元素</a:t>
            </a:r>
            <a:r>
              <a:rPr lang="zh-CN" altLang="x-none">
                <a:sym typeface="+mn-ea"/>
              </a:rPr>
              <a:t>，找不到键值会出错</a:t>
            </a:r>
            <a:r>
              <a:rPr lang="zh-CN" altLang="x-none">
                <a:sym typeface="+mn-ea"/>
              </a:rPr>
              <a:t>，调试时更早发现错误。</a:t>
            </a:r>
            <a:endParaRPr lang="zh-CN" altLang="x-none">
              <a:sym typeface="+mn-ea"/>
            </a:endParaRPr>
          </a:p>
          <a:p>
            <a:r>
              <a:rPr lang="zh-CN" altLang="x-none">
                <a:sym typeface="+mn-ea"/>
              </a:rPr>
              <a:t>所以</a:t>
            </a:r>
            <a:r>
              <a:rPr lang="en-US" altLang="zh-CN">
                <a:sym typeface="+mn-ea"/>
              </a:rPr>
              <a:t> C++ </a:t>
            </a:r>
            <a:r>
              <a:rPr lang="zh-CN" altLang="en-US">
                <a:sym typeface="+mn-ea"/>
              </a:rPr>
              <a:t>中读取元素，应该用</a:t>
            </a:r>
            <a:r>
              <a:rPr lang="x-none" altLang="zh-CN">
                <a:sym typeface="+mn-ea"/>
              </a:rPr>
              <a:t> at() </a:t>
            </a:r>
            <a:r>
              <a:rPr lang="zh-CN" altLang="en-US">
                <a:sym typeface="+mn-ea"/>
              </a:rPr>
              <a:t>才对，</a:t>
            </a:r>
            <a:r>
              <a:rPr lang="x-none" altLang="zh-CN">
                <a:sym typeface="+mn-ea"/>
              </a:rPr>
              <a:t>at() </a:t>
            </a:r>
            <a:r>
              <a:rPr lang="zh-CN" altLang="x-none">
                <a:sym typeface="+mn-ea"/>
              </a:rPr>
              <a:t>在读取时</a:t>
            </a:r>
            <a:r>
              <a:rPr lang="zh-CN" altLang="en-US">
                <a:sym typeface="+mn-ea"/>
              </a:rPr>
              <a:t>和多数语言的</a:t>
            </a:r>
            <a:r>
              <a:rPr lang="en-US" altLang="zh-CN">
                <a:sym typeface="+mn-ea"/>
              </a:rPr>
              <a:t> </a:t>
            </a:r>
            <a:r>
              <a:rPr lang="x-none" altLang="en-US">
                <a:sym typeface="+mn-ea"/>
              </a:rPr>
              <a:t>[] </a:t>
            </a:r>
            <a:r>
              <a:rPr lang="zh-CN" altLang="x-none">
                <a:sym typeface="+mn-ea"/>
              </a:rPr>
              <a:t>行为一致</a:t>
            </a:r>
            <a:r>
              <a:rPr lang="zh-CN" altLang="en-US">
                <a:sym typeface="+mn-ea"/>
              </a:rPr>
              <a:t>。</a:t>
            </a:r>
            <a:endParaRPr lang="zh-CN" altLang="x-none">
              <a:sym typeface="+mn-ea"/>
            </a:endParaRPr>
          </a:p>
          <a:p>
            <a:r>
              <a:rPr lang="zh-CN" altLang="en-US"/>
              <a:t>很多初学者都会错误使用</a:t>
            </a:r>
            <a:r>
              <a:rPr lang="en-US" altLang="zh-CN"/>
              <a:t> </a:t>
            </a:r>
            <a:r>
              <a:rPr lang="x-none" altLang="en-US">
                <a:sym typeface="+mn-ea"/>
              </a:rPr>
              <a:t>[]</a:t>
            </a:r>
            <a:r>
              <a:rPr lang="en-US" altLang="x-none"/>
              <a:t> </a:t>
            </a:r>
            <a:r>
              <a:rPr lang="zh-CN" altLang="en-US"/>
              <a:t>读取元素，他以为</a:t>
            </a:r>
            <a:r>
              <a:rPr lang="zh-CN" altLang="x-none">
                <a:sym typeface="+mn-ea"/>
              </a:rPr>
              <a:t>找不到键值会报错，结果他不报错，默默创建了个</a:t>
            </a:r>
            <a:r>
              <a:rPr lang="en-US" altLang="zh-CN">
                <a:sym typeface="+mn-ea"/>
              </a:rPr>
              <a:t> 0 </a:t>
            </a:r>
            <a:r>
              <a:rPr lang="zh-CN" altLang="en-US">
                <a:sym typeface="+mn-ea"/>
              </a:rPr>
              <a:t>返回给你，导致实际报错的地方滞后，没发现错误在</a:t>
            </a:r>
            <a:r>
              <a:rPr lang="en-US" altLang="zh-CN">
                <a:sym typeface="+mn-ea"/>
              </a:rPr>
              <a:t> map </a:t>
            </a:r>
            <a:r>
              <a:rPr lang="zh-CN" altLang="en-US">
                <a:sym typeface="+mn-ea"/>
              </a:rPr>
              <a:t>的读取这里，严重影响他的调试效率（</a:t>
            </a:r>
            <a:r>
              <a:rPr lang="en-US" altLang="zh-CN">
                <a:sym typeface="+mn-ea"/>
              </a:rPr>
              <a:t>javascript </a:t>
            </a:r>
            <a:r>
              <a:rPr lang="zh-CN" altLang="en-US">
                <a:sym typeface="+mn-ea"/>
              </a:rPr>
              <a:t>的</a:t>
            </a:r>
            <a:r>
              <a:rPr lang="en-US" altLang="zh-CN">
                <a:sym typeface="+mn-ea"/>
              </a:rPr>
              <a:t> undefined </a:t>
            </a:r>
            <a:r>
              <a:rPr lang="zh-CN" altLang="en-US">
                <a:sym typeface="+mn-ea"/>
              </a:rPr>
              <a:t>直呼内行）。</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写入</a:t>
            </a:r>
            <a:r>
              <a:rPr lang="en-US" altLang="zh-CN"/>
              <a:t> map </a:t>
            </a:r>
            <a:r>
              <a:rPr lang="zh-CN" altLang="en-US"/>
              <a:t>元素</a:t>
            </a:r>
            <a:endParaRPr lang="zh-CN" altLang="en-US"/>
          </a:p>
        </p:txBody>
      </p:sp>
      <p:sp>
        <p:nvSpPr>
          <p:cNvPr id="3" name="Content Placeholder 2"/>
          <p:cNvSpPr>
            <a:spLocks noGrp="1"/>
          </p:cNvSpPr>
          <p:nvPr>
            <p:ph idx="1"/>
          </p:nvPr>
        </p:nvSpPr>
        <p:spPr>
          <a:xfrm>
            <a:off x="647700" y="1825625"/>
            <a:ext cx="11058525" cy="4351655"/>
          </a:xfrm>
        </p:spPr>
        <p:txBody>
          <a:bodyPr/>
          <a:p>
            <a:r>
              <a:rPr lang="x-none" altLang="en-US">
                <a:sym typeface="+mn-ea"/>
              </a:rPr>
              <a:t>map&lt;string, int&gt; m;</a:t>
            </a:r>
            <a:endParaRPr lang="x-none" altLang="en-US">
              <a:sym typeface="+mn-ea"/>
            </a:endParaRPr>
          </a:p>
          <a:p>
            <a:r>
              <a:rPr lang="zh-CN" altLang="x-none">
                <a:sym typeface="+mn-ea"/>
              </a:rPr>
              <a:t>写入</a:t>
            </a:r>
            <a:r>
              <a:rPr lang="en-US" altLang="zh-CN">
                <a:sym typeface="+mn-ea"/>
              </a:rPr>
              <a:t> map </a:t>
            </a:r>
            <a:r>
              <a:rPr lang="zh-CN" altLang="en-US">
                <a:sym typeface="+mn-ea"/>
              </a:rPr>
              <a:t>中指定键值的元素有两种方法。</a:t>
            </a:r>
            <a:endParaRPr lang="en-US">
              <a:sym typeface="+mn-ea"/>
            </a:endParaRPr>
          </a:p>
          <a:p>
            <a:r>
              <a:rPr lang="en-US">
                <a:sym typeface="+mn-ea"/>
              </a:rPr>
              <a:t>m[</a:t>
            </a:r>
            <a:r>
              <a:rPr lang="x-none" altLang="en-US">
                <a:sym typeface="+mn-ea"/>
              </a:rPr>
              <a:t>“</a:t>
            </a:r>
            <a:r>
              <a:rPr lang="en-US">
                <a:sym typeface="+mn-ea"/>
              </a:rPr>
              <a:t>key</a:t>
            </a:r>
            <a:r>
              <a:rPr lang="x-none" altLang="en-US">
                <a:sym typeface="+mn-ea"/>
              </a:rPr>
              <a:t>”] = val;</a:t>
            </a:r>
            <a:r>
              <a:rPr lang="x-none" altLang="zh-CN">
                <a:sym typeface="+mn-ea"/>
              </a:rPr>
              <a:t> </a:t>
            </a:r>
            <a:r>
              <a:rPr lang="x-none" altLang="en-US">
                <a:sym typeface="+mn-ea"/>
              </a:rPr>
              <a:t>         </a:t>
            </a:r>
            <a:r>
              <a:rPr lang="en-US" altLang="x-none">
                <a:sym typeface="+mn-ea"/>
              </a:rPr>
              <a:t>     </a:t>
            </a:r>
            <a:r>
              <a:rPr lang="x-none" altLang="en-US">
                <a:sym typeface="+mn-ea"/>
              </a:rPr>
              <a:t>  // </a:t>
            </a:r>
            <a:r>
              <a:rPr lang="zh-CN" altLang="x-none">
                <a:sym typeface="+mn-ea"/>
              </a:rPr>
              <a:t>写入键值为</a:t>
            </a:r>
            <a:r>
              <a:rPr lang="x-none" altLang="zh-CN">
                <a:sym typeface="+mn-ea"/>
              </a:rPr>
              <a:t> “key” </a:t>
            </a:r>
            <a:r>
              <a:rPr lang="zh-CN" altLang="x-none">
                <a:sym typeface="+mn-ea"/>
              </a:rPr>
              <a:t>的元素，如果不存在，那就创建</a:t>
            </a:r>
            <a:r>
              <a:rPr lang="x-none" altLang="zh-CN">
                <a:sym typeface="+mn-ea"/>
              </a:rPr>
              <a:t> “key” </a:t>
            </a:r>
            <a:r>
              <a:rPr lang="zh-CN" altLang="x-none">
                <a:sym typeface="+mn-ea"/>
              </a:rPr>
              <a:t>元素</a:t>
            </a:r>
            <a:endParaRPr lang="en-US"/>
          </a:p>
          <a:p>
            <a:r>
              <a:rPr lang="x-none" altLang="en-US"/>
              <a:t>m.at(“key”)</a:t>
            </a:r>
            <a:r>
              <a:rPr lang="en-US" altLang="x-none"/>
              <a:t> = val</a:t>
            </a:r>
            <a:r>
              <a:rPr lang="x-none" altLang="en-US"/>
              <a:t>;</a:t>
            </a:r>
            <a:r>
              <a:rPr lang="x-none" altLang="en-US">
                <a:sym typeface="+mn-ea"/>
              </a:rPr>
              <a:t>            // </a:t>
            </a:r>
            <a:r>
              <a:rPr lang="zh-CN" altLang="x-none">
                <a:sym typeface="+mn-ea"/>
              </a:rPr>
              <a:t>写入</a:t>
            </a:r>
            <a:r>
              <a:rPr lang="zh-CN" altLang="x-none">
                <a:sym typeface="+mn-ea"/>
              </a:rPr>
              <a:t>键值为</a:t>
            </a:r>
            <a:r>
              <a:rPr lang="x-none" altLang="zh-CN">
                <a:sym typeface="+mn-ea"/>
              </a:rPr>
              <a:t> “key” </a:t>
            </a:r>
            <a:r>
              <a:rPr lang="zh-CN" altLang="x-none">
                <a:sym typeface="+mn-ea"/>
              </a:rPr>
              <a:t>的元素，如果不存在，抛出异常</a:t>
            </a:r>
            <a:endParaRPr lang="zh-CN" altLang="x-none">
              <a:sym typeface="+mn-ea"/>
            </a:endParaRPr>
          </a:p>
          <a:p>
            <a:r>
              <a:rPr lang="zh-CN" altLang="x-none">
                <a:sym typeface="+mn-ea"/>
              </a:rPr>
              <a:t>毕竟</a:t>
            </a:r>
            <a:r>
              <a:rPr lang="en-US" altLang="zh-CN">
                <a:sym typeface="+mn-ea"/>
              </a:rPr>
              <a:t> </a:t>
            </a:r>
            <a:r>
              <a:rPr lang="x-none" altLang="zh-CN">
                <a:sym typeface="+mn-ea"/>
              </a:rPr>
              <a:t>[] </a:t>
            </a:r>
            <a:r>
              <a:rPr lang="zh-CN" altLang="x-none">
                <a:sym typeface="+mn-ea"/>
              </a:rPr>
              <a:t>和</a:t>
            </a:r>
            <a:r>
              <a:rPr lang="en-US" altLang="zh-CN">
                <a:sym typeface="+mn-ea"/>
              </a:rPr>
              <a:t> </a:t>
            </a:r>
            <a:r>
              <a:rPr lang="x-none" altLang="en-US">
                <a:sym typeface="+mn-ea"/>
              </a:rPr>
              <a:t>at()</a:t>
            </a:r>
            <a:r>
              <a:rPr lang="en-US" altLang="x-none">
                <a:sym typeface="+mn-ea"/>
              </a:rPr>
              <a:t> </a:t>
            </a:r>
            <a:r>
              <a:rPr lang="zh-CN" altLang="en-US">
                <a:sym typeface="+mn-ea"/>
              </a:rPr>
              <a:t>只是返回引用</a:t>
            </a:r>
            <a:r>
              <a:rPr lang="zh-CN" altLang="x-none">
                <a:sym typeface="+mn-ea"/>
              </a:rPr>
              <a:t>，不管你是读取还是写入这个引用，函数本身的特性是不变的。</a:t>
            </a:r>
            <a:endParaRPr lang="zh-CN" altLang="x-none">
              <a:sym typeface="+mn-ea"/>
            </a:endParaRPr>
          </a:p>
          <a:p>
            <a:r>
              <a:rPr lang="zh-CN" altLang="en-US">
                <a:sym typeface="+mn-ea"/>
              </a:rPr>
              <a:t>唯一的区别</a:t>
            </a:r>
            <a:r>
              <a:rPr lang="zh-CN" altLang="x-none">
                <a:sym typeface="+mn-ea"/>
              </a:rPr>
              <a:t>是等号在他后面，是往</a:t>
            </a:r>
            <a:r>
              <a:rPr lang="en-US" altLang="zh-CN">
                <a:sym typeface="+mn-ea"/>
              </a:rPr>
              <a:t> K </a:t>
            </a:r>
            <a:r>
              <a:rPr lang="zh-CN" altLang="en-US">
                <a:sym typeface="+mn-ea"/>
              </a:rPr>
              <a:t>对应的</a:t>
            </a:r>
            <a:r>
              <a:rPr lang="en-US" altLang="zh-CN">
                <a:sym typeface="+mn-ea"/>
              </a:rPr>
              <a:t> V </a:t>
            </a:r>
            <a:r>
              <a:rPr lang="zh-CN" altLang="en-US">
                <a:sym typeface="+mn-ea"/>
              </a:rPr>
              <a:t>里</a:t>
            </a:r>
            <a:r>
              <a:rPr lang="zh-CN" altLang="x-none">
                <a:sym typeface="+mn-ea"/>
              </a:rPr>
              <a:t>赋值</a:t>
            </a:r>
            <a:r>
              <a:rPr lang="zh-CN" altLang="en-US">
                <a:sym typeface="+mn-ea"/>
              </a:rPr>
              <a:t>。</a:t>
            </a:r>
            <a:endParaRPr lang="zh-CN" altLang="x-none">
              <a:sym typeface="+mn-ea"/>
            </a:endParaRPr>
          </a:p>
          <a:p>
            <a:r>
              <a:rPr lang="x-none" altLang="zh-CN">
                <a:sym typeface="+mn-ea"/>
              </a:rPr>
              <a:t>[] </a:t>
            </a:r>
            <a:r>
              <a:rPr lang="zh-CN" altLang="x-none">
                <a:sym typeface="+mn-ea"/>
              </a:rPr>
              <a:t>创建在先，</a:t>
            </a:r>
            <a:r>
              <a:rPr lang="en-US" altLang="zh-CN">
                <a:sym typeface="+mn-ea"/>
              </a:rPr>
              <a:t>= </a:t>
            </a:r>
            <a:r>
              <a:rPr lang="zh-CN" altLang="en-US">
                <a:sym typeface="+mn-ea"/>
              </a:rPr>
              <a:t>写入在后。成功写入了新建的元素。</a:t>
            </a:r>
            <a:endParaRPr lang="zh-CN" altLang="en-US">
              <a:sym typeface="+mn-ea"/>
            </a:endParaRPr>
          </a:p>
          <a:p>
            <a:r>
              <a:rPr lang="en-US" altLang="zh-CN">
                <a:sym typeface="+mn-ea"/>
              </a:rPr>
              <a:t>at </a:t>
            </a:r>
            <a:r>
              <a:rPr lang="zh-CN" altLang="en-US">
                <a:sym typeface="+mn-ea"/>
              </a:rPr>
              <a:t>报错在先，</a:t>
            </a:r>
            <a:r>
              <a:rPr lang="en-US" altLang="zh-CN">
                <a:sym typeface="+mn-ea"/>
              </a:rPr>
              <a:t>= </a:t>
            </a:r>
            <a:r>
              <a:rPr lang="zh-CN" altLang="en-US">
                <a:sym typeface="+mn-ea"/>
              </a:rPr>
              <a:t>写入在后。结果是报错了，没有写入。</a:t>
            </a:r>
            <a:endParaRPr lang="zh-CN" altLang="x-none"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写入</a:t>
            </a:r>
            <a:r>
              <a:rPr lang="en-US" altLang="zh-CN"/>
              <a:t> map </a:t>
            </a:r>
            <a:r>
              <a:rPr lang="zh-CN" altLang="en-US"/>
              <a:t>元素</a:t>
            </a:r>
            <a:endParaRPr lang="zh-CN" altLang="en-US"/>
          </a:p>
        </p:txBody>
      </p:sp>
      <p:sp>
        <p:nvSpPr>
          <p:cNvPr id="3" name="Content Placeholder 2"/>
          <p:cNvSpPr>
            <a:spLocks noGrp="1"/>
          </p:cNvSpPr>
          <p:nvPr>
            <p:ph idx="1"/>
          </p:nvPr>
        </p:nvSpPr>
        <p:spPr>
          <a:xfrm>
            <a:off x="647700" y="1825625"/>
            <a:ext cx="11058525" cy="4351655"/>
          </a:xfrm>
        </p:spPr>
        <p:txBody>
          <a:bodyPr/>
          <a:p>
            <a:r>
              <a:rPr lang="x-none" altLang="en-US">
                <a:sym typeface="+mn-ea"/>
              </a:rPr>
              <a:t>map&lt;string, int&gt; m;</a:t>
            </a:r>
            <a:endParaRPr lang="en-US">
              <a:sym typeface="+mn-ea"/>
            </a:endParaRPr>
          </a:p>
          <a:p>
            <a:r>
              <a:rPr lang="en-US" b="1">
                <a:sym typeface="+mn-ea"/>
              </a:rPr>
              <a:t>m[</a:t>
            </a:r>
            <a:r>
              <a:rPr lang="x-none" altLang="en-US" b="1">
                <a:sym typeface="+mn-ea"/>
              </a:rPr>
              <a:t>“</a:t>
            </a:r>
            <a:r>
              <a:rPr lang="en-US" b="1">
                <a:sym typeface="+mn-ea"/>
              </a:rPr>
              <a:t>key</a:t>
            </a:r>
            <a:r>
              <a:rPr lang="x-none" altLang="en-US" b="1">
                <a:sym typeface="+mn-ea"/>
              </a:rPr>
              <a:t>”] = val;</a:t>
            </a:r>
            <a:endParaRPr lang="x-none" altLang="en-US" b="1">
              <a:sym typeface="+mn-ea"/>
            </a:endParaRPr>
          </a:p>
          <a:p>
            <a:r>
              <a:rPr lang="zh-CN" altLang="en-US">
                <a:sym typeface="+mn-ea"/>
              </a:rPr>
              <a:t>写入</a:t>
            </a:r>
            <a:r>
              <a:rPr lang="zh-CN" altLang="x-none">
                <a:sym typeface="+mn-ea"/>
              </a:rPr>
              <a:t>键值为</a:t>
            </a:r>
            <a:r>
              <a:rPr lang="x-none" altLang="zh-CN">
                <a:sym typeface="+mn-ea"/>
              </a:rPr>
              <a:t> “key” </a:t>
            </a:r>
            <a:r>
              <a:rPr lang="zh-CN" altLang="x-none">
                <a:sym typeface="+mn-ea"/>
              </a:rPr>
              <a:t>的元素，</a:t>
            </a:r>
            <a:r>
              <a:rPr lang="zh-CN" altLang="x-none" b="1">
                <a:sym typeface="+mn-ea"/>
              </a:rPr>
              <a:t>如果不存在，那就创建一个</a:t>
            </a:r>
            <a:r>
              <a:rPr lang="x-none" altLang="zh-CN" b="1">
                <a:sym typeface="+mn-ea"/>
              </a:rPr>
              <a:t> “key” </a:t>
            </a:r>
            <a:r>
              <a:rPr lang="zh-CN" altLang="x-none" b="1">
                <a:sym typeface="+mn-ea"/>
              </a:rPr>
              <a:t>元素并初始化为</a:t>
            </a:r>
            <a:r>
              <a:rPr lang="en-US" altLang="zh-CN" b="1">
                <a:sym typeface="+mn-ea"/>
              </a:rPr>
              <a:t>0</a:t>
            </a:r>
            <a:r>
              <a:rPr lang="zh-CN" altLang="en-US">
                <a:sym typeface="+mn-ea"/>
              </a:rPr>
              <a:t>。</a:t>
            </a:r>
            <a:r>
              <a:rPr lang="zh-CN" altLang="en-US">
                <a:sym typeface="+mn-ea"/>
              </a:rPr>
              <a:t>等价于：</a:t>
            </a:r>
            <a:endParaRPr lang="zh-CN" altLang="x-none"/>
          </a:p>
          <a:p>
            <a:r>
              <a:rPr lang="x-none" altLang="en-US">
                <a:sym typeface="+mn-ea"/>
              </a:rPr>
              <a:t>it = m.find(“key”);</a:t>
            </a:r>
            <a:endParaRPr lang="x-none" altLang="en-US"/>
          </a:p>
          <a:p>
            <a:r>
              <a:rPr lang="x-none" altLang="en-US">
                <a:sym typeface="+mn-ea"/>
              </a:rPr>
              <a:t>if (it == m.end()) {</a:t>
            </a:r>
            <a:endParaRPr lang="x-none" altLang="en-US">
              <a:sym typeface="+mn-ea"/>
            </a:endParaRPr>
          </a:p>
          <a:p>
            <a:r>
              <a:rPr lang="x-none" altLang="en-US">
                <a:sym typeface="+mn-ea"/>
              </a:rPr>
              <a:t>  it = m.insert({“key”, 0});</a:t>
            </a:r>
            <a:endParaRPr lang="x-none" altLang="en-US"/>
          </a:p>
          <a:p>
            <a:r>
              <a:rPr lang="x-none" altLang="en-US">
                <a:sym typeface="+mn-ea"/>
              </a:rPr>
              <a:t>}</a:t>
            </a:r>
            <a:endParaRPr lang="x-none" altLang="en-US">
              <a:sym typeface="+mn-ea"/>
            </a:endParaRPr>
          </a:p>
          <a:p>
            <a:r>
              <a:rPr lang="x-none" altLang="zh-CN">
                <a:sym typeface="+mn-ea"/>
              </a:rPr>
              <a:t>it</a:t>
            </a:r>
            <a:r>
              <a:rPr lang="en-US" altLang="x-none">
                <a:sym typeface="+mn-ea"/>
              </a:rPr>
              <a:t>-</a:t>
            </a:r>
            <a:r>
              <a:rPr lang="x-none" altLang="en-US">
                <a:sym typeface="+mn-ea"/>
              </a:rPr>
              <a:t>&gt;second = val</a:t>
            </a:r>
            <a:r>
              <a:rPr lang="x-none" altLang="zh-CN">
                <a:sym typeface="+mn-ea"/>
              </a:rPr>
              <a:t>;</a:t>
            </a:r>
            <a:endParaRPr lang="x-none" altLang="zh-C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写入</a:t>
            </a:r>
            <a:r>
              <a:rPr lang="en-US" altLang="zh-CN"/>
              <a:t> map </a:t>
            </a:r>
            <a:r>
              <a:rPr lang="zh-CN" altLang="en-US"/>
              <a:t>元素</a:t>
            </a:r>
            <a:endParaRPr lang="zh-CN" altLang="en-US"/>
          </a:p>
        </p:txBody>
      </p:sp>
      <p:sp>
        <p:nvSpPr>
          <p:cNvPr id="3" name="Content Placeholder 2"/>
          <p:cNvSpPr>
            <a:spLocks noGrp="1"/>
          </p:cNvSpPr>
          <p:nvPr>
            <p:ph idx="1"/>
          </p:nvPr>
        </p:nvSpPr>
        <p:spPr>
          <a:xfrm>
            <a:off x="647700" y="1825625"/>
            <a:ext cx="11058525" cy="4351655"/>
          </a:xfrm>
        </p:spPr>
        <p:txBody>
          <a:bodyPr/>
          <a:p>
            <a:r>
              <a:rPr lang="x-none" altLang="en-US">
                <a:sym typeface="+mn-ea"/>
              </a:rPr>
              <a:t>map&lt;string, int&gt; m;</a:t>
            </a:r>
            <a:endParaRPr lang="en-US">
              <a:sym typeface="+mn-ea"/>
            </a:endParaRPr>
          </a:p>
          <a:p>
            <a:r>
              <a:rPr lang="en-US" b="1">
                <a:sym typeface="+mn-ea"/>
              </a:rPr>
              <a:t>m</a:t>
            </a:r>
            <a:r>
              <a:rPr lang="x-none" altLang="en-US" b="1">
                <a:sym typeface="+mn-ea"/>
              </a:rPr>
              <a:t>.at(“</a:t>
            </a:r>
            <a:r>
              <a:rPr lang="en-US" b="1">
                <a:sym typeface="+mn-ea"/>
              </a:rPr>
              <a:t>key</a:t>
            </a:r>
            <a:r>
              <a:rPr lang="x-none" altLang="en-US" b="1">
                <a:sym typeface="+mn-ea"/>
              </a:rPr>
              <a:t>”)</a:t>
            </a:r>
            <a:r>
              <a:rPr lang="en-US" altLang="x-none" b="1">
                <a:sym typeface="+mn-ea"/>
              </a:rPr>
              <a:t> = val</a:t>
            </a:r>
            <a:r>
              <a:rPr lang="x-none" altLang="en-US" b="1">
                <a:sym typeface="+mn-ea"/>
              </a:rPr>
              <a:t>;</a:t>
            </a:r>
            <a:endParaRPr lang="x-none" altLang="en-US" b="1">
              <a:sym typeface="+mn-ea"/>
            </a:endParaRPr>
          </a:p>
          <a:p>
            <a:r>
              <a:rPr lang="zh-CN" altLang="en-US">
                <a:sym typeface="+mn-ea"/>
              </a:rPr>
              <a:t>写入</a:t>
            </a:r>
            <a:r>
              <a:rPr lang="zh-CN" altLang="x-none">
                <a:sym typeface="+mn-ea"/>
              </a:rPr>
              <a:t>键值为</a:t>
            </a:r>
            <a:r>
              <a:rPr lang="x-none" altLang="zh-CN">
                <a:sym typeface="+mn-ea"/>
              </a:rPr>
              <a:t> “key” </a:t>
            </a:r>
            <a:r>
              <a:rPr lang="zh-CN" altLang="x-none">
                <a:sym typeface="+mn-ea"/>
              </a:rPr>
              <a:t>的元素，</a:t>
            </a:r>
            <a:r>
              <a:rPr lang="zh-CN" altLang="x-none" b="1">
                <a:sym typeface="+mn-ea"/>
              </a:rPr>
              <a:t>如果不存在，那就</a:t>
            </a:r>
            <a:r>
              <a:rPr lang="zh-CN" b="1">
                <a:sym typeface="+mn-ea"/>
              </a:rPr>
              <a:t>抛出异常，导致程序异常退出</a:t>
            </a:r>
            <a:r>
              <a:rPr lang="zh-CN" altLang="en-US">
                <a:sym typeface="+mn-ea"/>
              </a:rPr>
              <a:t>。等价于：</a:t>
            </a:r>
            <a:endParaRPr lang="zh-CN" altLang="x-none"/>
          </a:p>
          <a:p>
            <a:r>
              <a:rPr lang="x-none" altLang="en-US">
                <a:sym typeface="+mn-ea"/>
              </a:rPr>
              <a:t>it = m.find(“key”);</a:t>
            </a:r>
            <a:endParaRPr lang="x-none" altLang="en-US"/>
          </a:p>
          <a:p>
            <a:r>
              <a:rPr lang="x-none" altLang="en-US">
                <a:sym typeface="+mn-ea"/>
              </a:rPr>
              <a:t>if (it == m.end()) {</a:t>
            </a:r>
            <a:endParaRPr lang="x-none" altLang="en-US">
              <a:sym typeface="+mn-ea"/>
            </a:endParaRPr>
          </a:p>
          <a:p>
            <a:r>
              <a:rPr lang="x-none" altLang="en-US">
                <a:sym typeface="+mn-ea"/>
              </a:rPr>
              <a:t>  throw std::out_of_range(“</a:t>
            </a:r>
            <a:r>
              <a:rPr lang="zh-CN" altLang="x-none">
                <a:sym typeface="+mn-ea"/>
              </a:rPr>
              <a:t>找不到键值</a:t>
            </a:r>
            <a:r>
              <a:rPr lang="x-none" altLang="en-US">
                <a:sym typeface="+mn-ea"/>
              </a:rPr>
              <a:t>”);</a:t>
            </a:r>
            <a:endParaRPr lang="x-none" altLang="en-US">
              <a:sym typeface="+mn-ea"/>
            </a:endParaRPr>
          </a:p>
          <a:p>
            <a:r>
              <a:rPr lang="x-none" altLang="en-US">
                <a:sym typeface="+mn-ea"/>
              </a:rPr>
              <a:t>}</a:t>
            </a:r>
            <a:endParaRPr lang="x-none" altLang="en-US">
              <a:sym typeface="+mn-ea"/>
            </a:endParaRPr>
          </a:p>
          <a:p>
            <a:r>
              <a:rPr lang="x-none" altLang="zh-CN"/>
              <a:t>it</a:t>
            </a:r>
            <a:r>
              <a:rPr lang="en-US" altLang="x-none">
                <a:sym typeface="+mn-ea"/>
              </a:rPr>
              <a:t>-</a:t>
            </a:r>
            <a:r>
              <a:rPr lang="x-none" altLang="en-US">
                <a:sym typeface="+mn-ea"/>
              </a:rPr>
              <a:t>&gt;second = val</a:t>
            </a:r>
            <a:r>
              <a:rPr lang="x-none" altLang="zh-CN"/>
              <a:t>;</a:t>
            </a:r>
            <a:endParaRPr lang="x-none" altLang="zh-C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ltLang="en-US"/>
              <a:t>插入元素</a:t>
            </a:r>
            <a:r>
              <a:rPr lang="en-US" altLang="zh-CN"/>
              <a:t>1</a:t>
            </a:r>
            <a:endParaRPr lang="en-US" altLang="zh-CN"/>
          </a:p>
        </p:txBody>
      </p:sp>
      <p:sp>
        <p:nvSpPr>
          <p:cNvPr id="4" name="Content Placeholder 3"/>
          <p:cNvSpPr>
            <a:spLocks noGrp="1"/>
          </p:cNvSpPr>
          <p:nvPr>
            <p:ph sz="half" idx="1"/>
          </p:nvPr>
        </p:nvSpPr>
        <p:spPr/>
        <p:txBody>
          <a:bodyPr/>
          <a:p>
            <a:r>
              <a:rPr lang="en-US" sz="1800"/>
              <a:t>m[key] = val</a:t>
            </a:r>
            <a:endParaRPr lang="en-US" sz="1800"/>
          </a:p>
          <a:p>
            <a:r>
              <a:rPr lang="zh-CN" altLang="en-US" sz="1800"/>
              <a:t>含义：往</a:t>
            </a:r>
            <a:r>
              <a:rPr lang="en-US" altLang="zh-CN" sz="1800"/>
              <a:t>m</a:t>
            </a:r>
            <a:r>
              <a:rPr lang="zh-CN" altLang="en-US" sz="1800"/>
              <a:t>中插入键为</a:t>
            </a:r>
            <a:r>
              <a:rPr lang="en-US" altLang="zh-CN" sz="1800"/>
              <a:t>key</a:t>
            </a:r>
            <a:r>
              <a:rPr lang="zh-CN" altLang="en-US" sz="1800"/>
              <a:t>，值为</a:t>
            </a:r>
            <a:r>
              <a:rPr lang="en-US" altLang="zh-CN" sz="1800"/>
              <a:t>val</a:t>
            </a:r>
            <a:r>
              <a:rPr lang="zh-CN" altLang="en-US" sz="1800"/>
              <a:t>的元素。</a:t>
            </a:r>
            <a:endParaRPr lang="zh-CN" altLang="en-US" sz="1800"/>
          </a:p>
          <a:p>
            <a:r>
              <a:rPr lang="zh-CN" altLang="en-US" sz="1800"/>
              <a:t>如果键</a:t>
            </a:r>
            <a:r>
              <a:rPr lang="en-US" altLang="zh-CN" sz="1800"/>
              <a:t>key</a:t>
            </a:r>
            <a:r>
              <a:rPr lang="zh-CN" altLang="en-US" sz="1800"/>
              <a:t>不存在，则会创建一个，并赋值为</a:t>
            </a:r>
            <a:r>
              <a:rPr lang="en-US" altLang="zh-CN" sz="1800"/>
              <a:t>val</a:t>
            </a:r>
            <a:r>
              <a:rPr lang="zh-CN" altLang="en-US" sz="1800"/>
              <a:t>。</a:t>
            </a:r>
            <a:endParaRPr lang="zh-CN" altLang="en-US" sz="1800"/>
          </a:p>
          <a:p>
            <a:r>
              <a:rPr lang="zh-CN" altLang="en-US" sz="1800"/>
              <a:t>如果</a:t>
            </a:r>
            <a:r>
              <a:rPr lang="zh-CN" altLang="en-US" sz="1800">
                <a:sym typeface="+mn-ea"/>
              </a:rPr>
              <a:t>键</a:t>
            </a:r>
            <a:r>
              <a:rPr lang="en-US" altLang="zh-CN" sz="1800"/>
              <a:t>key</a:t>
            </a:r>
            <a:r>
              <a:rPr lang="zh-CN" altLang="en-US" sz="1800"/>
              <a:t>已经存在，则会覆盖他，写入新值</a:t>
            </a:r>
            <a:r>
              <a:rPr lang="en-US" altLang="zh-CN" sz="1800"/>
              <a:t>val</a:t>
            </a:r>
            <a:r>
              <a:rPr lang="zh-CN" altLang="en-US" sz="1800"/>
              <a:t>。</a:t>
            </a:r>
            <a:endParaRPr lang="zh-CN" altLang="en-US" sz="1800"/>
          </a:p>
          <a:p>
            <a:r>
              <a:rPr lang="zh-CN" altLang="en-US" sz="1800"/>
              <a:t>特点：写入，</a:t>
            </a:r>
            <a:r>
              <a:rPr lang="zh-CN" altLang="en-US" sz="1800">
                <a:sym typeface="+mn-ea"/>
              </a:rPr>
              <a:t>没这个键就自动</a:t>
            </a:r>
            <a:r>
              <a:rPr lang="zh-CN" altLang="en-US" sz="1800"/>
              <a:t>创建</a:t>
            </a:r>
            <a:r>
              <a:rPr lang="zh-CN" altLang="en-US" sz="1800">
                <a:sym typeface="+mn-ea"/>
              </a:rPr>
              <a:t>（零初始化）</a:t>
            </a:r>
            <a:endParaRPr lang="en-US" altLang="zh-CN" sz="1800">
              <a:sym typeface="+mn-ea"/>
            </a:endParaRPr>
          </a:p>
          <a:p>
            <a:pPr marL="0" indent="0">
              <a:buNone/>
            </a:pPr>
            <a:endParaRPr lang="en-US" altLang="zh-CN" sz="1800"/>
          </a:p>
        </p:txBody>
      </p:sp>
      <p:pic>
        <p:nvPicPr>
          <p:cNvPr id="6" name="Content Placeholder 5"/>
          <p:cNvPicPr>
            <a:picLocks noChangeAspect="1"/>
          </p:cNvPicPr>
          <p:nvPr>
            <p:ph sz="half" idx="2"/>
          </p:nvPr>
        </p:nvPicPr>
        <p:blipFill>
          <a:blip r:embed="rId1"/>
          <a:stretch>
            <a:fillRect/>
          </a:stretch>
        </p:blipFill>
        <p:spPr>
          <a:xfrm>
            <a:off x="5981700" y="1952625"/>
            <a:ext cx="5181600" cy="4096385"/>
          </a:xfrm>
          <a:prstGeom prst="rect">
            <a:avLst/>
          </a:prstGeom>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zh-CN" altLang="en-US"/>
              <a:t>插入元素</a:t>
            </a:r>
            <a:r>
              <a:rPr lang="en-US" altLang="zh-CN"/>
              <a:t>2</a:t>
            </a:r>
            <a:endParaRPr lang="en-US" altLang="zh-CN"/>
          </a:p>
        </p:txBody>
      </p:sp>
      <p:sp>
        <p:nvSpPr>
          <p:cNvPr id="4" name="Content Placeholder 3"/>
          <p:cNvSpPr>
            <a:spLocks noGrp="1"/>
          </p:cNvSpPr>
          <p:nvPr>
            <p:ph sz="half" idx="1"/>
          </p:nvPr>
        </p:nvSpPr>
        <p:spPr/>
        <p:txBody>
          <a:bodyPr/>
          <a:p>
            <a:r>
              <a:rPr lang="en-US" sz="1800"/>
              <a:t>m.at(key) = val</a:t>
            </a:r>
            <a:endParaRPr lang="en-US" sz="1800"/>
          </a:p>
          <a:p>
            <a:r>
              <a:rPr lang="zh-CN" altLang="en-US" sz="1800"/>
              <a:t>含义：往</a:t>
            </a:r>
            <a:r>
              <a:rPr lang="en-US" altLang="zh-CN" sz="1800"/>
              <a:t>m</a:t>
            </a:r>
            <a:r>
              <a:rPr lang="zh-CN" altLang="en-US" sz="1800"/>
              <a:t>中插入键为</a:t>
            </a:r>
            <a:r>
              <a:rPr lang="en-US" altLang="zh-CN" sz="1800"/>
              <a:t>key</a:t>
            </a:r>
            <a:r>
              <a:rPr lang="zh-CN" altLang="en-US" sz="1800"/>
              <a:t>，值为</a:t>
            </a:r>
            <a:r>
              <a:rPr lang="en-US" altLang="zh-CN" sz="1800"/>
              <a:t>val</a:t>
            </a:r>
            <a:r>
              <a:rPr lang="zh-CN" altLang="en-US" sz="1800"/>
              <a:t>的元素。</a:t>
            </a:r>
            <a:endParaRPr lang="zh-CN" altLang="en-US" sz="1800"/>
          </a:p>
          <a:p>
            <a:r>
              <a:rPr lang="zh-CN" altLang="en-US" sz="1800"/>
              <a:t>如果键</a:t>
            </a:r>
            <a:r>
              <a:rPr lang="en-US" altLang="zh-CN" sz="1800"/>
              <a:t>key</a:t>
            </a:r>
            <a:r>
              <a:rPr lang="zh-CN" altLang="en-US" sz="1800"/>
              <a:t>不存在，则</a:t>
            </a:r>
            <a:r>
              <a:rPr lang="zh-CN" altLang="en-US" sz="1800">
                <a:sym typeface="+mn-ea"/>
              </a:rPr>
              <a:t>抛出</a:t>
            </a:r>
            <a:r>
              <a:rPr lang="en-US" altLang="zh-CN" sz="1800">
                <a:sym typeface="+mn-ea"/>
              </a:rPr>
              <a:t> out_of_range </a:t>
            </a:r>
            <a:r>
              <a:rPr lang="zh-CN" altLang="en-US" sz="1800">
                <a:sym typeface="+mn-ea"/>
              </a:rPr>
              <a:t>异常</a:t>
            </a:r>
            <a:r>
              <a:rPr lang="zh-CN" altLang="en-US" sz="1800"/>
              <a:t>。</a:t>
            </a:r>
            <a:endParaRPr lang="zh-CN" altLang="en-US" sz="1800"/>
          </a:p>
          <a:p>
            <a:r>
              <a:rPr lang="zh-CN" altLang="en-US" sz="1800"/>
              <a:t>如果</a:t>
            </a:r>
            <a:r>
              <a:rPr lang="zh-CN" altLang="en-US" sz="1800">
                <a:sym typeface="+mn-ea"/>
              </a:rPr>
              <a:t>键</a:t>
            </a:r>
            <a:r>
              <a:rPr lang="en-US" altLang="zh-CN" sz="1800"/>
              <a:t>key</a:t>
            </a:r>
            <a:r>
              <a:rPr lang="zh-CN" altLang="en-US" sz="1800"/>
              <a:t>已经存在，则会覆盖他，写入新值</a:t>
            </a:r>
            <a:r>
              <a:rPr lang="en-US" altLang="zh-CN" sz="1800"/>
              <a:t>val</a:t>
            </a:r>
            <a:r>
              <a:rPr lang="zh-CN" altLang="en-US" sz="1800"/>
              <a:t>。</a:t>
            </a:r>
            <a:endParaRPr lang="zh-CN" altLang="en-US" sz="1800"/>
          </a:p>
          <a:p>
            <a:r>
              <a:rPr lang="zh-CN" altLang="en-US" sz="1800">
                <a:sym typeface="+mn-ea"/>
              </a:rPr>
              <a:t>特点：写入，没这个键</a:t>
            </a:r>
            <a:r>
              <a:rPr lang="zh-CN" altLang="en-US" sz="1800">
                <a:sym typeface="+mn-ea"/>
              </a:rPr>
              <a:t>就抛异常</a:t>
            </a:r>
            <a:endParaRPr lang="zh-CN" altLang="en-US" sz="1800"/>
          </a:p>
        </p:txBody>
      </p:sp>
      <p:pic>
        <p:nvPicPr>
          <p:cNvPr id="6" name="Content Placeholder 5"/>
          <p:cNvPicPr>
            <a:picLocks noChangeAspect="1"/>
          </p:cNvPicPr>
          <p:nvPr>
            <p:ph sz="half" idx="2"/>
          </p:nvPr>
        </p:nvPicPr>
        <p:blipFill>
          <a:blip r:embed="rId1"/>
          <a:stretch>
            <a:fillRect/>
          </a:stretch>
        </p:blipFill>
        <p:spPr>
          <a:xfrm>
            <a:off x="5981700" y="1952625"/>
            <a:ext cx="5181600" cy="4096385"/>
          </a:xfrm>
          <a:prstGeom prst="rect">
            <a:avLst/>
          </a:prstGeom>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sym typeface="+mn-ea"/>
              </a:rPr>
              <a:t>往</a:t>
            </a:r>
            <a:r>
              <a:rPr lang="en-US" altLang="zh-CN">
                <a:sym typeface="+mn-ea"/>
              </a:rPr>
              <a:t> map </a:t>
            </a:r>
            <a:r>
              <a:rPr lang="zh-CN" altLang="en-US">
                <a:sym typeface="+mn-ea"/>
              </a:rPr>
              <a:t>中写入元素：</a:t>
            </a:r>
            <a:r>
              <a:rPr lang="en-US" altLang="zh-CN">
                <a:sym typeface="+mn-ea"/>
              </a:rPr>
              <a:t>C++ </a:t>
            </a:r>
            <a:r>
              <a:rPr lang="zh-CN" altLang="en-US">
                <a:sym typeface="+mn-ea"/>
              </a:rPr>
              <a:t>和</a:t>
            </a:r>
            <a:r>
              <a:rPr lang="en-US" altLang="zh-CN">
                <a:sym typeface="+mn-ea"/>
              </a:rPr>
              <a:t> Python </a:t>
            </a:r>
            <a:r>
              <a:rPr lang="zh-CN" altLang="en-US">
                <a:sym typeface="+mn-ea"/>
              </a:rPr>
              <a:t>对比</a:t>
            </a:r>
            <a:endParaRPr lang="zh-CN" altLang="en-US"/>
          </a:p>
        </p:txBody>
      </p:sp>
      <p:sp>
        <p:nvSpPr>
          <p:cNvPr id="3" name="Content Placeholder 2"/>
          <p:cNvSpPr>
            <a:spLocks noGrp="1"/>
          </p:cNvSpPr>
          <p:nvPr>
            <p:ph idx="1"/>
          </p:nvPr>
        </p:nvSpPr>
        <p:spPr>
          <a:xfrm>
            <a:off x="647700" y="1825625"/>
            <a:ext cx="10515600" cy="4351338"/>
          </a:xfrm>
        </p:spPr>
        <p:txBody>
          <a:bodyPr/>
          <a:p>
            <a:r>
              <a:rPr lang="en-US"/>
              <a:t>Python </a:t>
            </a:r>
            <a:r>
              <a:rPr lang="zh-CN" altLang="en-US"/>
              <a:t>中</a:t>
            </a:r>
            <a:r>
              <a:rPr lang="en-US" altLang="zh-CN"/>
              <a:t> </a:t>
            </a:r>
            <a:r>
              <a:rPr lang="x-none" altLang="en-US" b="1"/>
              <a:t>m[“key”] = val </a:t>
            </a:r>
            <a:r>
              <a:rPr lang="zh-CN" altLang="x-none">
                <a:sym typeface="+mn-ea"/>
              </a:rPr>
              <a:t>写入</a:t>
            </a:r>
            <a:r>
              <a:rPr lang="zh-CN" altLang="x-none">
                <a:sym typeface="+mn-ea"/>
              </a:rPr>
              <a:t>元素</a:t>
            </a:r>
            <a:r>
              <a:rPr lang="zh-CN" altLang="x-none"/>
              <a:t>，找不到键值会自动创建，并写入元素。</a:t>
            </a:r>
            <a:endParaRPr lang="zh-CN" altLang="x-none"/>
          </a:p>
          <a:p>
            <a:r>
              <a:rPr lang="en-US">
                <a:sym typeface="+mn-ea"/>
              </a:rPr>
              <a:t>C++ </a:t>
            </a:r>
            <a:r>
              <a:rPr lang="zh-CN" altLang="en-US">
                <a:sym typeface="+mn-ea"/>
              </a:rPr>
              <a:t>中</a:t>
            </a:r>
            <a:r>
              <a:rPr lang="en-US" altLang="zh-CN">
                <a:sym typeface="+mn-ea"/>
              </a:rPr>
              <a:t> </a:t>
            </a:r>
            <a:r>
              <a:rPr lang="x-none" altLang="en-US" b="1">
                <a:sym typeface="+mn-ea"/>
              </a:rPr>
              <a:t>m[“key”]</a:t>
            </a:r>
            <a:r>
              <a:rPr lang="x-none" altLang="en-US" b="1">
                <a:sym typeface="+mn-ea"/>
              </a:rPr>
              <a:t> = val </a:t>
            </a:r>
            <a:r>
              <a:rPr lang="zh-CN" altLang="x-none">
                <a:sym typeface="+mn-ea"/>
              </a:rPr>
              <a:t>写入</a:t>
            </a:r>
            <a:r>
              <a:rPr lang="zh-CN" altLang="x-none">
                <a:sym typeface="+mn-ea"/>
              </a:rPr>
              <a:t>元素</a:t>
            </a:r>
            <a:r>
              <a:rPr lang="zh-CN" altLang="x-none">
                <a:sym typeface="+mn-ea"/>
              </a:rPr>
              <a:t>，找不到键值会自动创建，并写入元素。</a:t>
            </a:r>
            <a:endParaRPr lang="zh-CN" altLang="x-none">
              <a:sym typeface="+mn-ea"/>
            </a:endParaRPr>
          </a:p>
          <a:p>
            <a:r>
              <a:rPr lang="x-none" altLang="en-US">
                <a:sym typeface="+mn-ea"/>
              </a:rPr>
              <a:t>C++ </a:t>
            </a:r>
            <a:r>
              <a:rPr lang="zh-CN" altLang="en-US">
                <a:sym typeface="+mn-ea"/>
              </a:rPr>
              <a:t>中</a:t>
            </a:r>
            <a:r>
              <a:rPr lang="en-US" altLang="zh-CN">
                <a:sym typeface="+mn-ea"/>
              </a:rPr>
              <a:t> </a:t>
            </a:r>
            <a:r>
              <a:rPr lang="x-none" altLang="en-US" b="1">
                <a:sym typeface="+mn-ea"/>
              </a:rPr>
              <a:t>m.at(“key”)</a:t>
            </a:r>
            <a:r>
              <a:rPr lang="x-none" altLang="en-US" b="1">
                <a:sym typeface="+mn-ea"/>
              </a:rPr>
              <a:t> = val </a:t>
            </a:r>
            <a:r>
              <a:rPr lang="zh-CN" altLang="x-none">
                <a:sym typeface="+mn-ea"/>
              </a:rPr>
              <a:t>写入</a:t>
            </a:r>
            <a:r>
              <a:rPr lang="zh-CN" altLang="x-none">
                <a:sym typeface="+mn-ea"/>
              </a:rPr>
              <a:t>元素</a:t>
            </a:r>
            <a:r>
              <a:rPr lang="zh-CN" altLang="x-none">
                <a:sym typeface="+mn-ea"/>
              </a:rPr>
              <a:t>，找不到键值会出错</a:t>
            </a:r>
            <a:r>
              <a:rPr lang="zh-CN" altLang="x-none">
                <a:sym typeface="+mn-ea"/>
              </a:rPr>
              <a:t>，想创建都没法创建。</a:t>
            </a:r>
            <a:endParaRPr lang="zh-CN" altLang="x-none">
              <a:sym typeface="+mn-ea"/>
            </a:endParaRPr>
          </a:p>
          <a:p>
            <a:r>
              <a:rPr lang="zh-CN" altLang="x-none">
                <a:sym typeface="+mn-ea"/>
              </a:rPr>
              <a:t>所以</a:t>
            </a:r>
            <a:r>
              <a:rPr lang="en-US" altLang="zh-CN">
                <a:sym typeface="+mn-ea"/>
              </a:rPr>
              <a:t> C++ </a:t>
            </a:r>
            <a:r>
              <a:rPr lang="zh-CN" altLang="en-US">
                <a:sym typeface="+mn-ea"/>
              </a:rPr>
              <a:t>中写入元素，又得用</a:t>
            </a:r>
            <a:r>
              <a:rPr lang="en-US" altLang="zh-CN">
                <a:sym typeface="+mn-ea"/>
              </a:rPr>
              <a:t> </a:t>
            </a:r>
            <a:r>
              <a:rPr lang="x-none" altLang="en-US">
                <a:sym typeface="+mn-ea"/>
              </a:rPr>
              <a:t>[]</a:t>
            </a:r>
            <a:r>
              <a:rPr lang="en-US" altLang="x-none" b="1">
                <a:sym typeface="+mn-ea"/>
              </a:rPr>
              <a:t> </a:t>
            </a:r>
            <a:r>
              <a:rPr lang="zh-CN" altLang="en-US">
                <a:sym typeface="+mn-ea"/>
              </a:rPr>
              <a:t>才对，</a:t>
            </a:r>
            <a:r>
              <a:rPr lang="x-none" altLang="zh-CN">
                <a:sym typeface="+mn-ea"/>
              </a:rPr>
              <a:t>[] </a:t>
            </a:r>
            <a:r>
              <a:rPr lang="zh-CN" altLang="x-none">
                <a:sym typeface="+mn-ea"/>
              </a:rPr>
              <a:t>在写入时又</a:t>
            </a:r>
            <a:r>
              <a:rPr lang="zh-CN" altLang="en-US">
                <a:sym typeface="+mn-ea"/>
              </a:rPr>
              <a:t>和多数语言的</a:t>
            </a:r>
            <a:r>
              <a:rPr lang="en-US" altLang="zh-CN">
                <a:sym typeface="+mn-ea"/>
              </a:rPr>
              <a:t> </a:t>
            </a:r>
            <a:r>
              <a:rPr lang="x-none" altLang="en-US">
                <a:sym typeface="+mn-ea"/>
              </a:rPr>
              <a:t>[] </a:t>
            </a:r>
            <a:r>
              <a:rPr lang="zh-CN" altLang="x-none">
                <a:sym typeface="+mn-ea"/>
              </a:rPr>
              <a:t>行为一致了</a:t>
            </a:r>
            <a:r>
              <a:rPr lang="zh-CN" altLang="en-US">
                <a:sym typeface="+mn-ea"/>
              </a:rPr>
              <a:t>。</a:t>
            </a:r>
            <a:endParaRPr lang="zh-CN" altLang="x-none">
              <a:sym typeface="+mn-ea"/>
            </a:endParaRPr>
          </a:p>
          <a:p>
            <a:r>
              <a:rPr lang="zh-CN" altLang="en-US"/>
              <a:t>这时</a:t>
            </a:r>
            <a:r>
              <a:rPr lang="en-US" altLang="zh-CN"/>
              <a:t> </a:t>
            </a:r>
            <a:r>
              <a:rPr lang="x-none" altLang="en-US">
                <a:sym typeface="+mn-ea"/>
              </a:rPr>
              <a:t>[]</a:t>
            </a:r>
            <a:r>
              <a:rPr lang="en-US" altLang="x-none"/>
              <a:t> </a:t>
            </a:r>
            <a:r>
              <a:rPr lang="zh-CN"/>
              <a:t>自动默默创建的特性</a:t>
            </a:r>
            <a:r>
              <a:rPr lang="zh-CN" altLang="x-none">
                <a:sym typeface="+mn-ea"/>
              </a:rPr>
              <a:t>反而是个优点了，</a:t>
            </a:r>
            <a:r>
              <a:rPr lang="zh-CN">
                <a:sym typeface="+mn-ea"/>
              </a:rPr>
              <a:t>如果用了</a:t>
            </a:r>
            <a:r>
              <a:rPr lang="x-none" altLang="zh-CN">
                <a:sym typeface="+mn-ea"/>
              </a:rPr>
              <a:t> at() </a:t>
            </a:r>
            <a:r>
              <a:rPr lang="zh-CN" altLang="x-none">
                <a:sym typeface="+mn-ea"/>
              </a:rPr>
              <a:t>反而会在插入新键值时莫名其妙报错。</a:t>
            </a:r>
            <a:r>
              <a:rPr lang="zh-CN">
                <a:sym typeface="+mn-ea"/>
              </a:rPr>
              <a:t>此外</a:t>
            </a:r>
            <a:r>
              <a:rPr lang="en-US" altLang="zh-CN">
                <a:sym typeface="+mn-ea"/>
              </a:rPr>
              <a:t> </a:t>
            </a:r>
            <a:r>
              <a:rPr lang="x-none" altLang="en-US">
                <a:sym typeface="+mn-ea"/>
              </a:rPr>
              <a:t>[] </a:t>
            </a:r>
            <a:r>
              <a:rPr lang="zh-CN" altLang="x-none">
                <a:sym typeface="+mn-ea"/>
              </a:rPr>
              <a:t>默默创建以后把值初始化为</a:t>
            </a:r>
            <a:r>
              <a:rPr lang="en-US" altLang="zh-CN">
                <a:sym typeface="+mn-ea"/>
              </a:rPr>
              <a:t> 0 </a:t>
            </a:r>
            <a:r>
              <a:rPr lang="zh-CN" altLang="en-US">
                <a:sym typeface="+mn-ea"/>
              </a:rPr>
              <a:t>的特性，由于调用者是</a:t>
            </a:r>
            <a:r>
              <a:rPr lang="en-US" altLang="zh-CN">
                <a:sym typeface="+mn-ea"/>
              </a:rPr>
              <a:t> = </a:t>
            </a:r>
            <a:r>
              <a:rPr lang="x-none" altLang="en-US">
                <a:sym typeface="+mn-ea"/>
              </a:rPr>
              <a:t>val </a:t>
            </a:r>
            <a:r>
              <a:rPr lang="zh-CN" altLang="en-US">
                <a:sym typeface="+mn-ea"/>
              </a:rPr>
              <a:t>赋值，所以初始化也没用了，反正马上会写入</a:t>
            </a:r>
            <a:r>
              <a:rPr lang="en-US" altLang="zh-CN">
                <a:sym typeface="+mn-ea"/>
              </a:rPr>
              <a:t> </a:t>
            </a:r>
            <a:r>
              <a:rPr lang="x-none" altLang="en-US">
                <a:sym typeface="+mn-ea"/>
              </a:rPr>
              <a:t>val</a:t>
            </a:r>
            <a:r>
              <a:rPr lang="zh-CN" altLang="en-US">
                <a:sym typeface="+mn-ea"/>
              </a:rPr>
              <a:t>。</a:t>
            </a:r>
            <a:endParaRPr lang="zh-CN" altLang="en-US">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sym typeface="+mn-ea"/>
              </a:rPr>
              <a:t>浅谈这种精分设计的原因</a:t>
            </a:r>
            <a:endParaRPr lang="zh-CN"/>
          </a:p>
        </p:txBody>
      </p:sp>
      <p:sp>
        <p:nvSpPr>
          <p:cNvPr id="3" name="Content Placeholder 2"/>
          <p:cNvSpPr>
            <a:spLocks noGrp="1"/>
          </p:cNvSpPr>
          <p:nvPr>
            <p:ph idx="1"/>
          </p:nvPr>
        </p:nvSpPr>
        <p:spPr>
          <a:xfrm>
            <a:off x="647700" y="1420495"/>
            <a:ext cx="10660380" cy="5190490"/>
          </a:xfrm>
        </p:spPr>
        <p:txBody>
          <a:bodyPr/>
          <a:p>
            <a:r>
              <a:rPr lang="zh-CN"/>
              <a:t>总结，要符合你熟悉的</a:t>
            </a:r>
            <a:r>
              <a:rPr lang="en-US" altLang="zh-CN"/>
              <a:t> Python </a:t>
            </a:r>
            <a:r>
              <a:rPr lang="zh-CN" altLang="en-US"/>
              <a:t>的</a:t>
            </a:r>
            <a:r>
              <a:rPr lang="en-US" altLang="zh-CN"/>
              <a:t> </a:t>
            </a:r>
            <a:r>
              <a:rPr lang="x-none" altLang="en-US"/>
              <a:t>[] </a:t>
            </a:r>
            <a:r>
              <a:rPr lang="zh-CN" altLang="x-none"/>
              <a:t>行为，在</a:t>
            </a:r>
            <a:r>
              <a:rPr lang="en-US" altLang="zh-CN"/>
              <a:t> C++ </a:t>
            </a:r>
            <a:r>
              <a:rPr lang="zh-CN" altLang="en-US"/>
              <a:t>中要根据不同情况选择不同的方法访问：</a:t>
            </a:r>
            <a:endParaRPr lang="zh-CN"/>
          </a:p>
          <a:p>
            <a:r>
              <a:rPr lang="zh-CN"/>
              <a:t>读取用</a:t>
            </a:r>
            <a:r>
              <a:rPr lang="en-US" altLang="zh-CN"/>
              <a:t> </a:t>
            </a:r>
            <a:r>
              <a:rPr lang="x-none" altLang="en-US"/>
              <a:t>at()        </a:t>
            </a:r>
            <a:r>
              <a:rPr lang="zh-CN" altLang="x-none"/>
              <a:t>写入用</a:t>
            </a:r>
            <a:r>
              <a:rPr lang="en-US" altLang="zh-CN"/>
              <a:t> </a:t>
            </a:r>
            <a:r>
              <a:rPr lang="x-none" altLang="en-US"/>
              <a:t>[]</a:t>
            </a:r>
            <a:endParaRPr lang="zh-CN"/>
          </a:p>
          <a:p>
            <a:r>
              <a:rPr lang="zh-CN"/>
              <a:t>很多同学会困惑，为什么要设计两套，</a:t>
            </a:r>
            <a:r>
              <a:rPr lang="x-none" altLang="zh-CN"/>
              <a:t>C++ </a:t>
            </a:r>
            <a:r>
              <a:rPr lang="zh-CN" altLang="x-none"/>
              <a:t>他爸是精神分裂症吗？</a:t>
            </a:r>
            <a:endParaRPr lang="zh-CN" altLang="x-none"/>
          </a:p>
          <a:p>
            <a:r>
              <a:rPr lang="zh-CN" altLang="x-none"/>
              <a:t>恰恰相反，</a:t>
            </a:r>
            <a:r>
              <a:rPr lang="en-US" altLang="zh-CN"/>
              <a:t>C++ </a:t>
            </a:r>
            <a:r>
              <a:rPr lang="zh-CN" altLang="en-US"/>
              <a:t>是中两个函数不论读写都一视同仁：</a:t>
            </a:r>
            <a:r>
              <a:rPr lang="en-US" altLang="zh-CN"/>
              <a:t>at </a:t>
            </a:r>
            <a:r>
              <a:rPr lang="zh-CN" altLang="en-US"/>
              <a:t>总是</a:t>
            </a:r>
            <a:r>
              <a:rPr lang="zh-CN" altLang="en-US">
                <a:solidFill>
                  <a:srgbClr val="FF0000"/>
                </a:solidFill>
              </a:rPr>
              <a:t>抛出异常</a:t>
            </a:r>
            <a:r>
              <a:rPr lang="zh-CN" altLang="en-US"/>
              <a:t>，</a:t>
            </a:r>
            <a:r>
              <a:rPr lang="x-none" altLang="zh-CN"/>
              <a:t>[] </a:t>
            </a:r>
            <a:r>
              <a:rPr lang="zh-CN" altLang="x-none"/>
              <a:t>总是</a:t>
            </a:r>
            <a:r>
              <a:rPr lang="zh-CN" altLang="x-none">
                <a:solidFill>
                  <a:srgbClr val="00B050"/>
                </a:solidFill>
              </a:rPr>
              <a:t>默默创建</a:t>
            </a:r>
            <a:r>
              <a:rPr lang="zh-CN" altLang="x-none"/>
              <a:t>。</a:t>
            </a:r>
            <a:endParaRPr lang="zh-CN" altLang="x-none"/>
          </a:p>
          <a:p>
            <a:r>
              <a:rPr lang="zh-CN" altLang="en-US">
                <a:sym typeface="+mn-ea"/>
              </a:rPr>
              <a:t>这么看</a:t>
            </a:r>
            <a:r>
              <a:rPr lang="en-US" altLang="zh-CN">
                <a:sym typeface="+mn-ea"/>
              </a:rPr>
              <a:t> Python </a:t>
            </a:r>
            <a:r>
              <a:rPr lang="zh-CN">
                <a:sym typeface="+mn-ea"/>
              </a:rPr>
              <a:t>才是精分：同一个</a:t>
            </a:r>
            <a:r>
              <a:rPr lang="en-US" altLang="zh-CN">
                <a:sym typeface="+mn-ea"/>
              </a:rPr>
              <a:t> </a:t>
            </a:r>
            <a:r>
              <a:rPr lang="x-none" altLang="zh-CN">
                <a:sym typeface="+mn-ea"/>
              </a:rPr>
              <a:t>[] </a:t>
            </a:r>
            <a:r>
              <a:rPr lang="zh-CN" altLang="x-none">
                <a:sym typeface="+mn-ea"/>
              </a:rPr>
              <a:t>函数在读取的时候</a:t>
            </a:r>
            <a:r>
              <a:rPr lang="zh-CN" altLang="en-US">
                <a:solidFill>
                  <a:srgbClr val="FF0000"/>
                </a:solidFill>
                <a:sym typeface="+mn-ea"/>
              </a:rPr>
              <a:t>抛出异常</a:t>
            </a:r>
            <a:r>
              <a:rPr lang="zh-CN" altLang="en-US">
                <a:sym typeface="+mn-ea"/>
              </a:rPr>
              <a:t>，写入的时候又</a:t>
            </a:r>
            <a:r>
              <a:rPr lang="zh-CN" altLang="x-none">
                <a:solidFill>
                  <a:srgbClr val="00B050"/>
                </a:solidFill>
                <a:sym typeface="+mn-ea"/>
              </a:rPr>
              <a:t>默默创建</a:t>
            </a:r>
            <a:r>
              <a:rPr lang="zh-CN" altLang="x-none">
                <a:sym typeface="+mn-ea"/>
              </a:rPr>
              <a:t>。</a:t>
            </a:r>
            <a:endParaRPr lang="zh-CN" altLang="x-none">
              <a:sym typeface="+mn-ea"/>
            </a:endParaRPr>
          </a:p>
          <a:p>
            <a:r>
              <a:rPr lang="zh-CN" altLang="en-US">
                <a:sym typeface="+mn-ea"/>
              </a:rPr>
              <a:t>例如：一个同学问小彭老师在干嘛？</a:t>
            </a:r>
            <a:endParaRPr lang="zh-CN" altLang="en-US">
              <a:sym typeface="+mn-ea"/>
            </a:endParaRPr>
          </a:p>
          <a:p>
            <a:r>
              <a:rPr lang="zh-CN" altLang="en-US">
                <a:sym typeface="+mn-ea"/>
              </a:rPr>
              <a:t>小彭老师说“我在</a:t>
            </a:r>
            <a:r>
              <a:rPr lang="zh-CN" altLang="en-US" b="1">
                <a:sym typeface="+mn-ea"/>
              </a:rPr>
              <a:t>吃答辩</a:t>
            </a:r>
            <a:r>
              <a:rPr lang="zh-CN" altLang="en-US">
                <a:sym typeface="+mn-ea"/>
              </a:rPr>
              <a:t>。”那么同学认为这个答辩指的是三体动画，小彭老师在看三体动画。而不会认为小彭老师真的在吃答辩。</a:t>
            </a:r>
            <a:endParaRPr lang="zh-CN" altLang="en-US">
              <a:sym typeface="+mn-ea"/>
            </a:endParaRPr>
          </a:p>
          <a:p>
            <a:r>
              <a:rPr lang="zh-CN" altLang="en-US">
                <a:sym typeface="+mn-ea"/>
              </a:rPr>
              <a:t>小彭老师说“我在</a:t>
            </a:r>
            <a:r>
              <a:rPr lang="zh-CN" altLang="en-US" b="1">
                <a:sym typeface="+mn-ea"/>
              </a:rPr>
              <a:t>拉答辩</a:t>
            </a:r>
            <a:r>
              <a:rPr lang="zh-CN" altLang="en-US">
                <a:sym typeface="+mn-ea"/>
              </a:rPr>
              <a:t>。”那么同学认为这个答辩指的是答辩（物理），小彭老师在上厕所。而不会认为小彭老师在制作三体动画。</a:t>
            </a:r>
            <a:endParaRPr lang="zh-CN" altLang="en-US">
              <a:sym typeface="+mn-ea"/>
            </a:endParaRPr>
          </a:p>
          <a:p>
            <a:r>
              <a:rPr lang="zh-CN" altLang="en-US">
                <a:sym typeface="+mn-ea"/>
              </a:rPr>
              <a:t>所以这位同学是人类思维，相当于</a:t>
            </a:r>
            <a:r>
              <a:rPr lang="en-US" altLang="zh-CN">
                <a:sym typeface="+mn-ea"/>
              </a:rPr>
              <a:t> Python </a:t>
            </a:r>
            <a:r>
              <a:rPr lang="zh-CN" altLang="en-US">
                <a:sym typeface="+mn-ea"/>
              </a:rPr>
              <a:t>的精分</a:t>
            </a:r>
            <a:r>
              <a:rPr lang="en-US" altLang="zh-CN">
                <a:sym typeface="+mn-ea"/>
              </a:rPr>
              <a:t> API</a:t>
            </a:r>
            <a:r>
              <a:rPr lang="zh-CN" altLang="en-US">
                <a:sym typeface="+mn-ea"/>
              </a:rPr>
              <a:t>。</a:t>
            </a:r>
            <a:r>
              <a:rPr lang="zh-CN" altLang="en-US">
                <a:sym typeface="+mn-ea"/>
              </a:rPr>
              <a:t>而如果另一个同学是硬核的计算机思维，相当于</a:t>
            </a:r>
            <a:r>
              <a:rPr lang="en-US" altLang="zh-CN">
                <a:sym typeface="+mn-ea"/>
              </a:rPr>
              <a:t> C++ </a:t>
            </a:r>
            <a:r>
              <a:rPr lang="zh-CN" altLang="en-US">
                <a:sym typeface="+mn-ea"/>
              </a:rPr>
              <a:t>的一视同仁</a:t>
            </a:r>
            <a:r>
              <a:rPr lang="en-US" altLang="zh-CN">
                <a:sym typeface="+mn-ea"/>
              </a:rPr>
              <a:t> API</a:t>
            </a:r>
            <a:r>
              <a:rPr lang="zh-CN" altLang="en-US">
                <a:sym typeface="+mn-ea"/>
              </a:rPr>
              <a:t>，他会以为小彭老师真的在吃答辩。</a:t>
            </a:r>
            <a:endParaRPr lang="zh-CN" altLang="en-US">
              <a:sym typeface="+mn-ea"/>
            </a:endParaRPr>
          </a:p>
          <a:p>
            <a:r>
              <a:rPr lang="zh-CN" altLang="en-US">
                <a:sym typeface="+mn-ea"/>
              </a:rPr>
              <a:t>这是通常来说，不过万一小彭老师真的这么重口味在吃答辩呢？要怎么传达这个信息？</a:t>
            </a:r>
            <a:r>
              <a:rPr lang="en-US" altLang="zh-CN">
                <a:sym typeface="+mn-ea"/>
              </a:rPr>
              <a:t>C++ </a:t>
            </a:r>
            <a:r>
              <a:rPr lang="zh-CN" altLang="en-US">
                <a:sym typeface="+mn-ea"/>
              </a:rPr>
              <a:t>一视同仁的接口就能处理这种罕见的情况，不过</a:t>
            </a:r>
            <a:r>
              <a:rPr lang="en-US" altLang="zh-CN">
                <a:sym typeface="+mn-ea"/>
              </a:rPr>
              <a:t> Python </a:t>
            </a:r>
            <a:r>
              <a:rPr lang="zh-CN" altLang="en-US">
                <a:sym typeface="+mn-ea"/>
              </a:rPr>
              <a:t>用一些</a:t>
            </a:r>
            <a:r>
              <a:rPr lang="en-US" altLang="zh-CN">
                <a:sym typeface="+mn-ea"/>
              </a:rPr>
              <a:t> if </a:t>
            </a:r>
            <a:r>
              <a:rPr lang="zh-CN" altLang="en-US">
                <a:sym typeface="+mn-ea"/>
              </a:rPr>
              <a:t>语句套一套一样可以。</a:t>
            </a:r>
            <a:endParaRPr lang="zh-CN" altLang="en-US">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en-US"/>
              <a:t>https://www.796t.com/content/1546747207.html</a:t>
            </a:r>
            <a:endParaRPr lang="en-US"/>
          </a:p>
        </p:txBody>
      </p:sp>
      <p:sp>
        <p:nvSpPr>
          <p:cNvPr id="3" name="Content Placeholder 2"/>
          <p:cNvSpPr>
            <a:spLocks noGrp="1"/>
          </p:cNvSpPr>
          <p:nvPr>
            <p:ph idx="1"/>
          </p:nvPr>
        </p:nvSpPr>
        <p:spPr/>
        <p:txBody>
          <a:bodyPr>
            <a:normAutofit fontScale="60000"/>
          </a:bodyPr>
          <a:p>
            <a:r>
              <a:rPr lang="en-US">
                <a:sym typeface="+mn-ea"/>
              </a:rPr>
              <a:t>When beginner programmers start to think about "performance", they often make bad adjustments to their code in the hopes that it will speed it up. These are called micro-optimizations (or premature optimizations). For example, a beginner might start with some code that is neatly organized into separate functions, like this:</a:t>
            </a:r>
            <a:endParaRPr lang="en-US"/>
          </a:p>
          <a:p>
            <a:r>
              <a:rPr lang="en-US">
                <a:sym typeface="+mn-ea"/>
              </a:rPr>
              <a:t>In the previous code, we have two functions that are small, named well (theoretically), and are easy to read and understand. But a beginner might be tempted to transform the code to this:</a:t>
            </a:r>
            <a:endParaRPr lang="en-US"/>
          </a:p>
          <a:p>
            <a:r>
              <a:rPr lang="en-US"/>
              <a:t>The idea here is that since we got rid of two function calls, the program should theoretically speed up. (Because under the hood, what functions do when they are called is put values on the stack, and then pop them back off of the stack when they are done.)</a:t>
            </a:r>
            <a:endParaRPr lang="en-US"/>
          </a:p>
          <a:p>
            <a:r>
              <a:rPr lang="en-US"/>
              <a:t>But in reality, compilers can often optimize the code to perform this speed-up automatically (without the programmer having to actually modify their source code). So in this case, the beginner programmer is making their source code worse in exchange for byte-code that will run identically. Bad!</a:t>
            </a:r>
            <a:endParaRPr lang="en-US"/>
          </a:p>
          <a:p>
            <a:r>
              <a:rPr lang="en-US"/>
              <a:t>Furthermore, even if the compiler does not optimize the function call automatically, the simple act of calling a function can happen in few short nanoseconds. You would never be able to meaningfully measure a difference in the run-time performance of the program with a few extra function calls. So it's still the same as before: the beginner programmer is making their source code worse for no measurable benefit.</a:t>
            </a:r>
            <a:endParaRPr lang="en-US"/>
          </a:p>
          <a:p>
            <a:r>
              <a:rPr lang="en-US"/>
              <a:t>Micro-optimziation is a trap that many beginners fall into. The time spent on performing micro-optimizations should instead be spent on measuring real bottlenecks in the code, and then optimizing those. Or fixing real bugs! Or adding real features!</a:t>
            </a:r>
            <a:endParaRPr lang="en-US"/>
          </a:p>
          <a:p>
            <a:r>
              <a:rPr lang="en-US"/>
              <a:t>This is the reason why programmers have the maxim: "Premature optimization is the root of all evil." It comes from Donald Knuth, who is one of the most renown computer scientests of all time. In his paper "Structured Programming with go to Statements", he famously writes:</a:t>
            </a:r>
            <a:endParaRPr lang="en-US"/>
          </a:p>
          <a:p>
            <a:r>
              <a:rPr lang="en-US"/>
              <a:t>Programmers waste enormous amounts of time thinking about, or worrying about, the speed of noncritical parts of their programs, and these attempts at efficiency actually have a strong negative impact when debugging and maintenance are considered. We should forget about small efficiencies, say about 97% of the time: premature optimization is the root of all evil. Yet we should not pass up our opportunities in that critical 3%.</a:t>
            </a:r>
            <a:endParaRPr lang="en-US"/>
          </a:p>
        </p:txBody>
      </p:sp>
      <p:pic>
        <p:nvPicPr>
          <p:cNvPr id="4" name="Picture 3"/>
          <p:cNvPicPr>
            <a:picLocks noChangeAspect="1"/>
          </p:cNvPicPr>
          <p:nvPr/>
        </p:nvPicPr>
        <p:blipFill>
          <a:blip r:embed="rId1"/>
          <a:stretch>
            <a:fillRect/>
          </a:stretch>
        </p:blipFill>
        <p:spPr>
          <a:xfrm>
            <a:off x="1524000" y="1249680"/>
            <a:ext cx="9144000" cy="4358640"/>
          </a:xfrm>
          <a:prstGeom prst="rect">
            <a:avLst/>
          </a:prstGeom>
        </p:spPr>
      </p:pic>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深入理解</a:t>
            </a:r>
            <a:r>
              <a:rPr lang="en-US" altLang="zh-CN"/>
              <a:t> Python </a:t>
            </a:r>
            <a:r>
              <a:rPr lang="zh-CN" altLang="en-US"/>
              <a:t>中</a:t>
            </a:r>
            <a:r>
              <a:rPr lang="en-US" altLang="zh-CN"/>
              <a:t> [] </a:t>
            </a:r>
            <a:r>
              <a:rPr lang="zh-CN"/>
              <a:t>能自动区分是读是写的原理</a:t>
            </a:r>
            <a:endParaRPr lang="zh-CN"/>
          </a:p>
        </p:txBody>
      </p:sp>
      <p:sp>
        <p:nvSpPr>
          <p:cNvPr id="3" name="Content Placeholder 2"/>
          <p:cNvSpPr>
            <a:spLocks noGrp="1"/>
          </p:cNvSpPr>
          <p:nvPr>
            <p:ph idx="1"/>
          </p:nvPr>
        </p:nvSpPr>
        <p:spPr>
          <a:xfrm>
            <a:off x="647700" y="1515110"/>
            <a:ext cx="10515600" cy="4906645"/>
          </a:xfrm>
        </p:spPr>
        <p:txBody>
          <a:bodyPr>
            <a:normAutofit/>
          </a:bodyPr>
          <a:p>
            <a:r>
              <a:rPr lang="zh-CN" altLang="en-US" sz="1800">
                <a:sym typeface="+mn-ea"/>
              </a:rPr>
              <a:t>写入要创建元素，而读取则要在元素不存在时出错，确实应该是两个不同的函数。</a:t>
            </a:r>
            <a:endParaRPr lang="zh-CN" altLang="en-US" sz="1800">
              <a:sym typeface="+mn-ea"/>
            </a:endParaRPr>
          </a:p>
          <a:p>
            <a:r>
              <a:rPr lang="zh-CN" altLang="en-US" sz="1800">
                <a:sym typeface="+mn-ea"/>
              </a:rPr>
              <a:t>为什么</a:t>
            </a:r>
            <a:r>
              <a:rPr lang="en-US" altLang="zh-CN" sz="1800">
                <a:sym typeface="+mn-ea"/>
              </a:rPr>
              <a:t> Python </a:t>
            </a:r>
            <a:r>
              <a:rPr lang="zh-CN" altLang="en-US" sz="1800">
                <a:sym typeface="+mn-ea"/>
              </a:rPr>
              <a:t>不用区分读取和写入两个函数？只有统一的</a:t>
            </a:r>
            <a:r>
              <a:rPr lang="en-US" altLang="zh-CN" sz="1800">
                <a:sym typeface="+mn-ea"/>
              </a:rPr>
              <a:t> []</a:t>
            </a:r>
            <a:r>
              <a:rPr lang="zh-CN" altLang="en-US" sz="1800">
                <a:sym typeface="+mn-ea"/>
              </a:rPr>
              <a:t>？</a:t>
            </a:r>
            <a:r>
              <a:rPr lang="zh-CN" altLang="en-US" sz="1800"/>
              <a:t>因为</a:t>
            </a:r>
            <a:r>
              <a:rPr lang="en-US" altLang="zh-CN" sz="1800"/>
              <a:t> Python </a:t>
            </a:r>
            <a:r>
              <a:rPr lang="zh-CN" altLang="en-US" sz="1800"/>
              <a:t>作为老牌胶水语言，为了用户体验做了些特殊处理。他的</a:t>
            </a:r>
            <a:r>
              <a:rPr lang="en-US" altLang="zh-CN" sz="1800"/>
              <a:t> ast </a:t>
            </a:r>
            <a:r>
              <a:rPr lang="zh-CN" altLang="en-US" sz="1800"/>
              <a:t>模块能自动识别</a:t>
            </a:r>
            <a:r>
              <a:rPr lang="en-US" altLang="zh-CN" sz="1800"/>
              <a:t> [] </a:t>
            </a:r>
            <a:r>
              <a:rPr lang="zh-CN" altLang="en-US" sz="1800"/>
              <a:t>位于等号左侧还是右侧，分成两个独立的函数。</a:t>
            </a:r>
            <a:endParaRPr lang="zh-CN" altLang="en-US" sz="1800"/>
          </a:p>
          <a:p>
            <a:r>
              <a:rPr lang="zh-CN" altLang="en-US" sz="1800"/>
              <a:t>如果</a:t>
            </a:r>
            <a:r>
              <a:rPr lang="zh-CN" altLang="en-US" sz="1800">
                <a:sym typeface="+mn-ea"/>
              </a:rPr>
              <a:t>等号</a:t>
            </a:r>
            <a:r>
              <a:rPr lang="zh-CN" altLang="en-US" sz="1800"/>
              <a:t>在左侧，则被他的</a:t>
            </a:r>
            <a:r>
              <a:rPr lang="en-US" altLang="zh-CN" sz="1800"/>
              <a:t> ast </a:t>
            </a:r>
            <a:r>
              <a:rPr lang="zh-CN" altLang="en-US" sz="1800"/>
              <a:t>模块视为</a:t>
            </a:r>
            <a:r>
              <a:rPr lang="zh-CN" altLang="en-US" sz="1800" b="1"/>
              <a:t>写入上下文（</a:t>
            </a:r>
            <a:r>
              <a:rPr lang="en-US" altLang="zh-CN" sz="1800" b="1"/>
              <a:t>store context</a:t>
            </a:r>
            <a:r>
              <a:rPr lang="zh-CN" altLang="en-US" sz="1800" b="1">
                <a:sym typeface="+mn-ea"/>
              </a:rPr>
              <a:t>）</a:t>
            </a:r>
            <a:r>
              <a:rPr lang="zh-CN" altLang="en-US" sz="1800">
                <a:sym typeface="+mn-ea"/>
              </a:rPr>
              <a:t>，</a:t>
            </a:r>
            <a:r>
              <a:rPr lang="zh-CN" altLang="en-US" sz="1800">
                <a:sym typeface="+mn-ea"/>
              </a:rPr>
              <a:t>翻译成</a:t>
            </a:r>
            <a:r>
              <a:rPr lang="en-US" altLang="zh-CN" sz="1800">
                <a:sym typeface="+mn-ea"/>
              </a:rPr>
              <a:t> __setitem__</a:t>
            </a:r>
            <a:r>
              <a:rPr lang="zh-CN" altLang="en-US" sz="1800">
                <a:sym typeface="+mn-ea"/>
              </a:rPr>
              <a:t>。</a:t>
            </a:r>
            <a:endParaRPr lang="zh-CN" altLang="en-US" sz="1800">
              <a:sym typeface="+mn-ea"/>
            </a:endParaRPr>
          </a:p>
          <a:p>
            <a:r>
              <a:rPr lang="zh-CN" altLang="en-US" sz="1800">
                <a:sym typeface="+mn-ea"/>
              </a:rPr>
              <a:t>如果</a:t>
            </a:r>
            <a:r>
              <a:rPr lang="zh-CN" altLang="en-US" sz="1800">
                <a:sym typeface="+mn-ea"/>
              </a:rPr>
              <a:t>等号</a:t>
            </a:r>
            <a:r>
              <a:rPr lang="zh-CN" altLang="en-US" sz="1800">
                <a:sym typeface="+mn-ea"/>
              </a:rPr>
              <a:t>在右侧，则被他的</a:t>
            </a:r>
            <a:r>
              <a:rPr lang="en-US" altLang="zh-CN" sz="1800">
                <a:sym typeface="+mn-ea"/>
              </a:rPr>
              <a:t> ast </a:t>
            </a:r>
            <a:r>
              <a:rPr lang="zh-CN" altLang="en-US" sz="1800">
                <a:sym typeface="+mn-ea"/>
              </a:rPr>
              <a:t>模块视为</a:t>
            </a:r>
            <a:r>
              <a:rPr lang="zh-CN" altLang="en-US" sz="1800" b="1">
                <a:sym typeface="+mn-ea"/>
              </a:rPr>
              <a:t>读取上下文（</a:t>
            </a:r>
            <a:r>
              <a:rPr lang="en-US" altLang="zh-CN" sz="1800" b="1">
                <a:sym typeface="+mn-ea"/>
              </a:rPr>
              <a:t>load context</a:t>
            </a:r>
            <a:r>
              <a:rPr lang="zh-CN" altLang="en-US" sz="1800" b="1">
                <a:sym typeface="+mn-ea"/>
              </a:rPr>
              <a:t>）</a:t>
            </a:r>
            <a:r>
              <a:rPr lang="zh-CN" altLang="en-US" sz="1800">
                <a:sym typeface="+mn-ea"/>
              </a:rPr>
              <a:t>，翻译成</a:t>
            </a:r>
            <a:r>
              <a:rPr lang="en-US" altLang="zh-CN" sz="1800">
                <a:sym typeface="+mn-ea"/>
              </a:rPr>
              <a:t> __getitem__</a:t>
            </a:r>
            <a:r>
              <a:rPr lang="zh-CN" altLang="en-US" sz="1800">
                <a:sym typeface="+mn-ea"/>
              </a:rPr>
              <a:t>。</a:t>
            </a:r>
            <a:endParaRPr lang="zh-CN" altLang="en-US" sz="1800">
              <a:sym typeface="+mn-ea"/>
            </a:endParaRPr>
          </a:p>
          <a:p>
            <a:r>
              <a:rPr lang="zh-CN" altLang="en-US" sz="1800">
                <a:sym typeface="+mn-ea"/>
              </a:rPr>
              <a:t>也就是说</a:t>
            </a:r>
            <a:r>
              <a:rPr lang="en-US" altLang="zh-CN" sz="1800">
                <a:sym typeface="+mn-ea"/>
              </a:rPr>
              <a:t> Python </a:t>
            </a:r>
            <a:r>
              <a:rPr lang="zh-CN" altLang="en-US" sz="1800">
                <a:sym typeface="+mn-ea"/>
              </a:rPr>
              <a:t>的</a:t>
            </a:r>
            <a:r>
              <a:rPr lang="en-US" altLang="zh-CN" sz="1800">
                <a:sym typeface="+mn-ea"/>
              </a:rPr>
              <a:t> [] </a:t>
            </a:r>
            <a:r>
              <a:rPr lang="zh-CN" altLang="en-US" sz="1800">
                <a:sym typeface="+mn-ea"/>
              </a:rPr>
              <a:t>其实是调用了两个不同的运算符重载：</a:t>
            </a:r>
            <a:endParaRPr lang="zh-CN" altLang="en-US" sz="1800">
              <a:sym typeface="+mn-ea"/>
            </a:endParaRPr>
          </a:p>
          <a:p>
            <a:r>
              <a:rPr lang="en-US" altLang="zh-CN" sz="1800">
                <a:sym typeface="+mn-ea"/>
              </a:rPr>
              <a:t>m[key] = val </a:t>
            </a:r>
            <a:r>
              <a:rPr lang="zh-CN" altLang="en-US" sz="1800">
                <a:sym typeface="+mn-ea"/>
              </a:rPr>
              <a:t>实际上是</a:t>
            </a:r>
            <a:r>
              <a:rPr lang="en-US" altLang="zh-CN" sz="1800">
                <a:sym typeface="+mn-ea"/>
              </a:rPr>
              <a:t> m.__setitem__(key, val)</a:t>
            </a:r>
            <a:r>
              <a:rPr lang="zh-CN" altLang="en-US" sz="1800">
                <a:sym typeface="+mn-ea"/>
              </a:rPr>
              <a:t>。</a:t>
            </a:r>
            <a:endParaRPr lang="zh-CN" altLang="en-US" sz="1800">
              <a:sym typeface="+mn-ea"/>
            </a:endParaRPr>
          </a:p>
          <a:p>
            <a:r>
              <a:rPr lang="en-US" altLang="zh-CN" sz="1800">
                <a:sym typeface="+mn-ea"/>
              </a:rPr>
              <a:t>val = m[key] </a:t>
            </a:r>
            <a:r>
              <a:rPr lang="zh-CN" altLang="en-US" sz="1800">
                <a:sym typeface="+mn-ea"/>
              </a:rPr>
              <a:t>实际上是</a:t>
            </a:r>
            <a:r>
              <a:rPr lang="en-US" altLang="zh-CN" sz="1800">
                <a:sym typeface="+mn-ea"/>
              </a:rPr>
              <a:t> val = m.__getitem__(key)</a:t>
            </a:r>
            <a:r>
              <a:rPr lang="zh-CN" altLang="en-US" sz="1800">
                <a:sym typeface="+mn-ea"/>
              </a:rPr>
              <a:t>。</a:t>
            </a:r>
            <a:endParaRPr lang="zh-CN" altLang="en-US" sz="1800">
              <a:sym typeface="+mn-ea"/>
            </a:endParaRPr>
          </a:p>
          <a:p>
            <a:r>
              <a:rPr lang="en-US" altLang="zh-CN" sz="1800">
                <a:sym typeface="+mn-ea"/>
              </a:rPr>
              <a:t>C++ </a:t>
            </a:r>
            <a:r>
              <a:rPr lang="zh-CN" altLang="en-US" sz="1800">
                <a:sym typeface="+mn-ea"/>
              </a:rPr>
              <a:t>的</a:t>
            </a:r>
            <a:r>
              <a:rPr lang="en-US" altLang="zh-CN" sz="1800">
                <a:sym typeface="+mn-ea"/>
              </a:rPr>
              <a:t> [] </a:t>
            </a:r>
            <a:r>
              <a:rPr lang="zh-CN" altLang="en-US" sz="1800">
                <a:sym typeface="+mn-ea"/>
              </a:rPr>
              <a:t>就不论读取还是写入都是同一个运算符重载，他只是返回</a:t>
            </a:r>
            <a:r>
              <a:rPr lang="zh-CN" altLang="en-US" sz="1800" b="1">
                <a:sym typeface="+mn-ea"/>
              </a:rPr>
              <a:t>引用</a:t>
            </a:r>
            <a:r>
              <a:rPr lang="zh-CN" altLang="en-US" sz="1800">
                <a:sym typeface="+mn-ea"/>
              </a:rPr>
              <a:t>，无法区分你是读是写：</a:t>
            </a:r>
            <a:endParaRPr lang="zh-CN" altLang="en-US" sz="1800">
              <a:sym typeface="+mn-ea"/>
            </a:endParaRPr>
          </a:p>
          <a:p>
            <a:r>
              <a:rPr lang="en-US" altLang="zh-CN" sz="1800">
                <a:sym typeface="+mn-ea"/>
              </a:rPr>
              <a:t>value_type &amp;operator[](key_type key);</a:t>
            </a:r>
            <a:r>
              <a:rPr lang="x-none" altLang="en-US" sz="1800">
                <a:sym typeface="+mn-ea"/>
              </a:rPr>
              <a:t>    // [] </a:t>
            </a:r>
            <a:r>
              <a:rPr lang="zh-CN" altLang="x-none" sz="1800">
                <a:sym typeface="+mn-ea"/>
              </a:rPr>
              <a:t>返回引用，你</a:t>
            </a:r>
            <a:r>
              <a:rPr lang="x-none" altLang="zh-CN" sz="1800">
                <a:sym typeface="+mn-ea"/>
              </a:rPr>
              <a:t> = val </a:t>
            </a:r>
            <a:r>
              <a:rPr lang="zh-CN" altLang="x-none" sz="1800">
                <a:sym typeface="+mn-ea"/>
              </a:rPr>
              <a:t>写入的是这个引用，</a:t>
            </a:r>
            <a:r>
              <a:rPr lang="x-none" altLang="zh-CN" sz="1800">
                <a:sym typeface="+mn-ea"/>
              </a:rPr>
              <a:t>[] </a:t>
            </a:r>
            <a:r>
              <a:rPr lang="zh-CN" altLang="x-none" sz="1800">
                <a:sym typeface="+mn-ea"/>
              </a:rPr>
              <a:t>是不知道的</a:t>
            </a:r>
            <a:endParaRPr lang="en-US" altLang="zh-CN" sz="1800">
              <a:sym typeface="+mn-ea"/>
            </a:endParaRPr>
          </a:p>
          <a:p>
            <a:r>
              <a:rPr lang="en-US" altLang="zh-CN" sz="1800">
                <a:sym typeface="+mn-ea"/>
              </a:rPr>
              <a:t>[] </a:t>
            </a:r>
            <a:r>
              <a:rPr lang="zh-CN" altLang="en-US" sz="1800">
                <a:sym typeface="+mn-ea"/>
              </a:rPr>
              <a:t>被调用的时候根本不知道他外面是想写入还是读取。找不到键值时，为了能兼容写入的情况，</a:t>
            </a:r>
            <a:r>
              <a:rPr lang="en-US" altLang="zh-CN" sz="1800">
                <a:sym typeface="+mn-ea"/>
              </a:rPr>
              <a:t>[] </a:t>
            </a:r>
            <a:r>
              <a:rPr lang="zh-CN" altLang="en-US" sz="1800">
                <a:sym typeface="+mn-ea"/>
              </a:rPr>
              <a:t>只好创建一个零值。</a:t>
            </a:r>
            <a:r>
              <a:rPr lang="zh-CN" altLang="en-US" sz="1800">
                <a:sym typeface="+mn-ea"/>
              </a:rPr>
              <a:t>而有的同学误以为</a:t>
            </a:r>
            <a:r>
              <a:rPr lang="en-US" altLang="zh-CN" sz="1800">
                <a:sym typeface="+mn-ea"/>
              </a:rPr>
              <a:t> [] </a:t>
            </a:r>
            <a:r>
              <a:rPr lang="zh-CN" altLang="en-US" sz="1800">
                <a:sym typeface="+mn-ea"/>
              </a:rPr>
              <a:t>的读取在</a:t>
            </a:r>
            <a:r>
              <a:rPr lang="zh-CN" altLang="en-US" sz="1800">
                <a:sym typeface="+mn-ea"/>
              </a:rPr>
              <a:t>找不到键值时自然会报错提醒他，没想到</a:t>
            </a:r>
            <a:r>
              <a:rPr lang="en-US" altLang="zh-CN" sz="1800">
                <a:sym typeface="+mn-ea"/>
              </a:rPr>
              <a:t> [] </a:t>
            </a:r>
            <a:r>
              <a:rPr lang="zh-CN" altLang="en-US" sz="1800">
                <a:sym typeface="+mn-ea"/>
              </a:rPr>
              <a:t>返回了个零值坑了他。所以他们又另起炉灶，发明了越界时不会自动创建零值，而是能抛出异常的</a:t>
            </a:r>
            <a:r>
              <a:rPr lang="en-US" altLang="zh-CN" sz="1800">
                <a:sym typeface="+mn-ea"/>
              </a:rPr>
              <a:t> at </a:t>
            </a:r>
            <a:r>
              <a:rPr lang="zh-CN" altLang="en-US" sz="1800">
                <a:sym typeface="+mn-ea"/>
              </a:rPr>
              <a:t>函数。</a:t>
            </a:r>
            <a:endParaRPr lang="zh-CN" altLang="en-US" sz="1800">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C++ </a:t>
            </a:r>
            <a:r>
              <a:rPr lang="zh-CN" altLang="en-US"/>
              <a:t>和</a:t>
            </a:r>
            <a:r>
              <a:rPr lang="en-US" altLang="zh-CN"/>
              <a:t> </a:t>
            </a:r>
            <a:r>
              <a:rPr lang="en-US"/>
              <a:t>Python </a:t>
            </a:r>
            <a:r>
              <a:rPr lang="zh-CN" altLang="en-US"/>
              <a:t>用法对比</a:t>
            </a:r>
            <a:endParaRPr lang="en-US" altLang="zh-CN"/>
          </a:p>
        </p:txBody>
      </p:sp>
      <p:pic>
        <p:nvPicPr>
          <p:cNvPr id="6" name="Content Placeholder 5"/>
          <p:cNvPicPr>
            <a:picLocks noChangeAspect="1"/>
          </p:cNvPicPr>
          <p:nvPr>
            <p:ph sz="half" idx="2"/>
          </p:nvPr>
        </p:nvPicPr>
        <p:blipFill>
          <a:blip r:embed="rId1"/>
          <a:srcRect l="12829"/>
          <a:stretch>
            <a:fillRect/>
          </a:stretch>
        </p:blipFill>
        <p:spPr>
          <a:xfrm>
            <a:off x="7120255" y="2772410"/>
            <a:ext cx="3404235" cy="2457450"/>
          </a:xfrm>
          <a:prstGeom prst="rect">
            <a:avLst/>
          </a:prstGeom>
        </p:spPr>
      </p:pic>
      <p:pic>
        <p:nvPicPr>
          <p:cNvPr id="7" name="Content Placeholder 6"/>
          <p:cNvPicPr>
            <a:picLocks noChangeAspect="1"/>
          </p:cNvPicPr>
          <p:nvPr>
            <p:ph sz="half" idx="1"/>
          </p:nvPr>
        </p:nvPicPr>
        <p:blipFill>
          <a:blip r:embed="rId2"/>
          <a:stretch>
            <a:fillRect/>
          </a:stretch>
        </p:blipFill>
        <p:spPr>
          <a:xfrm>
            <a:off x="894715" y="2772410"/>
            <a:ext cx="4686300" cy="245745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C++ </a:t>
            </a:r>
            <a:r>
              <a:rPr lang="zh-CN" altLang="en-US"/>
              <a:t>和</a:t>
            </a:r>
            <a:r>
              <a:rPr lang="en-US" altLang="zh-CN"/>
              <a:t> </a:t>
            </a:r>
            <a:r>
              <a:rPr lang="en-US"/>
              <a:t>Python </a:t>
            </a:r>
            <a:r>
              <a:rPr lang="zh-CN" altLang="en-US"/>
              <a:t>用法对比（运算符重载展开成普通函数后）</a:t>
            </a:r>
            <a:endParaRPr lang="en-US" altLang="zh-CN"/>
          </a:p>
        </p:txBody>
      </p:sp>
      <p:pic>
        <p:nvPicPr>
          <p:cNvPr id="4" name="Content Placeholder 3"/>
          <p:cNvPicPr>
            <a:picLocks noChangeAspect="1"/>
          </p:cNvPicPr>
          <p:nvPr>
            <p:ph sz="half" idx="1"/>
          </p:nvPr>
        </p:nvPicPr>
        <p:blipFill>
          <a:blip r:embed="rId1"/>
          <a:stretch>
            <a:fillRect/>
          </a:stretch>
        </p:blipFill>
        <p:spPr>
          <a:xfrm>
            <a:off x="1027430" y="2687955"/>
            <a:ext cx="4420870" cy="2625725"/>
          </a:xfrm>
          <a:prstGeom prst="rect">
            <a:avLst/>
          </a:prstGeom>
        </p:spPr>
      </p:pic>
      <p:pic>
        <p:nvPicPr>
          <p:cNvPr id="9" name="Content Placeholder 8"/>
          <p:cNvPicPr>
            <a:picLocks noChangeAspect="1"/>
          </p:cNvPicPr>
          <p:nvPr>
            <p:ph sz="half" idx="2"/>
          </p:nvPr>
        </p:nvPicPr>
        <p:blipFill>
          <a:blip r:embed="rId2"/>
          <a:stretch>
            <a:fillRect/>
          </a:stretch>
        </p:blipFill>
        <p:spPr>
          <a:xfrm>
            <a:off x="6143625" y="2675255"/>
            <a:ext cx="4857115" cy="265112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简单粗暴的</a:t>
            </a:r>
            <a:r>
              <a:rPr lang="en-US" altLang="zh-CN"/>
              <a:t> </a:t>
            </a:r>
            <a:r>
              <a:rPr lang="en-US"/>
              <a:t>Java </a:t>
            </a:r>
            <a:r>
              <a:rPr lang="zh-CN" altLang="en-US"/>
              <a:t>用法</a:t>
            </a:r>
            <a:endParaRPr lang="zh-CN" altLang="en-US"/>
          </a:p>
        </p:txBody>
      </p:sp>
      <p:sp>
        <p:nvSpPr>
          <p:cNvPr id="3" name="Content Placeholder 2"/>
          <p:cNvSpPr>
            <a:spLocks noGrp="1"/>
          </p:cNvSpPr>
          <p:nvPr>
            <p:ph idx="1"/>
          </p:nvPr>
        </p:nvSpPr>
        <p:spPr/>
        <p:txBody>
          <a:bodyPr/>
          <a:p>
            <a:r>
              <a:rPr lang="zh-CN" altLang="en-US"/>
              <a:t>与</a:t>
            </a:r>
            <a:r>
              <a:rPr lang="en-US" altLang="zh-CN"/>
              <a:t> Python </a:t>
            </a:r>
            <a:r>
              <a:rPr lang="zh-CN" altLang="en-US"/>
              <a:t>和</a:t>
            </a:r>
            <a:r>
              <a:rPr lang="en-US" altLang="zh-CN"/>
              <a:t> C++ </a:t>
            </a:r>
            <a:r>
              <a:rPr lang="zh-CN" altLang="en-US"/>
              <a:t>不同，</a:t>
            </a:r>
            <a:r>
              <a:rPr lang="en-US" altLang="zh-CN"/>
              <a:t>Java </a:t>
            </a:r>
            <a:r>
              <a:rPr lang="zh-CN" altLang="en-US"/>
              <a:t>放弃了花里胡哨的运算符重载，索性都采用成员函数</a:t>
            </a:r>
            <a:r>
              <a:rPr lang="en-US" altLang="zh-CN"/>
              <a:t> </a:t>
            </a:r>
            <a:r>
              <a:rPr lang="x-none" altLang="en-US"/>
              <a:t>get pu</a:t>
            </a:r>
            <a:r>
              <a:rPr lang="en-US" altLang="zh-CN"/>
              <a:t>t </a:t>
            </a:r>
            <a:r>
              <a:rPr lang="zh-CN" altLang="en-US"/>
              <a:t>来表示，非常明确。主要是为了把</a:t>
            </a:r>
            <a:r>
              <a:rPr lang="en-US" altLang="zh-CN"/>
              <a:t> </a:t>
            </a:r>
            <a:r>
              <a:rPr lang="x-none" altLang="en-US"/>
              <a:t>get </a:t>
            </a:r>
            <a:r>
              <a:rPr lang="zh-CN" altLang="x-none"/>
              <a:t>和</a:t>
            </a:r>
            <a:r>
              <a:rPr lang="en-US" altLang="zh-CN"/>
              <a:t> </a:t>
            </a:r>
            <a:r>
              <a:rPr lang="x-none" altLang="en-US"/>
              <a:t>pu</a:t>
            </a:r>
            <a:r>
              <a:rPr lang="en-US" altLang="zh-CN"/>
              <a:t>t </a:t>
            </a:r>
            <a:r>
              <a:rPr lang="zh-CN" altLang="en-US"/>
              <a:t>作为接口函数，可以对应多个具体实现。</a:t>
            </a:r>
            <a:endParaRPr lang="zh-CN" altLang="en-US"/>
          </a:p>
          <a:p>
            <a:endParaRPr lang="zh-CN" altLang="en-US"/>
          </a:p>
          <a:p>
            <a:endParaRPr lang="zh-CN" altLang="en-US"/>
          </a:p>
        </p:txBody>
      </p:sp>
      <p:pic>
        <p:nvPicPr>
          <p:cNvPr id="4" name="Picture 3"/>
          <p:cNvPicPr>
            <a:picLocks noChangeAspect="1"/>
          </p:cNvPicPr>
          <p:nvPr/>
        </p:nvPicPr>
        <p:blipFill>
          <a:blip r:embed="rId1"/>
          <a:stretch>
            <a:fillRect/>
          </a:stretch>
        </p:blipFill>
        <p:spPr>
          <a:xfrm>
            <a:off x="836930" y="3164840"/>
            <a:ext cx="10518140" cy="266065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错误示范</a:t>
            </a:r>
            <a:endParaRPr lang="zh-CN" altLang="en-US"/>
          </a:p>
        </p:txBody>
      </p:sp>
      <p:sp>
        <p:nvSpPr>
          <p:cNvPr id="3" name="Content Placeholder 2"/>
          <p:cNvSpPr>
            <a:spLocks noGrp="1"/>
          </p:cNvSpPr>
          <p:nvPr>
            <p:ph sz="half" idx="1"/>
          </p:nvPr>
        </p:nvSpPr>
        <p:spPr/>
        <p:txBody>
          <a:bodyPr>
            <a:normAutofit lnSpcReduction="10000"/>
          </a:bodyPr>
          <a:p>
            <a:r>
              <a:rPr lang="zh-CN" altLang="en-US"/>
              <a:t>小彭老师说过，读取必须用</a:t>
            </a:r>
            <a:r>
              <a:rPr lang="en-US" altLang="zh-CN"/>
              <a:t> at</a:t>
            </a:r>
            <a:r>
              <a:rPr lang="zh-CN" altLang="en-US"/>
              <a:t>。</a:t>
            </a:r>
            <a:endParaRPr lang="zh-CN" altLang="en-US"/>
          </a:p>
          <a:p>
            <a:r>
              <a:rPr lang="zh-CN" altLang="en-US"/>
              <a:t>而这位同学却用了</a:t>
            </a:r>
            <a:r>
              <a:rPr lang="en-US" altLang="zh-CN"/>
              <a:t> [] </a:t>
            </a:r>
            <a:r>
              <a:rPr lang="zh-CN" altLang="en-US"/>
              <a:t>来读取</a:t>
            </a:r>
            <a:r>
              <a:rPr lang="en-US" altLang="zh-CN"/>
              <a:t> items </a:t>
            </a:r>
            <a:r>
              <a:rPr lang="zh-CN" altLang="en-US"/>
              <a:t>里的值。</a:t>
            </a:r>
            <a:endParaRPr lang="zh-CN" altLang="en-US"/>
          </a:p>
          <a:p>
            <a:r>
              <a:rPr lang="zh-CN" altLang="en-US"/>
              <a:t>乍看之下好像没错，运行结果也是正确的，但这只是碰巧你的</a:t>
            </a:r>
            <a:r>
              <a:rPr lang="en-US" altLang="zh-CN"/>
              <a:t> items </a:t>
            </a:r>
            <a:r>
              <a:rPr lang="zh-CN" altLang="en-US"/>
              <a:t>里存在</a:t>
            </a:r>
            <a:r>
              <a:rPr lang="en-US" altLang="zh-CN"/>
              <a:t> </a:t>
            </a:r>
            <a:r>
              <a:rPr lang="x-none" altLang="en-US"/>
              <a:t>“hello” </a:t>
            </a:r>
            <a:r>
              <a:rPr lang="zh-CN" altLang="x-none"/>
              <a:t>而已，如果哪天</a:t>
            </a:r>
            <a:r>
              <a:rPr lang="en-US" altLang="zh-CN"/>
              <a:t> </a:t>
            </a:r>
            <a:r>
              <a:rPr lang="x-none" altLang="en-US"/>
              <a:t>“hello” </a:t>
            </a:r>
            <a:r>
              <a:rPr lang="zh-CN" altLang="x-none"/>
              <a:t>不存在了他也不会报错而是默默创建然后返回</a:t>
            </a:r>
            <a:r>
              <a:rPr lang="en-US" altLang="zh-CN"/>
              <a:t> 0</a:t>
            </a:r>
            <a:r>
              <a:rPr lang="zh-CN" altLang="en-US"/>
              <a:t>，后患无穷！</a:t>
            </a:r>
            <a:endParaRPr lang="zh-CN" altLang="en-US"/>
          </a:p>
          <a:p>
            <a:r>
              <a:rPr lang="zh-CN" altLang="en-US"/>
              <a:t>这种代码就像被抽空的叠叠乐一样危险重重，稍有一</a:t>
            </a:r>
            <a:r>
              <a:rPr lang="zh-CN" altLang="en-US">
                <a:sym typeface="+mn-ea"/>
              </a:rPr>
              <a:t>根</a:t>
            </a:r>
            <a:r>
              <a:rPr lang="zh-CN" altLang="en-US"/>
              <a:t>稻草就能压垮骆驼，而且都不知道是这根稻草压垮的，难以溯源。</a:t>
            </a:r>
            <a:endParaRPr lang="en-US" altLang="zh-CN"/>
          </a:p>
        </p:txBody>
      </p:sp>
      <p:pic>
        <p:nvPicPr>
          <p:cNvPr id="5" name="Content Placeholder 4"/>
          <p:cNvPicPr>
            <a:picLocks noChangeAspect="1"/>
          </p:cNvPicPr>
          <p:nvPr>
            <p:ph sz="half" idx="2"/>
          </p:nvPr>
        </p:nvPicPr>
        <p:blipFill>
          <a:blip r:embed="rId1"/>
          <a:stretch>
            <a:fillRect/>
          </a:stretch>
        </p:blipFill>
        <p:spPr>
          <a:xfrm>
            <a:off x="5981700" y="1957705"/>
            <a:ext cx="5181600" cy="408686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错误示范</a:t>
            </a:r>
            <a:endParaRPr lang="zh-CN" altLang="en-US"/>
          </a:p>
        </p:txBody>
      </p:sp>
      <p:sp>
        <p:nvSpPr>
          <p:cNvPr id="3" name="Content Placeholder 2"/>
          <p:cNvSpPr>
            <a:spLocks noGrp="1"/>
          </p:cNvSpPr>
          <p:nvPr>
            <p:ph sz="half" idx="1"/>
          </p:nvPr>
        </p:nvSpPr>
        <p:spPr>
          <a:xfrm>
            <a:off x="0" y="1825625"/>
            <a:ext cx="5981700" cy="4752975"/>
          </a:xfrm>
        </p:spPr>
        <p:txBody>
          <a:bodyPr>
            <a:normAutofit lnSpcReduction="20000"/>
          </a:bodyPr>
          <a:p>
            <a:r>
              <a:rPr lang="zh-CN"/>
              <a:t>假如我这里不小心手一滑，把</a:t>
            </a:r>
            <a:r>
              <a:rPr lang="en-US" altLang="zh-CN"/>
              <a:t> “hello” </a:t>
            </a:r>
            <a:r>
              <a:rPr lang="zh-CN" altLang="en-US"/>
              <a:t>打错</a:t>
            </a:r>
            <a:r>
              <a:rPr lang="zh-CN" altLang="en-US"/>
              <a:t>成了</a:t>
            </a:r>
            <a:r>
              <a:rPr lang="en-US" altLang="zh-CN"/>
              <a:t> “hell”</a:t>
            </a:r>
            <a:r>
              <a:rPr lang="zh-CN" altLang="en-US"/>
              <a:t>，会发生什么？</a:t>
            </a:r>
            <a:endParaRPr lang="zh-CN" altLang="en-US"/>
          </a:p>
          <a:p>
            <a:r>
              <a:rPr lang="zh-CN" altLang="en-US"/>
              <a:t>那么由于这个键不存在，</a:t>
            </a:r>
            <a:r>
              <a:rPr lang="en-US" altLang="zh-CN"/>
              <a:t>[] </a:t>
            </a:r>
            <a:r>
              <a:rPr lang="zh-CN" altLang="en-US"/>
              <a:t>又不知道你这里是读取，他误以为你要写入。</a:t>
            </a:r>
            <a:endParaRPr lang="zh-CN" altLang="en-US"/>
          </a:p>
          <a:p>
            <a:r>
              <a:rPr lang="zh-CN" altLang="en-US"/>
              <a:t>于是他</a:t>
            </a:r>
            <a:r>
              <a:rPr lang="zh-CN" altLang="en-US" b="1"/>
              <a:t>默默的创建了一</a:t>
            </a:r>
            <a:r>
              <a:rPr lang="en-US" altLang="zh-CN" b="1"/>
              <a:t> “hell” </a:t>
            </a:r>
            <a:r>
              <a:rPr lang="zh-CN" altLang="en-US" b="1"/>
              <a:t>这个键值</a:t>
            </a:r>
            <a:r>
              <a:rPr lang="zh-CN" altLang="en-US"/>
              <a:t>，并把值初始化为</a:t>
            </a:r>
            <a:r>
              <a:rPr lang="en-US" altLang="zh-CN"/>
              <a:t> 0</a:t>
            </a:r>
            <a:r>
              <a:rPr lang="zh-CN" altLang="en-US"/>
              <a:t>，然后返回指向这个值的引用，你解开了引用，得到了</a:t>
            </a:r>
            <a:r>
              <a:rPr lang="en-US" altLang="zh-CN"/>
              <a:t> 0</a:t>
            </a:r>
            <a:r>
              <a:rPr lang="zh-CN" altLang="en-US"/>
              <a:t>。</a:t>
            </a:r>
            <a:endParaRPr lang="zh-CN" altLang="en-US"/>
          </a:p>
          <a:p>
            <a:r>
              <a:rPr lang="zh-CN" altLang="en-US"/>
              <a:t>你很困惑，明明刚刚给</a:t>
            </a:r>
            <a:r>
              <a:rPr lang="en-US" altLang="zh-CN"/>
              <a:t> “hello” </a:t>
            </a:r>
            <a:r>
              <a:rPr lang="zh-CN" altLang="en-US">
                <a:sym typeface="+mn-ea"/>
              </a:rPr>
              <a:t>赋</a:t>
            </a:r>
            <a:r>
              <a:rPr lang="zh-CN" altLang="en-US"/>
              <a:t>值的</a:t>
            </a:r>
            <a:r>
              <a:rPr lang="en-US" altLang="zh-CN"/>
              <a:t> 1</a:t>
            </a:r>
            <a:r>
              <a:rPr lang="zh-CN" altLang="en-US"/>
              <a:t>，为何读出来成了</a:t>
            </a:r>
            <a:r>
              <a:rPr lang="en-US" altLang="zh-CN"/>
              <a:t> 0</a:t>
            </a:r>
            <a:r>
              <a:rPr lang="zh-CN" altLang="en-US"/>
              <a:t>，殊不知是自己打错字了。</a:t>
            </a:r>
            <a:endParaRPr lang="zh-CN" altLang="en-US"/>
          </a:p>
          <a:p>
            <a:r>
              <a:rPr lang="zh-CN" altLang="en-US">
                <a:sym typeface="+mn-ea"/>
              </a:rPr>
              <a:t>如果用</a:t>
            </a:r>
            <a:r>
              <a:rPr lang="en-US" altLang="zh-CN">
                <a:sym typeface="+mn-ea"/>
              </a:rPr>
              <a:t> items.at(“hell”) </a:t>
            </a:r>
            <a:r>
              <a:rPr lang="zh-CN" altLang="en-US">
                <a:sym typeface="+mn-ea"/>
              </a:rPr>
              <a:t>会直接报错，反而好排查。</a:t>
            </a:r>
            <a:endParaRPr lang="zh-CN" altLang="en-US"/>
          </a:p>
        </p:txBody>
      </p:sp>
      <p:pic>
        <p:nvPicPr>
          <p:cNvPr id="8" name="Content Placeholder 7"/>
          <p:cNvPicPr>
            <a:picLocks noChangeAspect="1"/>
          </p:cNvPicPr>
          <p:nvPr>
            <p:ph sz="half" idx="2"/>
          </p:nvPr>
        </p:nvPicPr>
        <p:blipFill>
          <a:blip r:embed="rId1"/>
          <a:stretch>
            <a:fillRect/>
          </a:stretch>
        </p:blipFill>
        <p:spPr>
          <a:xfrm>
            <a:off x="6220460" y="2009775"/>
            <a:ext cx="5181600" cy="396684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zh-CN"/>
              <a:t>[] </a:t>
            </a:r>
            <a:r>
              <a:rPr lang="zh-CN" altLang="x-none"/>
              <a:t>运用</a:t>
            </a:r>
            <a:r>
              <a:rPr lang="zh-CN" altLang="x-none">
                <a:sym typeface="+mn-ea"/>
              </a:rPr>
              <a:t>举例</a:t>
            </a:r>
            <a:r>
              <a:rPr lang="zh-CN" altLang="x-none"/>
              <a:t>：出现次数统计</a:t>
            </a:r>
            <a:endParaRPr lang="x-none" altLang="zh-CN"/>
          </a:p>
        </p:txBody>
      </p:sp>
      <p:sp>
        <p:nvSpPr>
          <p:cNvPr id="3" name="Content Placeholder 2"/>
          <p:cNvSpPr>
            <a:spLocks noGrp="1"/>
          </p:cNvSpPr>
          <p:nvPr>
            <p:ph idx="1"/>
          </p:nvPr>
        </p:nvSpPr>
        <p:spPr/>
        <p:txBody>
          <a:bodyPr/>
          <a:p>
            <a:r>
              <a:rPr lang="x-none" altLang="en-US"/>
              <a:t>vector&lt;string&gt; input = {“hello”, “world”, “hello”};</a:t>
            </a:r>
            <a:endParaRPr lang="x-none" altLang="en-US"/>
          </a:p>
          <a:p>
            <a:r>
              <a:rPr lang="x-none" altLang="en-US"/>
              <a:t>map&lt;string, int&gt; counter;</a:t>
            </a:r>
            <a:endParaRPr lang="x-none" altLang="en-US"/>
          </a:p>
          <a:p>
            <a:r>
              <a:rPr lang="x-none" altLang="en-US"/>
              <a:t>for (auto const &amp;key: input) {</a:t>
            </a:r>
            <a:endParaRPr lang="x-none" altLang="en-US"/>
          </a:p>
          <a:p>
            <a:r>
              <a:rPr lang="x-none" altLang="en-US"/>
              <a:t>  counter[key]++;</a:t>
            </a:r>
            <a:br>
              <a:rPr lang="x-none" altLang="en-US"/>
            </a:br>
            <a:r>
              <a:rPr lang="x-none" altLang="en-US"/>
              <a:t>}</a:t>
            </a:r>
            <a:endParaRPr lang="x-none" altLang="en-US"/>
          </a:p>
          <a:p>
            <a:r>
              <a:rPr lang="zh-CN" altLang="x-none"/>
              <a:t>则</a:t>
            </a:r>
            <a:r>
              <a:rPr lang="en-US" altLang="zh-CN"/>
              <a:t> counter </a:t>
            </a:r>
            <a:r>
              <a:rPr lang="zh-CN" altLang="en-US"/>
              <a:t>最后为：</a:t>
            </a:r>
            <a:endParaRPr lang="zh-CN" altLang="en-US"/>
          </a:p>
          <a:p>
            <a:r>
              <a:rPr lang="x-none" altLang="zh-CN"/>
              <a:t>{“hello”: 2, “world”: 1};</a:t>
            </a:r>
            <a:endParaRPr lang="x-none" altLang="zh-CN"/>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zh-CN"/>
              <a:t>[] </a:t>
            </a:r>
            <a:r>
              <a:rPr lang="zh-CN" altLang="x-none"/>
              <a:t>运用举例：归类</a:t>
            </a:r>
            <a:endParaRPr lang="x-none" altLang="zh-CN"/>
          </a:p>
        </p:txBody>
      </p:sp>
      <p:sp>
        <p:nvSpPr>
          <p:cNvPr id="3" name="Content Placeholder 2"/>
          <p:cNvSpPr>
            <a:spLocks noGrp="1"/>
          </p:cNvSpPr>
          <p:nvPr>
            <p:ph idx="1"/>
          </p:nvPr>
        </p:nvSpPr>
        <p:spPr/>
        <p:txBody>
          <a:bodyPr/>
          <a:p>
            <a:r>
              <a:rPr lang="x-none" altLang="en-US"/>
              <a:t>vector&lt;string&gt; input = {“happy”, “world”, “hello”};</a:t>
            </a:r>
            <a:endParaRPr lang="x-none" altLang="en-US"/>
          </a:p>
          <a:p>
            <a:r>
              <a:rPr lang="x-none" altLang="en-US"/>
              <a:t>map&lt;char, vector&lt;string&gt;&gt; categories;</a:t>
            </a:r>
            <a:endParaRPr lang="x-none" altLang="en-US"/>
          </a:p>
          <a:p>
            <a:r>
              <a:rPr lang="x-none" altLang="en-US"/>
              <a:t>for (auto const &amp;str: input) {</a:t>
            </a:r>
            <a:endParaRPr lang="x-none" altLang="en-US"/>
          </a:p>
          <a:p>
            <a:r>
              <a:rPr lang="x-none" altLang="en-US"/>
              <a:t>  char key = str[0];</a:t>
            </a:r>
            <a:endParaRPr lang="x-none" altLang="en-US"/>
          </a:p>
          <a:p>
            <a:r>
              <a:rPr lang="x-none" altLang="en-US"/>
              <a:t>  </a:t>
            </a:r>
            <a:r>
              <a:rPr lang="x-none" altLang="en-US">
                <a:sym typeface="+mn-ea"/>
              </a:rPr>
              <a:t>categories</a:t>
            </a:r>
            <a:r>
              <a:rPr lang="x-none" altLang="en-US"/>
              <a:t>[key].push_back(str);</a:t>
            </a:r>
            <a:br>
              <a:rPr lang="x-none" altLang="en-US"/>
            </a:br>
            <a:r>
              <a:rPr lang="x-none" altLang="en-US"/>
              <a:t>}</a:t>
            </a:r>
            <a:endParaRPr lang="x-none" altLang="en-US"/>
          </a:p>
          <a:p>
            <a:r>
              <a:rPr lang="zh-CN" altLang="x-none"/>
              <a:t>则</a:t>
            </a:r>
            <a:r>
              <a:rPr lang="en-US" altLang="zh-CN"/>
              <a:t> </a:t>
            </a:r>
            <a:r>
              <a:rPr lang="x-none" altLang="en-US"/>
              <a:t>categories </a:t>
            </a:r>
            <a:r>
              <a:rPr lang="zh-CN" altLang="en-US"/>
              <a:t>最后为：</a:t>
            </a:r>
            <a:endParaRPr lang="zh-CN" altLang="en-US"/>
          </a:p>
          <a:p>
            <a:r>
              <a:rPr lang="x-none" altLang="zh-CN"/>
              <a:t>{‘h’: {“happy”, “hello”}, ‘w’: {“world”}};</a:t>
            </a:r>
            <a:endParaRPr lang="x-none" altLang="zh-CN"/>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p:txBody>
          <a:bodyPr/>
          <a:p>
            <a:r>
              <a:rPr lang="zh-CN" altLang="en-US"/>
              <a:t>第二章：判断与删除</a:t>
            </a:r>
            <a:endParaRPr lang="zh-CN" altLang="en-US"/>
          </a:p>
        </p:txBody>
      </p:sp>
      <p:pic>
        <p:nvPicPr>
          <p:cNvPr id="8" name="Picture 7"/>
          <p:cNvPicPr>
            <a:picLocks noChangeAspect="1"/>
          </p:cNvPicPr>
          <p:nvPr/>
        </p:nvPicPr>
        <p:blipFill>
          <a:blip r:embed="rId1"/>
          <a:stretch>
            <a:fillRect/>
          </a:stretch>
        </p:blipFill>
        <p:spPr>
          <a:xfrm>
            <a:off x="0" y="3863340"/>
            <a:ext cx="2994660" cy="2994660"/>
          </a:xfrm>
          <a:prstGeom prst="rect">
            <a:avLst/>
          </a:prstGeom>
        </p:spPr>
      </p:pic>
      <p:pic>
        <p:nvPicPr>
          <p:cNvPr id="12" name="Picture 11"/>
          <p:cNvPicPr>
            <a:picLocks noChangeAspect="1"/>
          </p:cNvPicPr>
          <p:nvPr/>
        </p:nvPicPr>
        <p:blipFill>
          <a:blip r:embed="rId2"/>
          <a:srcRect l="8450" r="9398"/>
          <a:stretch>
            <a:fillRect/>
          </a:stretch>
        </p:blipFill>
        <p:spPr>
          <a:xfrm>
            <a:off x="9660890" y="3776980"/>
            <a:ext cx="2531110" cy="3081020"/>
          </a:xfrm>
          <a:prstGeom prst="rect">
            <a:avLst/>
          </a:prstGeom>
        </p:spPr>
      </p:pic>
      <p:sp>
        <p:nvSpPr>
          <p:cNvPr id="13" name="Rounded Rectangular Callout 12"/>
          <p:cNvSpPr/>
          <p:nvPr/>
        </p:nvSpPr>
        <p:spPr>
          <a:xfrm>
            <a:off x="9442450" y="3142615"/>
            <a:ext cx="2005965" cy="572770"/>
          </a:xfrm>
          <a:prstGeom prst="wedgeRoundRectCallout">
            <a:avLst>
              <a:gd name="adj1" fmla="val 20591"/>
              <a:gd name="adj2" fmla="val 95565"/>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ltLang="en-US"/>
              <a:t>不鞋习的小彭友就会进到这儿</a:t>
            </a:r>
            <a:r>
              <a:rPr lang="x-none" altLang="zh-CN"/>
              <a:t>!</a:t>
            </a:r>
            <a:endParaRPr lang="x-none"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amond(in)">
                                      <p:cBhvr>
                                        <p:cTn id="7"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x-none"/>
              <a:t>找不到时，自动采用默认值</a:t>
            </a:r>
            <a:endParaRPr lang="zh-CN" altLang="x-none"/>
          </a:p>
        </p:txBody>
      </p:sp>
      <p:sp>
        <p:nvSpPr>
          <p:cNvPr id="3" name="Content Placeholder 2"/>
          <p:cNvSpPr>
            <a:spLocks noGrp="1"/>
          </p:cNvSpPr>
          <p:nvPr>
            <p:ph idx="1"/>
          </p:nvPr>
        </p:nvSpPr>
        <p:spPr/>
        <p:txBody>
          <a:bodyPr/>
          <a:p>
            <a:r>
              <a:rPr lang="zh-CN" altLang="x-none"/>
              <a:t>要求：当</a:t>
            </a:r>
            <a:r>
              <a:rPr lang="en-US" altLang="zh-CN"/>
              <a:t> m </a:t>
            </a:r>
            <a:r>
              <a:rPr lang="zh-CN" altLang="en-US"/>
              <a:t>中有</a:t>
            </a:r>
            <a:r>
              <a:rPr lang="en-US" altLang="zh-CN"/>
              <a:t> </a:t>
            </a:r>
            <a:r>
              <a:rPr lang="x-none" altLang="en-US"/>
              <a:t>“key” </a:t>
            </a:r>
            <a:r>
              <a:rPr lang="zh-CN" altLang="x-none"/>
              <a:t>时返回</a:t>
            </a:r>
            <a:r>
              <a:rPr lang="en-US" altLang="zh-CN"/>
              <a:t> key </a:t>
            </a:r>
            <a:r>
              <a:rPr lang="zh-CN" altLang="en-US"/>
              <a:t>对应的值，否则返回指定的默认值</a:t>
            </a:r>
            <a:r>
              <a:rPr lang="x-none" altLang="zh-CN"/>
              <a:t> “default”</a:t>
            </a:r>
            <a:r>
              <a:rPr lang="zh-CN" altLang="x-none"/>
              <a:t>。</a:t>
            </a:r>
            <a:endParaRPr lang="zh-CN" altLang="x-none"/>
          </a:p>
          <a:p>
            <a:r>
              <a:rPr lang="zh-CN" altLang="x-none"/>
              <a:t>可以用</a:t>
            </a:r>
            <a:r>
              <a:rPr lang="en-US" altLang="zh-CN"/>
              <a:t> </a:t>
            </a:r>
            <a:r>
              <a:rPr lang="x-none" altLang="en-US"/>
              <a:t>count </a:t>
            </a:r>
            <a:r>
              <a:rPr lang="zh-CN" altLang="x-none"/>
              <a:t>和</a:t>
            </a:r>
            <a:r>
              <a:rPr lang="en-US" altLang="zh-CN"/>
              <a:t> </a:t>
            </a:r>
            <a:r>
              <a:rPr lang="x-none" altLang="en-US"/>
              <a:t>at </a:t>
            </a:r>
            <a:r>
              <a:rPr lang="zh-CN" altLang="x-none"/>
              <a:t>的组合拳。</a:t>
            </a:r>
            <a:endParaRPr lang="x-none" altLang="en-US"/>
          </a:p>
          <a:p>
            <a:r>
              <a:rPr lang="x-none" altLang="en-US"/>
              <a:t>auto val = m.count(“key”) ? m.at(“key”) : “default”;</a:t>
            </a:r>
            <a:endParaRPr lang="x-none" altLang="zh-C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pic>
        <p:nvPicPr>
          <p:cNvPr id="5" name="Picture 4"/>
          <p:cNvPicPr>
            <a:picLocks noChangeAspect="1"/>
          </p:cNvPicPr>
          <p:nvPr/>
        </p:nvPicPr>
        <p:blipFill>
          <a:blip r:embed="rId1"/>
          <a:stretch>
            <a:fillRect/>
          </a:stretch>
        </p:blipFill>
        <p:spPr>
          <a:xfrm>
            <a:off x="180975" y="1254125"/>
            <a:ext cx="7350125" cy="2042795"/>
          </a:xfrm>
          <a:prstGeom prst="rect">
            <a:avLst/>
          </a:prstGeom>
        </p:spPr>
      </p:pic>
      <p:pic>
        <p:nvPicPr>
          <p:cNvPr id="6" name="Picture 5"/>
          <p:cNvPicPr>
            <a:picLocks noChangeAspect="1"/>
          </p:cNvPicPr>
          <p:nvPr/>
        </p:nvPicPr>
        <p:blipFill>
          <a:blip r:embed="rId2"/>
          <a:stretch>
            <a:fillRect/>
          </a:stretch>
        </p:blipFill>
        <p:spPr>
          <a:xfrm>
            <a:off x="6705600" y="3980815"/>
            <a:ext cx="5486400" cy="2877185"/>
          </a:xfrm>
          <a:prstGeom prst="rect">
            <a:avLst/>
          </a:prstGeom>
        </p:spPr>
      </p:pic>
      <p:sp>
        <p:nvSpPr>
          <p:cNvPr id="2" name="Title 1"/>
          <p:cNvSpPr>
            <a:spLocks noGrp="1"/>
          </p:cNvSpPr>
          <p:nvPr>
            <p:ph type="title"/>
          </p:nvPr>
        </p:nvSpPr>
        <p:spPr/>
        <p:txBody>
          <a:bodyPr/>
          <a:p>
            <a:r>
              <a:rPr lang="zh-CN" altLang="en-US"/>
              <a:t>小彭老师曰：性能优化前，先掐秒表</a:t>
            </a:r>
            <a:endParaRPr lang="zh-CN" altLang="en-US"/>
          </a:p>
        </p:txBody>
      </p:sp>
      <p:sp>
        <p:nvSpPr>
          <p:cNvPr id="3" name="Content Placeholder 2"/>
          <p:cNvSpPr>
            <a:spLocks noGrp="1"/>
          </p:cNvSpPr>
          <p:nvPr>
            <p:ph idx="1"/>
          </p:nvPr>
        </p:nvSpPr>
        <p:spPr/>
        <p:txBody>
          <a:bodyPr>
            <a:normAutofit fontScale="70000"/>
          </a:bodyPr>
          <a:p>
            <a:r>
              <a:rPr lang="en-US">
                <a:sym typeface="+mn-ea"/>
              </a:rPr>
              <a:t>In the example above, the beginner programmer assumed that removing function calls would speed up the program. But these kinds of assumptions could be about any type of code, not just function calls. You might "know" that coding in a certain way will be faster than in another way.</a:t>
            </a:r>
            <a:endParaRPr lang="en-US">
              <a:sym typeface="+mn-ea"/>
            </a:endParaRPr>
          </a:p>
          <a:p>
            <a:r>
              <a:rPr lang="en-US">
                <a:sym typeface="+mn-ea"/>
              </a:rPr>
              <a:t>But in real life programs, it is extremely difficult to predict what kinds of code transformations will actually affect the performance of the program. Sometimes, you can make a change that you think will speed up the program, but it really makes it slower! And sometimes, you can make a change that you think will make the program slower, but it really speeds it up! The compiler does all kinds of crazy things under-the-hood.</a:t>
            </a:r>
            <a:endParaRPr lang="en-US">
              <a:sym typeface="+mn-ea"/>
            </a:endParaRPr>
          </a:p>
          <a:p>
            <a:r>
              <a:rPr lang="en-US">
                <a:sym typeface="+mn-ea"/>
              </a:rPr>
              <a:t>This is why when we talk about optimization, the most important thing to discuss is measuring. Measuring the run-time of a piece of code is calling profiling. (It can also be called benchmarking.)</a:t>
            </a:r>
            <a:endParaRPr lang="en-US">
              <a:sym typeface="+mn-ea"/>
            </a:endParaRPr>
          </a:p>
          <a:p>
            <a:r>
              <a:rPr lang="en-US">
                <a:sym typeface="+mn-ea"/>
              </a:rPr>
              <a:t>Memorize the three rules of optimization from the C2 wiki:</a:t>
            </a:r>
            <a:endParaRPr lang="en-US">
              <a:sym typeface="+mn-ea"/>
            </a:endParaRPr>
          </a:p>
          <a:p>
            <a:r>
              <a:rPr lang="x-none" altLang="en-US">
                <a:sym typeface="+mn-ea"/>
              </a:rPr>
              <a:t>1.</a:t>
            </a:r>
            <a:r>
              <a:rPr lang="en-US">
                <a:sym typeface="+mn-ea"/>
              </a:rPr>
              <a:t> Don't.</a:t>
            </a:r>
            <a:endParaRPr lang="en-US">
              <a:sym typeface="+mn-ea"/>
            </a:endParaRPr>
          </a:p>
          <a:p>
            <a:r>
              <a:rPr lang="x-none" altLang="en-US">
                <a:sym typeface="+mn-ea"/>
              </a:rPr>
              <a:t>2.</a:t>
            </a:r>
            <a:r>
              <a:rPr lang="en-US">
                <a:sym typeface="+mn-ea"/>
              </a:rPr>
              <a:t> Don't... yet.</a:t>
            </a:r>
            <a:endParaRPr lang="en-US">
              <a:sym typeface="+mn-ea"/>
            </a:endParaRPr>
          </a:p>
          <a:p>
            <a:r>
              <a:rPr lang="x-none" altLang="en-US">
                <a:sym typeface="+mn-ea"/>
              </a:rPr>
              <a:t>3.</a:t>
            </a:r>
            <a:r>
              <a:rPr lang="en-US">
                <a:sym typeface="+mn-ea"/>
              </a:rPr>
              <a:t> Profile before optimization.</a:t>
            </a:r>
            <a:endParaRPr lang="en-US">
              <a:sym typeface="+mn-ea"/>
            </a:endParaRPr>
          </a:p>
          <a:p>
            <a:r>
              <a:rPr lang="en-US">
                <a:sym typeface="+mn-ea"/>
              </a:rPr>
              <a:t>The idea behind these 3 rules is that in real life programs, you almost never need to optimize. But if you really do, you must measure both before and after. Based on what you measure, it will tell you if the code change is worth the costs of making the code longer, more complicated, or harder to understand. Sometimes, it will be worth it. But often, it won't.</a:t>
            </a:r>
            <a:endParaRPr lang="en-US">
              <a:sym typeface="+mn-ea"/>
            </a:endParaRP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x-none"/>
              <a:t>找不到时，自动采用默认值</a:t>
            </a:r>
            <a:endParaRPr lang="zh-CN" altLang="x-none"/>
          </a:p>
        </p:txBody>
      </p:sp>
      <p:sp>
        <p:nvSpPr>
          <p:cNvPr id="3" name="Content Placeholder 2"/>
          <p:cNvSpPr>
            <a:spLocks noGrp="1"/>
          </p:cNvSpPr>
          <p:nvPr>
            <p:ph idx="1"/>
          </p:nvPr>
        </p:nvSpPr>
        <p:spPr/>
        <p:txBody>
          <a:bodyPr/>
          <a:p>
            <a:r>
              <a:rPr lang="x-none" altLang="zh-CN"/>
              <a:t>template &lt;class M&gt;</a:t>
            </a:r>
            <a:endParaRPr lang="zh-CN" altLang="x-none"/>
          </a:p>
          <a:p>
            <a:r>
              <a:rPr lang="x-none" altLang="zh-CN"/>
              <a:t>typename M::mapped_type map_get(M &amp;m, typename M::key_type const &amp;key, typename M::mapped_type const &amp;defl) {</a:t>
            </a:r>
            <a:endParaRPr lang="x-none" altLang="zh-CN"/>
          </a:p>
          <a:p>
            <a:r>
              <a:rPr lang="x-none" altLang="zh-CN"/>
              <a:t>  if (auto it = m.find(key); it == m.end()) {</a:t>
            </a:r>
            <a:endParaRPr lang="x-none" altLang="zh-CN"/>
          </a:p>
          <a:p>
            <a:r>
              <a:rPr lang="x-none" altLang="zh-CN"/>
              <a:t>    return it-&gt;second;</a:t>
            </a:r>
            <a:br>
              <a:rPr lang="x-none" altLang="zh-CN"/>
            </a:br>
            <a:r>
              <a:rPr lang="x-none" altLang="zh-CN"/>
              <a:t>  } else {</a:t>
            </a:r>
            <a:endParaRPr lang="x-none" altLang="zh-CN"/>
          </a:p>
          <a:p>
            <a:r>
              <a:rPr lang="x-none" altLang="zh-CN"/>
              <a:t>    return defl;</a:t>
            </a:r>
            <a:endParaRPr lang="x-none" altLang="zh-CN"/>
          </a:p>
          <a:p>
            <a:r>
              <a:rPr lang="x-none" altLang="zh-CN"/>
              <a:t>  }</a:t>
            </a:r>
            <a:endParaRPr lang="x-none" altLang="zh-CN"/>
          </a:p>
          <a:p>
            <a:r>
              <a:rPr lang="x-none" altLang="zh-CN"/>
              <a:t>}</a:t>
            </a:r>
            <a:endParaRPr lang="x-none" altLang="zh-CN"/>
          </a:p>
          <a:p>
            <a:r>
              <a:rPr lang="zh-CN" altLang="x-none">
                <a:sym typeface="+mn-ea"/>
              </a:rPr>
              <a:t>封装成函数方便使用：</a:t>
            </a:r>
            <a:endParaRPr lang="zh-CN" altLang="x-none"/>
          </a:p>
          <a:p>
            <a:r>
              <a:rPr lang="x-none" altLang="zh-CN">
                <a:sym typeface="+mn-ea"/>
              </a:rPr>
              <a:t>auto val = map_get(m, “key”, “default”);</a:t>
            </a:r>
            <a:endParaRPr lang="x-none" altLang="zh-CN"/>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r>
              <a:rPr lang="x-none" altLang="en-US"/>
              <a:t>ss</a:t>
            </a:r>
            <a:endParaRPr lang="x-none" altLang="en-US"/>
          </a:p>
        </p:txBody>
      </p:sp>
      <p:pic>
        <p:nvPicPr>
          <p:cNvPr id="5" name="Picture 4"/>
          <p:cNvPicPr>
            <a:picLocks noChangeAspect="1"/>
          </p:cNvPicPr>
          <p:nvPr/>
        </p:nvPicPr>
        <p:blipFill>
          <a:blip r:embed="rId1"/>
          <a:stretch>
            <a:fillRect/>
          </a:stretch>
        </p:blipFill>
        <p:spPr>
          <a:xfrm>
            <a:off x="2891155" y="3252470"/>
            <a:ext cx="6409055" cy="35242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en-US" altLang="zh-CN"/>
              <a:t>map </a:t>
            </a:r>
            <a:r>
              <a:rPr lang="zh-CN" altLang="en-US"/>
              <a:t>常用函数不同情况下的行为分析</a:t>
            </a:r>
            <a:endParaRPr lang="zh-CN" altLang="en-US"/>
          </a:p>
        </p:txBody>
      </p:sp>
      <p:graphicFrame>
        <p:nvGraphicFramePr>
          <p:cNvPr id="6" name="Content Placeholder 5"/>
          <p:cNvGraphicFramePr/>
          <p:nvPr>
            <p:ph idx="1"/>
          </p:nvPr>
        </p:nvGraphicFramePr>
        <p:xfrm>
          <a:off x="647700" y="1239520"/>
          <a:ext cx="10515600" cy="3432810"/>
        </p:xfrm>
        <a:graphic>
          <a:graphicData uri="http://schemas.openxmlformats.org/drawingml/2006/table">
            <a:tbl>
              <a:tblPr firstRow="1" bandRow="1">
                <a:tableStyleId>{5C22544A-7EE6-4342-B048-85BDC9FD1C3A}</a:tableStyleId>
              </a:tblPr>
              <a:tblGrid>
                <a:gridCol w="933450"/>
                <a:gridCol w="3222625"/>
                <a:gridCol w="2382520"/>
                <a:gridCol w="3977005"/>
              </a:tblGrid>
              <a:tr h="382270">
                <a:tc>
                  <a:txBody>
                    <a:bodyPr/>
                    <a:p>
                      <a:pPr>
                        <a:buNone/>
                      </a:pPr>
                      <a:r>
                        <a:rPr lang="zh-CN" altLang="x-none"/>
                        <a:t>类型</a:t>
                      </a:r>
                      <a:endParaRPr lang="zh-CN" altLang="x-none"/>
                    </a:p>
                  </a:txBody>
                  <a:tcPr/>
                </a:tc>
                <a:tc>
                  <a:txBody>
                    <a:bodyPr/>
                    <a:p>
                      <a:pPr>
                        <a:buNone/>
                      </a:pPr>
                      <a:r>
                        <a:rPr lang="en-US" altLang="zh-CN"/>
                        <a:t>C++ </a:t>
                      </a:r>
                      <a:r>
                        <a:rPr lang="zh-CN" altLang="en-US"/>
                        <a:t>代码</a:t>
                      </a:r>
                      <a:endParaRPr lang="zh-CN" altLang="en-US"/>
                    </a:p>
                  </a:txBody>
                  <a:tcPr/>
                </a:tc>
                <a:tc>
                  <a:txBody>
                    <a:bodyPr/>
                    <a:p>
                      <a:pPr>
                        <a:buNone/>
                      </a:pPr>
                      <a:r>
                        <a:rPr lang="en-US" altLang="zh-CN"/>
                        <a:t>key</a:t>
                      </a:r>
                      <a:r>
                        <a:rPr lang="zh-CN" altLang="en-US"/>
                        <a:t>已存在</a:t>
                      </a:r>
                      <a:endParaRPr lang="zh-CN" altLang="en-US"/>
                    </a:p>
                  </a:txBody>
                  <a:tcPr/>
                </a:tc>
                <a:tc>
                  <a:txBody>
                    <a:bodyPr/>
                    <a:p>
                      <a:pPr>
                        <a:buNone/>
                      </a:pPr>
                      <a:r>
                        <a:rPr lang="en-US" altLang="zh-CN" sz="1800">
                          <a:sym typeface="+mn-ea"/>
                        </a:rPr>
                        <a:t>key</a:t>
                      </a:r>
                      <a:r>
                        <a:rPr lang="zh-CN" altLang="en-US"/>
                        <a:t>不存在</a:t>
                      </a:r>
                      <a:endParaRPr lang="zh-CN" altLang="en-US"/>
                    </a:p>
                  </a:txBody>
                  <a:tcPr/>
                </a:tc>
              </a:tr>
              <a:tr h="380365">
                <a:tc rowSpan="2">
                  <a:txBody>
                    <a:bodyPr/>
                    <a:p>
                      <a:pPr>
                        <a:buNone/>
                      </a:pPr>
                      <a:r>
                        <a:rPr lang="zh-CN" altLang="x-none"/>
                        <a:t>读取</a:t>
                      </a:r>
                      <a:endParaRPr lang="zh-CN" altLang="x-none"/>
                    </a:p>
                  </a:txBody>
                  <a:tcPr/>
                </a:tc>
                <a:tc>
                  <a:txBody>
                    <a:bodyPr/>
                    <a:p>
                      <a:pPr>
                        <a:buNone/>
                      </a:pPr>
                      <a:r>
                        <a:rPr lang="x-none" altLang="en-US"/>
                        <a:t>val = m.at(key)</a:t>
                      </a:r>
                      <a:endParaRPr lang="x-none" altLang="en-US"/>
                    </a:p>
                  </a:txBody>
                  <a:tcPr/>
                </a:tc>
                <a:tc>
                  <a:txBody>
                    <a:bodyPr/>
                    <a:p>
                      <a:pPr>
                        <a:buNone/>
                      </a:pPr>
                      <a:r>
                        <a:rPr lang="zh-CN" altLang="en-US" sz="1800">
                          <a:sym typeface="+mn-ea"/>
                        </a:rPr>
                        <a:t>读取这个值</a:t>
                      </a:r>
                      <a:endParaRPr lang="zh-CN" altLang="en-US"/>
                    </a:p>
                  </a:txBody>
                  <a:tcPr/>
                </a:tc>
                <a:tc>
                  <a:txBody>
                    <a:bodyPr/>
                    <a:p>
                      <a:pPr>
                        <a:buNone/>
                      </a:pPr>
                      <a:r>
                        <a:rPr lang="zh-CN" altLang="en-US"/>
                        <a:t>抛出</a:t>
                      </a:r>
                      <a:r>
                        <a:rPr lang="en-US" altLang="zh-CN"/>
                        <a:t> out</a:t>
                      </a:r>
                      <a:r>
                        <a:rPr lang="x-none" altLang="en-US"/>
                        <a:t>_of_range </a:t>
                      </a:r>
                      <a:r>
                        <a:rPr lang="zh-CN" altLang="x-none"/>
                        <a:t>异常</a:t>
                      </a:r>
                      <a:endParaRPr lang="zh-CN" altLang="x-none"/>
                    </a:p>
                  </a:txBody>
                  <a:tcPr/>
                </a:tc>
              </a:tr>
              <a:tr h="380365">
                <a:tc vMerge="1">
                  <a:tcPr/>
                </a:tc>
                <a:tc>
                  <a:txBody>
                    <a:bodyPr/>
                    <a:p>
                      <a:pPr>
                        <a:buNone/>
                      </a:pPr>
                      <a:r>
                        <a:rPr lang="x-none" altLang="en-US">
                          <a:solidFill>
                            <a:schemeClr val="bg1">
                              <a:lumMod val="50000"/>
                            </a:schemeClr>
                          </a:solidFill>
                        </a:rPr>
                        <a:t>val = m[key]</a:t>
                      </a:r>
                      <a:endParaRPr lang="x-none" altLang="en-US">
                        <a:solidFill>
                          <a:schemeClr val="bg1">
                            <a:lumMod val="50000"/>
                          </a:schemeClr>
                        </a:solidFill>
                      </a:endParaRPr>
                    </a:p>
                  </a:txBody>
                  <a:tcPr/>
                </a:tc>
                <a:tc>
                  <a:txBody>
                    <a:bodyPr/>
                    <a:p>
                      <a:pPr>
                        <a:buNone/>
                      </a:pPr>
                      <a:r>
                        <a:rPr lang="zh-CN" altLang="en-US">
                          <a:solidFill>
                            <a:schemeClr val="bg1">
                              <a:lumMod val="50000"/>
                            </a:schemeClr>
                          </a:solidFill>
                        </a:rPr>
                        <a:t>读取这个值</a:t>
                      </a:r>
                      <a:endParaRPr lang="zh-CN" altLang="en-US">
                        <a:solidFill>
                          <a:schemeClr val="bg1">
                            <a:lumMod val="50000"/>
                          </a:schemeClr>
                        </a:solidFill>
                      </a:endParaRPr>
                    </a:p>
                  </a:txBody>
                  <a:tcPr/>
                </a:tc>
                <a:tc>
                  <a:txBody>
                    <a:bodyPr/>
                    <a:p>
                      <a:pPr>
                        <a:buNone/>
                      </a:pPr>
                      <a:r>
                        <a:rPr lang="zh-CN" altLang="en-US">
                          <a:solidFill>
                            <a:schemeClr val="bg1">
                              <a:lumMod val="50000"/>
                            </a:schemeClr>
                          </a:solidFill>
                        </a:rPr>
                        <a:t>创建并零初始化（</a:t>
                      </a:r>
                      <a:r>
                        <a:rPr lang="zh-CN" altLang="en-US" sz="1800">
                          <a:solidFill>
                            <a:schemeClr val="bg1">
                              <a:lumMod val="50000"/>
                            </a:schemeClr>
                          </a:solidFill>
                          <a:sym typeface="+mn-ea"/>
                        </a:rPr>
                        <a:t>默认构造函数</a:t>
                      </a:r>
                      <a:r>
                        <a:rPr lang="zh-CN" altLang="en-US">
                          <a:solidFill>
                            <a:schemeClr val="bg1">
                              <a:lumMod val="50000"/>
                            </a:schemeClr>
                          </a:solidFill>
                        </a:rPr>
                        <a:t>）</a:t>
                      </a:r>
                      <a:endParaRPr lang="zh-CN" altLang="en-US">
                        <a:solidFill>
                          <a:schemeClr val="bg1">
                            <a:lumMod val="50000"/>
                          </a:schemeClr>
                        </a:solidFill>
                      </a:endParaRPr>
                    </a:p>
                  </a:txBody>
                  <a:tcPr/>
                </a:tc>
              </a:tr>
              <a:tr h="380365">
                <a:tc rowSpan="2">
                  <a:txBody>
                    <a:bodyPr/>
                    <a:p>
                      <a:pPr>
                        <a:buNone/>
                      </a:pPr>
                      <a:r>
                        <a:rPr lang="zh-CN" altLang="x-none"/>
                        <a:t>写入</a:t>
                      </a:r>
                      <a:endParaRPr lang="zh-CN" altLang="x-none"/>
                    </a:p>
                  </a:txBody>
                  <a:tcPr/>
                </a:tc>
                <a:tc>
                  <a:txBody>
                    <a:bodyPr/>
                    <a:p>
                      <a:pPr>
                        <a:buNone/>
                      </a:pPr>
                      <a:r>
                        <a:rPr lang="x-none" altLang="en-US" sz="1800">
                          <a:solidFill>
                            <a:schemeClr val="tx1"/>
                          </a:solidFill>
                          <a:sym typeface="+mn-ea"/>
                        </a:rPr>
                        <a:t>m[key] = val</a:t>
                      </a:r>
                      <a:endParaRPr lang="x-none" altLang="en-US" sz="1800">
                        <a:solidFill>
                          <a:schemeClr val="tx1"/>
                        </a:solidFill>
                        <a:sym typeface="+mn-ea"/>
                      </a:endParaRPr>
                    </a:p>
                  </a:txBody>
                  <a:tcPr/>
                </a:tc>
                <a:tc>
                  <a:txBody>
                    <a:bodyPr/>
                    <a:p>
                      <a:pPr>
                        <a:buNone/>
                      </a:pPr>
                      <a:r>
                        <a:rPr lang="zh-CN" altLang="en-US" sz="1800">
                          <a:solidFill>
                            <a:schemeClr val="tx1"/>
                          </a:solidFill>
                          <a:sym typeface="+mn-ea"/>
                        </a:rPr>
                        <a:t>覆盖旧值</a:t>
                      </a:r>
                      <a:endParaRPr lang="zh-CN" altLang="en-US" sz="1800">
                        <a:solidFill>
                          <a:schemeClr val="tx1"/>
                        </a:solidFill>
                        <a:sym typeface="+mn-ea"/>
                      </a:endParaRPr>
                    </a:p>
                  </a:txBody>
                  <a:tcPr/>
                </a:tc>
                <a:tc>
                  <a:txBody>
                    <a:bodyPr/>
                    <a:p>
                      <a:pPr>
                        <a:buNone/>
                      </a:pPr>
                      <a:r>
                        <a:rPr lang="zh-CN" altLang="en-US" sz="1800">
                          <a:solidFill>
                            <a:schemeClr val="tx1"/>
                          </a:solidFill>
                          <a:sym typeface="+mn-ea"/>
                        </a:rPr>
                        <a:t>创建并写入值</a:t>
                      </a:r>
                      <a:endParaRPr lang="zh-CN" altLang="en-US" sz="1800">
                        <a:solidFill>
                          <a:schemeClr val="tx1"/>
                        </a:solidFill>
                        <a:sym typeface="+mn-ea"/>
                      </a:endParaRPr>
                    </a:p>
                  </a:txBody>
                  <a:tcPr/>
                </a:tc>
              </a:tr>
              <a:tr h="382270">
                <a:tc vMerge="1">
                  <a:tcPr/>
                </a:tc>
                <a:tc>
                  <a:txBody>
                    <a:bodyPr/>
                    <a:p>
                      <a:pPr>
                        <a:buNone/>
                      </a:pPr>
                      <a:r>
                        <a:rPr lang="x-none" altLang="en-US" sz="1800">
                          <a:solidFill>
                            <a:schemeClr val="bg1">
                              <a:lumMod val="50000"/>
                            </a:schemeClr>
                          </a:solidFill>
                          <a:sym typeface="+mn-ea"/>
                        </a:rPr>
                        <a:t>m.at(key) = val</a:t>
                      </a:r>
                      <a:endParaRPr lang="x-none" altLang="en-US" sz="1800">
                        <a:solidFill>
                          <a:schemeClr val="bg1">
                            <a:lumMod val="50000"/>
                          </a:schemeClr>
                        </a:solidFill>
                        <a:sym typeface="+mn-ea"/>
                      </a:endParaRPr>
                    </a:p>
                  </a:txBody>
                  <a:tcPr/>
                </a:tc>
                <a:tc>
                  <a:txBody>
                    <a:bodyPr/>
                    <a:p>
                      <a:pPr>
                        <a:buNone/>
                      </a:pPr>
                      <a:r>
                        <a:rPr lang="zh-CN" altLang="en-US">
                          <a:solidFill>
                            <a:schemeClr val="bg1">
                              <a:lumMod val="50000"/>
                            </a:schemeClr>
                          </a:solidFill>
                        </a:rPr>
                        <a:t>覆盖旧值</a:t>
                      </a:r>
                      <a:endParaRPr lang="zh-CN" altLang="en-US">
                        <a:solidFill>
                          <a:schemeClr val="bg1">
                            <a:lumMod val="50000"/>
                          </a:schemeClr>
                        </a:solidFill>
                      </a:endParaRPr>
                    </a:p>
                  </a:txBody>
                  <a:tcPr/>
                </a:tc>
                <a:tc>
                  <a:txBody>
                    <a:bodyPr/>
                    <a:p>
                      <a:pPr>
                        <a:buNone/>
                      </a:pPr>
                      <a:r>
                        <a:rPr lang="zh-CN" altLang="en-US" sz="1800">
                          <a:solidFill>
                            <a:schemeClr val="bg1">
                              <a:lumMod val="50000"/>
                            </a:schemeClr>
                          </a:solidFill>
                          <a:sym typeface="+mn-ea"/>
                        </a:rPr>
                        <a:t>抛出</a:t>
                      </a:r>
                      <a:r>
                        <a:rPr lang="en-US" altLang="zh-CN" sz="1800">
                          <a:solidFill>
                            <a:schemeClr val="bg1">
                              <a:lumMod val="50000"/>
                            </a:schemeClr>
                          </a:solidFill>
                          <a:sym typeface="+mn-ea"/>
                        </a:rPr>
                        <a:t> out</a:t>
                      </a:r>
                      <a:r>
                        <a:rPr lang="x-none" altLang="en-US" sz="1800">
                          <a:solidFill>
                            <a:schemeClr val="bg1">
                              <a:lumMod val="50000"/>
                            </a:schemeClr>
                          </a:solidFill>
                          <a:sym typeface="+mn-ea"/>
                        </a:rPr>
                        <a:t>_of_range </a:t>
                      </a:r>
                      <a:r>
                        <a:rPr lang="zh-CN" altLang="x-none" sz="1800">
                          <a:solidFill>
                            <a:schemeClr val="bg1">
                              <a:lumMod val="50000"/>
                            </a:schemeClr>
                          </a:solidFill>
                          <a:sym typeface="+mn-ea"/>
                        </a:rPr>
                        <a:t>异常</a:t>
                      </a:r>
                      <a:endParaRPr lang="zh-CN" altLang="x-none" sz="1800">
                        <a:solidFill>
                          <a:schemeClr val="bg1">
                            <a:lumMod val="50000"/>
                          </a:schemeClr>
                        </a:solidFill>
                        <a:sym typeface="+mn-ea"/>
                      </a:endParaRPr>
                    </a:p>
                  </a:txBody>
                  <a:tcPr/>
                </a:tc>
              </a:tr>
              <a:tr h="382270">
                <a:tc>
                  <a:txBody>
                    <a:bodyPr/>
                    <a:p>
                      <a:pPr>
                        <a:buNone/>
                      </a:pPr>
                      <a:r>
                        <a:rPr lang="zh-CN" altLang="x-none"/>
                        <a:t>判断</a:t>
                      </a:r>
                      <a:endParaRPr lang="zh-CN" altLang="x-none"/>
                    </a:p>
                  </a:txBody>
                  <a:tcPr/>
                </a:tc>
                <a:tc>
                  <a:txBody>
                    <a:bodyPr/>
                    <a:p>
                      <a:pPr>
                        <a:buNone/>
                      </a:pPr>
                      <a:r>
                        <a:rPr lang="en-US"/>
                        <a:t>if </a:t>
                      </a:r>
                      <a:r>
                        <a:rPr lang="x-none" altLang="en-US"/>
                        <a:t>(m.count(key))</a:t>
                      </a:r>
                      <a:endParaRPr lang="x-none" altLang="en-US"/>
                    </a:p>
                  </a:txBody>
                  <a:tcPr/>
                </a:tc>
                <a:tc>
                  <a:txBody>
                    <a:bodyPr/>
                    <a:p>
                      <a:pPr>
                        <a:buNone/>
                      </a:pPr>
                      <a:r>
                        <a:rPr lang="zh-CN" altLang="en-US"/>
                        <a:t>返回</a:t>
                      </a:r>
                      <a:r>
                        <a:rPr lang="en-US" altLang="zh-CN"/>
                        <a:t> </a:t>
                      </a:r>
                      <a:r>
                        <a:rPr lang="x-none" altLang="en-US"/>
                        <a:t>1</a:t>
                      </a:r>
                      <a:endParaRPr lang="x-none" altLang="en-US"/>
                    </a:p>
                  </a:txBody>
                  <a:tcPr/>
                </a:tc>
                <a:tc>
                  <a:txBody>
                    <a:bodyPr/>
                    <a:p>
                      <a:pPr>
                        <a:buNone/>
                      </a:pPr>
                      <a:r>
                        <a:rPr lang="zh-CN" altLang="en-US"/>
                        <a:t>返回</a:t>
                      </a:r>
                      <a:r>
                        <a:rPr lang="en-US" altLang="zh-CN"/>
                        <a:t> </a:t>
                      </a:r>
                      <a:r>
                        <a:rPr lang="x-none" altLang="en-US"/>
                        <a:t>0</a:t>
                      </a:r>
                      <a:endParaRPr lang="x-none" altLang="en-US"/>
                    </a:p>
                  </a:txBody>
                  <a:tcPr/>
                </a:tc>
              </a:tr>
              <a:tr h="382270">
                <a:tc>
                  <a:txBody>
                    <a:bodyPr/>
                    <a:p>
                      <a:pPr>
                        <a:buNone/>
                      </a:pPr>
                      <a:r>
                        <a:rPr lang="zh-CN" altLang="x-none"/>
                        <a:t>删除</a:t>
                      </a:r>
                      <a:endParaRPr lang="zh-CN" altLang="x-none"/>
                    </a:p>
                  </a:txBody>
                  <a:tcPr/>
                </a:tc>
                <a:tc>
                  <a:txBody>
                    <a:bodyPr/>
                    <a:p>
                      <a:pPr>
                        <a:buNone/>
                      </a:pPr>
                      <a:r>
                        <a:rPr lang="x-none" altLang="en-US"/>
                        <a:t>m.erase(key)</a:t>
                      </a:r>
                      <a:endParaRPr lang="x-none" altLang="en-US"/>
                    </a:p>
                  </a:txBody>
                  <a:tcPr/>
                </a:tc>
                <a:tc>
                  <a:txBody>
                    <a:bodyPr/>
                    <a:p>
                      <a:pPr>
                        <a:buNone/>
                      </a:pPr>
                      <a:r>
                        <a:rPr lang="zh-CN" altLang="en-US"/>
                        <a:t>删除这个值</a:t>
                      </a:r>
                      <a:endParaRPr lang="zh-CN" altLang="en-US"/>
                    </a:p>
                  </a:txBody>
                  <a:tcPr/>
                </a:tc>
                <a:tc>
                  <a:txBody>
                    <a:bodyPr/>
                    <a:p>
                      <a:pPr>
                        <a:buNone/>
                      </a:pPr>
                      <a:r>
                        <a:rPr lang="zh-CN" altLang="en-US"/>
                        <a:t>默默放弃</a:t>
                      </a:r>
                      <a:endParaRPr lang="zh-CN" altLang="en-US"/>
                    </a:p>
                  </a:txBody>
                  <a:tcPr/>
                </a:tc>
              </a:tr>
            </a:tbl>
          </a:graphicData>
        </a:graphic>
      </p:graphicFrame>
      <p:sp>
        <p:nvSpPr>
          <p:cNvPr id="11" name="Text Box 10"/>
          <p:cNvSpPr txBox="1"/>
          <p:nvPr/>
        </p:nvSpPr>
        <p:spPr>
          <a:xfrm>
            <a:off x="4635500" y="4413250"/>
            <a:ext cx="2540000" cy="1753235"/>
          </a:xfrm>
          <a:prstGeom prst="rect">
            <a:avLst/>
          </a:prstGeom>
          <a:noFill/>
        </p:spPr>
        <p:txBody>
          <a:bodyPr wrap="square" rtlCol="0" anchor="t">
            <a:spAutoFit/>
          </a:bodyPr>
          <a:p>
            <a:r>
              <a:rPr lang="zh-CN" altLang="en-US">
                <a:solidFill>
                  <a:schemeClr val="tx2"/>
                </a:solidFill>
                <a:sym typeface="+mn-ea"/>
              </a:rPr>
              <a:t>小彭老师</a:t>
            </a:r>
            <a:r>
              <a:rPr lang="zh-CN">
                <a:solidFill>
                  <a:schemeClr val="tx2"/>
                </a:solidFill>
                <a:sym typeface="+mn-ea"/>
              </a:rPr>
              <a:t>四</a:t>
            </a:r>
            <a:r>
              <a:rPr lang="zh-CN" altLang="en-US">
                <a:solidFill>
                  <a:schemeClr val="tx2"/>
                </a:solidFill>
                <a:sym typeface="+mn-ea"/>
              </a:rPr>
              <a:t>定律：</a:t>
            </a:r>
            <a:endParaRPr lang="zh-CN" altLang="en-US">
              <a:solidFill>
                <a:schemeClr val="tx2"/>
              </a:solidFill>
              <a:sym typeface="+mn-ea"/>
            </a:endParaRPr>
          </a:p>
          <a:p>
            <a:r>
              <a:rPr lang="zh-CN" altLang="en-US" b="1">
                <a:solidFill>
                  <a:schemeClr val="tx2"/>
                </a:solidFill>
                <a:sym typeface="+mn-ea"/>
              </a:rPr>
              <a:t>读取，要用</a:t>
            </a:r>
            <a:r>
              <a:rPr lang="en-US" altLang="zh-CN" b="1">
                <a:solidFill>
                  <a:schemeClr val="tx2"/>
                </a:solidFill>
                <a:sym typeface="+mn-ea"/>
              </a:rPr>
              <a:t> at</a:t>
            </a:r>
            <a:r>
              <a:rPr lang="zh-CN" altLang="en-US" b="1">
                <a:solidFill>
                  <a:schemeClr val="tx2"/>
                </a:solidFill>
                <a:sym typeface="+mn-ea"/>
              </a:rPr>
              <a:t>。</a:t>
            </a:r>
            <a:endParaRPr lang="en-US">
              <a:solidFill>
                <a:schemeClr val="tx2"/>
              </a:solidFill>
              <a:sym typeface="+mn-ea"/>
            </a:endParaRPr>
          </a:p>
          <a:p>
            <a:r>
              <a:rPr lang="zh-CN" altLang="en-US">
                <a:solidFill>
                  <a:schemeClr val="tx2"/>
                </a:solidFill>
                <a:sym typeface="+mn-ea"/>
              </a:rPr>
              <a:t>写入，要用</a:t>
            </a:r>
            <a:r>
              <a:rPr lang="en-US" altLang="zh-CN">
                <a:solidFill>
                  <a:schemeClr val="tx2"/>
                </a:solidFill>
                <a:sym typeface="+mn-ea"/>
              </a:rPr>
              <a:t> </a:t>
            </a:r>
            <a:r>
              <a:rPr lang="en-US">
                <a:solidFill>
                  <a:schemeClr val="tx2"/>
                </a:solidFill>
                <a:sym typeface="+mn-ea"/>
              </a:rPr>
              <a:t>[]</a:t>
            </a:r>
            <a:r>
              <a:rPr lang="zh-CN" altLang="en-US">
                <a:solidFill>
                  <a:schemeClr val="tx2"/>
                </a:solidFill>
                <a:sym typeface="+mn-ea"/>
              </a:rPr>
              <a:t>。</a:t>
            </a:r>
            <a:endParaRPr lang="zh-CN" altLang="en-US">
              <a:solidFill>
                <a:schemeClr val="tx2"/>
              </a:solidFill>
            </a:endParaRPr>
          </a:p>
          <a:p>
            <a:r>
              <a:rPr lang="zh-CN" altLang="en-US">
                <a:solidFill>
                  <a:schemeClr val="tx2"/>
                </a:solidFill>
                <a:sym typeface="+mn-ea"/>
              </a:rPr>
              <a:t>判断存在，用</a:t>
            </a:r>
            <a:r>
              <a:rPr lang="en-US" altLang="zh-CN">
                <a:solidFill>
                  <a:schemeClr val="tx2"/>
                </a:solidFill>
                <a:sym typeface="+mn-ea"/>
              </a:rPr>
              <a:t> </a:t>
            </a:r>
            <a:r>
              <a:rPr lang="x-none" altLang="en-US">
                <a:solidFill>
                  <a:schemeClr val="tx2"/>
                </a:solidFill>
                <a:sym typeface="+mn-ea"/>
              </a:rPr>
              <a:t>count</a:t>
            </a:r>
            <a:r>
              <a:rPr lang="zh-CN" altLang="en-US">
                <a:solidFill>
                  <a:schemeClr val="tx2"/>
                </a:solidFill>
                <a:sym typeface="+mn-ea"/>
              </a:rPr>
              <a:t>。</a:t>
            </a:r>
            <a:endParaRPr lang="zh-CN" altLang="en-US">
              <a:solidFill>
                <a:schemeClr val="tx2"/>
              </a:solidFill>
              <a:sym typeface="+mn-ea"/>
            </a:endParaRPr>
          </a:p>
          <a:p>
            <a:r>
              <a:rPr lang="zh-CN" altLang="en-US">
                <a:solidFill>
                  <a:schemeClr val="tx2"/>
                </a:solidFill>
                <a:sym typeface="+mn-ea"/>
              </a:rPr>
              <a:t>删除，用</a:t>
            </a:r>
            <a:r>
              <a:rPr lang="en-US" altLang="zh-CN">
                <a:solidFill>
                  <a:schemeClr val="tx2"/>
                </a:solidFill>
                <a:sym typeface="+mn-ea"/>
              </a:rPr>
              <a:t> erase</a:t>
            </a:r>
            <a:r>
              <a:rPr lang="zh-CN" altLang="en-US">
                <a:solidFill>
                  <a:schemeClr val="tx2"/>
                </a:solidFill>
                <a:sym typeface="+mn-ea"/>
              </a:rPr>
              <a:t>。</a:t>
            </a:r>
            <a:endParaRPr lang="zh-CN" altLang="en-US">
              <a:solidFill>
                <a:schemeClr val="tx2"/>
              </a:solidFill>
              <a:sym typeface="+mn-ea"/>
            </a:endParaRPr>
          </a:p>
          <a:p>
            <a:r>
              <a:rPr lang="zh-CN" altLang="en-US" b="1">
                <a:solidFill>
                  <a:schemeClr val="tx2"/>
                </a:solidFill>
                <a:sym typeface="+mn-ea"/>
              </a:rPr>
              <a:t>这四个已经够用了。</a:t>
            </a:r>
            <a:endParaRPr lang="zh-CN" altLang="en-US" b="1">
              <a:solidFill>
                <a:schemeClr val="tx2"/>
              </a:solidFill>
              <a:sym typeface="+mn-e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en-US" altLang="zh-CN"/>
              <a:t>map </a:t>
            </a:r>
            <a:r>
              <a:rPr lang="zh-CN" altLang="en-US"/>
              <a:t>常用函数不同情况下的行为分析</a:t>
            </a:r>
            <a:endParaRPr lang="zh-CN" altLang="en-US"/>
          </a:p>
        </p:txBody>
      </p:sp>
      <p:graphicFrame>
        <p:nvGraphicFramePr>
          <p:cNvPr id="6" name="Content Placeholder 5"/>
          <p:cNvGraphicFramePr/>
          <p:nvPr>
            <p:ph idx="1"/>
          </p:nvPr>
        </p:nvGraphicFramePr>
        <p:xfrm>
          <a:off x="647700" y="1239520"/>
          <a:ext cx="10515600" cy="3432810"/>
        </p:xfrm>
        <a:graphic>
          <a:graphicData uri="http://schemas.openxmlformats.org/drawingml/2006/table">
            <a:tbl>
              <a:tblPr firstRow="1" bandRow="1">
                <a:tableStyleId>{5C22544A-7EE6-4342-B048-85BDC9FD1C3A}</a:tableStyleId>
              </a:tblPr>
              <a:tblGrid>
                <a:gridCol w="933450"/>
                <a:gridCol w="3222625"/>
                <a:gridCol w="2382520"/>
                <a:gridCol w="3977005"/>
              </a:tblGrid>
              <a:tr h="382270">
                <a:tc>
                  <a:txBody>
                    <a:bodyPr/>
                    <a:p>
                      <a:pPr>
                        <a:buNone/>
                      </a:pPr>
                      <a:r>
                        <a:rPr lang="zh-CN" altLang="x-none"/>
                        <a:t>类型</a:t>
                      </a:r>
                      <a:endParaRPr lang="zh-CN" altLang="x-none"/>
                    </a:p>
                  </a:txBody>
                  <a:tcPr/>
                </a:tc>
                <a:tc>
                  <a:txBody>
                    <a:bodyPr/>
                    <a:p>
                      <a:pPr>
                        <a:buNone/>
                      </a:pPr>
                      <a:r>
                        <a:rPr lang="en-US" altLang="zh-CN"/>
                        <a:t>C++ </a:t>
                      </a:r>
                      <a:r>
                        <a:rPr lang="zh-CN" altLang="en-US"/>
                        <a:t>代码</a:t>
                      </a:r>
                      <a:endParaRPr lang="zh-CN" altLang="en-US"/>
                    </a:p>
                  </a:txBody>
                  <a:tcPr/>
                </a:tc>
                <a:tc>
                  <a:txBody>
                    <a:bodyPr/>
                    <a:p>
                      <a:pPr>
                        <a:buNone/>
                      </a:pPr>
                      <a:r>
                        <a:rPr lang="en-US" altLang="zh-CN"/>
                        <a:t>key</a:t>
                      </a:r>
                      <a:r>
                        <a:rPr lang="zh-CN" altLang="en-US"/>
                        <a:t>已存在</a:t>
                      </a:r>
                      <a:endParaRPr lang="zh-CN" altLang="en-US"/>
                    </a:p>
                  </a:txBody>
                  <a:tcPr/>
                </a:tc>
                <a:tc>
                  <a:txBody>
                    <a:bodyPr/>
                    <a:p>
                      <a:pPr>
                        <a:buNone/>
                      </a:pPr>
                      <a:r>
                        <a:rPr lang="en-US" altLang="zh-CN" sz="1800">
                          <a:sym typeface="+mn-ea"/>
                        </a:rPr>
                        <a:t>key</a:t>
                      </a:r>
                      <a:r>
                        <a:rPr lang="zh-CN" altLang="en-US"/>
                        <a:t>不存在</a:t>
                      </a:r>
                      <a:endParaRPr lang="zh-CN" altLang="en-US"/>
                    </a:p>
                  </a:txBody>
                  <a:tcPr/>
                </a:tc>
              </a:tr>
              <a:tr h="380365">
                <a:tc rowSpan="2">
                  <a:txBody>
                    <a:bodyPr/>
                    <a:p>
                      <a:pPr>
                        <a:buNone/>
                      </a:pPr>
                      <a:r>
                        <a:rPr lang="zh-CN" altLang="x-none"/>
                        <a:t>读取</a:t>
                      </a:r>
                      <a:endParaRPr lang="zh-CN" altLang="x-none"/>
                    </a:p>
                  </a:txBody>
                  <a:tcPr/>
                </a:tc>
                <a:tc>
                  <a:txBody>
                    <a:bodyPr/>
                    <a:p>
                      <a:pPr>
                        <a:buNone/>
                      </a:pPr>
                      <a:r>
                        <a:rPr lang="x-none" altLang="en-US"/>
                        <a:t>val = m.at(key)</a:t>
                      </a:r>
                      <a:endParaRPr lang="x-none" altLang="en-US"/>
                    </a:p>
                  </a:txBody>
                  <a:tcPr/>
                </a:tc>
                <a:tc>
                  <a:txBody>
                    <a:bodyPr/>
                    <a:p>
                      <a:pPr>
                        <a:buNone/>
                      </a:pPr>
                      <a:r>
                        <a:rPr lang="zh-CN" altLang="en-US" sz="1800">
                          <a:sym typeface="+mn-ea"/>
                        </a:rPr>
                        <a:t>读取这个值</a:t>
                      </a:r>
                      <a:endParaRPr lang="zh-CN" altLang="en-US"/>
                    </a:p>
                  </a:txBody>
                  <a:tcPr/>
                </a:tc>
                <a:tc>
                  <a:txBody>
                    <a:bodyPr/>
                    <a:p>
                      <a:pPr>
                        <a:buNone/>
                      </a:pPr>
                      <a:r>
                        <a:rPr lang="zh-CN" altLang="en-US"/>
                        <a:t>抛出</a:t>
                      </a:r>
                      <a:r>
                        <a:rPr lang="en-US" altLang="zh-CN"/>
                        <a:t> out</a:t>
                      </a:r>
                      <a:r>
                        <a:rPr lang="x-none" altLang="en-US"/>
                        <a:t>_of_range </a:t>
                      </a:r>
                      <a:r>
                        <a:rPr lang="zh-CN" altLang="x-none"/>
                        <a:t>异常</a:t>
                      </a:r>
                      <a:endParaRPr lang="zh-CN" altLang="x-none"/>
                    </a:p>
                  </a:txBody>
                  <a:tcPr/>
                </a:tc>
              </a:tr>
              <a:tr h="380365">
                <a:tc vMerge="1">
                  <a:tcPr/>
                </a:tc>
                <a:tc>
                  <a:txBody>
                    <a:bodyPr/>
                    <a:p>
                      <a:pPr>
                        <a:buNone/>
                      </a:pPr>
                      <a:r>
                        <a:rPr lang="x-none" altLang="en-US"/>
                        <a:t>val = m[key]</a:t>
                      </a:r>
                      <a:endParaRPr lang="x-none" altLang="en-US"/>
                    </a:p>
                  </a:txBody>
                  <a:tcPr/>
                </a:tc>
                <a:tc>
                  <a:txBody>
                    <a:bodyPr/>
                    <a:p>
                      <a:pPr>
                        <a:buNone/>
                      </a:pPr>
                      <a:r>
                        <a:rPr lang="zh-CN" altLang="en-US"/>
                        <a:t>读取这个值</a:t>
                      </a:r>
                      <a:endParaRPr lang="zh-CN" altLang="en-US"/>
                    </a:p>
                  </a:txBody>
                  <a:tcPr/>
                </a:tc>
                <a:tc>
                  <a:txBody>
                    <a:bodyPr/>
                    <a:p>
                      <a:pPr>
                        <a:buNone/>
                      </a:pPr>
                      <a:r>
                        <a:rPr lang="zh-CN" altLang="en-US"/>
                        <a:t>创建并零初始化（</a:t>
                      </a:r>
                      <a:r>
                        <a:rPr lang="zh-CN" altLang="en-US" sz="1800">
                          <a:solidFill>
                            <a:schemeClr val="tx1"/>
                          </a:solidFill>
                          <a:sym typeface="+mn-ea"/>
                        </a:rPr>
                        <a:t>默认构造函数</a:t>
                      </a:r>
                      <a:r>
                        <a:rPr lang="zh-CN" altLang="en-US"/>
                        <a:t>）</a:t>
                      </a:r>
                      <a:endParaRPr lang="en-US" altLang="zh-CN"/>
                    </a:p>
                  </a:txBody>
                  <a:tcPr/>
                </a:tc>
              </a:tr>
              <a:tr h="380365">
                <a:tc rowSpan="4">
                  <a:txBody>
                    <a:bodyPr/>
                    <a:p>
                      <a:pPr>
                        <a:buNone/>
                      </a:pPr>
                      <a:r>
                        <a:rPr lang="zh-CN" altLang="x-none"/>
                        <a:t>写入</a:t>
                      </a:r>
                      <a:endParaRPr lang="zh-CN" altLang="x-none"/>
                    </a:p>
                  </a:txBody>
                  <a:tcPr/>
                </a:tc>
                <a:tc>
                  <a:txBody>
                    <a:bodyPr/>
                    <a:p>
                      <a:pPr>
                        <a:buNone/>
                      </a:pPr>
                      <a:r>
                        <a:rPr lang="en-US" altLang="x-none"/>
                        <a:t>m</a:t>
                      </a:r>
                      <a:r>
                        <a:rPr lang="x-none" altLang="en-US"/>
                        <a:t>.insert({key, val})</a:t>
                      </a:r>
                      <a:endParaRPr lang="x-none" altLang="en-US"/>
                    </a:p>
                  </a:txBody>
                  <a:tcPr/>
                </a:tc>
                <a:tc>
                  <a:txBody>
                    <a:bodyPr/>
                    <a:p>
                      <a:pPr>
                        <a:buNone/>
                      </a:pPr>
                      <a:r>
                        <a:rPr lang="zh-CN" altLang="en-US" sz="1800">
                          <a:sym typeface="+mn-ea"/>
                        </a:rPr>
                        <a:t>不会覆盖，默默放弃</a:t>
                      </a:r>
                      <a:endParaRPr lang="zh-CN" altLang="en-US"/>
                    </a:p>
                  </a:txBody>
                  <a:tcPr/>
                </a:tc>
                <a:tc>
                  <a:txBody>
                    <a:bodyPr/>
                    <a:p>
                      <a:pPr>
                        <a:buNone/>
                      </a:pPr>
                      <a:r>
                        <a:rPr lang="zh-CN" altLang="en-US" sz="1800">
                          <a:sym typeface="+mn-ea"/>
                        </a:rPr>
                        <a:t>创建并写入</a:t>
                      </a:r>
                      <a:r>
                        <a:rPr lang="zh-CN" altLang="en-US" sz="1800">
                          <a:sym typeface="+mn-ea"/>
                        </a:rPr>
                        <a:t>值</a:t>
                      </a:r>
                      <a:endParaRPr lang="en-US" altLang="zh-CN"/>
                    </a:p>
                  </a:txBody>
                  <a:tcPr/>
                </a:tc>
              </a:tr>
              <a:tr h="380365">
                <a:tc vMerge="1">
                  <a:tcPr/>
                </a:tc>
                <a:tc>
                  <a:txBody>
                    <a:bodyPr/>
                    <a:p>
                      <a:pPr>
                        <a:buNone/>
                      </a:pPr>
                      <a:r>
                        <a:rPr lang="x-none" altLang="en-US" sz="1800">
                          <a:solidFill>
                            <a:schemeClr val="bg1">
                              <a:lumMod val="50000"/>
                            </a:schemeClr>
                          </a:solidFill>
                          <a:sym typeface="+mn-ea"/>
                        </a:rPr>
                        <a:t>m[key] = val</a:t>
                      </a:r>
                      <a:endParaRPr lang="x-none" altLang="en-US" sz="1800">
                        <a:solidFill>
                          <a:schemeClr val="bg1">
                            <a:lumMod val="50000"/>
                          </a:schemeClr>
                        </a:solidFill>
                        <a:sym typeface="+mn-ea"/>
                      </a:endParaRPr>
                    </a:p>
                  </a:txBody>
                  <a:tcPr/>
                </a:tc>
                <a:tc>
                  <a:txBody>
                    <a:bodyPr/>
                    <a:p>
                      <a:pPr>
                        <a:buNone/>
                      </a:pPr>
                      <a:r>
                        <a:rPr lang="zh-CN" altLang="en-US" sz="1800">
                          <a:solidFill>
                            <a:schemeClr val="bg1">
                              <a:lumMod val="50000"/>
                            </a:schemeClr>
                          </a:solidFill>
                          <a:sym typeface="+mn-ea"/>
                        </a:rPr>
                        <a:t>覆盖旧值</a:t>
                      </a:r>
                      <a:endParaRPr lang="zh-CN" altLang="en-US" sz="1800">
                        <a:solidFill>
                          <a:schemeClr val="bg1">
                            <a:lumMod val="50000"/>
                          </a:schemeClr>
                        </a:solidFill>
                        <a:sym typeface="+mn-ea"/>
                      </a:endParaRPr>
                    </a:p>
                  </a:txBody>
                  <a:tcPr/>
                </a:tc>
                <a:tc>
                  <a:txBody>
                    <a:bodyPr/>
                    <a:p>
                      <a:pPr>
                        <a:buNone/>
                      </a:pPr>
                      <a:r>
                        <a:rPr lang="zh-CN" altLang="en-US" sz="1800">
                          <a:solidFill>
                            <a:schemeClr val="bg1">
                              <a:lumMod val="50000"/>
                            </a:schemeClr>
                          </a:solidFill>
                          <a:sym typeface="+mn-ea"/>
                        </a:rPr>
                        <a:t>创建并写入值</a:t>
                      </a:r>
                      <a:endParaRPr lang="zh-CN" altLang="en-US" sz="1800">
                        <a:solidFill>
                          <a:schemeClr val="bg1">
                            <a:lumMod val="50000"/>
                          </a:schemeClr>
                        </a:solidFill>
                        <a:sym typeface="+mn-ea"/>
                      </a:endParaRPr>
                    </a:p>
                  </a:txBody>
                  <a:tcPr/>
                </a:tc>
              </a:tr>
              <a:tr h="382270">
                <a:tc vMerge="1">
                  <a:tcPr/>
                </a:tc>
                <a:tc>
                  <a:txBody>
                    <a:bodyPr/>
                    <a:p>
                      <a:pPr>
                        <a:buNone/>
                      </a:pPr>
                      <a:r>
                        <a:rPr lang="x-none" altLang="en-US" sz="1800">
                          <a:solidFill>
                            <a:schemeClr val="tx1"/>
                          </a:solidFill>
                          <a:sym typeface="+mn-ea"/>
                        </a:rPr>
                        <a:t>m.insert_or_assign(key, val)</a:t>
                      </a:r>
                      <a:endParaRPr lang="x-none" altLang="en-US" sz="1800">
                        <a:solidFill>
                          <a:schemeClr val="tx1"/>
                        </a:solidFill>
                        <a:sym typeface="+mn-ea"/>
                      </a:endParaRPr>
                    </a:p>
                  </a:txBody>
                  <a:tcPr/>
                </a:tc>
                <a:tc>
                  <a:txBody>
                    <a:bodyPr/>
                    <a:p>
                      <a:pPr>
                        <a:buNone/>
                      </a:pPr>
                      <a:r>
                        <a:rPr lang="zh-CN" altLang="en-US">
                          <a:solidFill>
                            <a:schemeClr val="tx1"/>
                          </a:solidFill>
                        </a:rPr>
                        <a:t>覆盖旧值</a:t>
                      </a:r>
                      <a:endParaRPr lang="zh-CN" altLang="en-US">
                        <a:solidFill>
                          <a:schemeClr val="tx1"/>
                        </a:solidFill>
                      </a:endParaRPr>
                    </a:p>
                  </a:txBody>
                  <a:tcPr/>
                </a:tc>
                <a:tc>
                  <a:txBody>
                    <a:bodyPr/>
                    <a:p>
                      <a:pPr>
                        <a:buNone/>
                      </a:pPr>
                      <a:r>
                        <a:rPr lang="zh-CN" altLang="en-US">
                          <a:solidFill>
                            <a:schemeClr val="tx1"/>
                          </a:solidFill>
                        </a:rPr>
                        <a:t>创建并写入</a:t>
                      </a:r>
                      <a:r>
                        <a:rPr lang="zh-CN" altLang="en-US" sz="1800">
                          <a:solidFill>
                            <a:schemeClr val="tx1"/>
                          </a:solidFill>
                          <a:sym typeface="+mn-ea"/>
                        </a:rPr>
                        <a:t>值（更高效，</a:t>
                      </a:r>
                      <a:r>
                        <a:rPr lang="en-US" altLang="zh-CN" sz="1800">
                          <a:solidFill>
                            <a:schemeClr val="tx1"/>
                          </a:solidFill>
                          <a:sym typeface="+mn-ea"/>
                        </a:rPr>
                        <a:t>C++17</a:t>
                      </a:r>
                      <a:r>
                        <a:rPr lang="x-none" altLang="en-US" sz="1800">
                          <a:solidFill>
                            <a:schemeClr val="tx1"/>
                          </a:solidFill>
                          <a:sym typeface="+mn-ea"/>
                        </a:rPr>
                        <a:t> </a:t>
                      </a:r>
                      <a:r>
                        <a:rPr lang="zh-CN" altLang="x-none" sz="1800">
                          <a:solidFill>
                            <a:schemeClr val="tx1"/>
                          </a:solidFill>
                          <a:sym typeface="+mn-ea"/>
                        </a:rPr>
                        <a:t>新增</a:t>
                      </a:r>
                      <a:r>
                        <a:rPr lang="zh-CN" altLang="en-US" sz="1800">
                          <a:solidFill>
                            <a:schemeClr val="tx1"/>
                          </a:solidFill>
                          <a:sym typeface="+mn-ea"/>
                        </a:rPr>
                        <a:t>）</a:t>
                      </a:r>
                      <a:endParaRPr lang="zh-CN" altLang="en-US" sz="1800">
                        <a:solidFill>
                          <a:schemeClr val="tx1"/>
                        </a:solidFill>
                        <a:sym typeface="+mn-ea"/>
                      </a:endParaRPr>
                    </a:p>
                  </a:txBody>
                  <a:tcPr/>
                </a:tc>
              </a:tr>
              <a:tr h="382270">
                <a:tc vMerge="1">
                  <a:tcPr/>
                </a:tc>
                <a:tc>
                  <a:txBody>
                    <a:bodyPr/>
                    <a:p>
                      <a:pPr>
                        <a:buNone/>
                      </a:pPr>
                      <a:r>
                        <a:rPr lang="x-none" altLang="en-US" sz="1800">
                          <a:solidFill>
                            <a:schemeClr val="bg1">
                              <a:lumMod val="50000"/>
                            </a:schemeClr>
                          </a:solidFill>
                          <a:sym typeface="+mn-ea"/>
                        </a:rPr>
                        <a:t>m.at(key) = val</a:t>
                      </a:r>
                      <a:endParaRPr lang="x-none" altLang="en-US" sz="1800">
                        <a:solidFill>
                          <a:schemeClr val="bg1">
                            <a:lumMod val="50000"/>
                          </a:schemeClr>
                        </a:solidFill>
                        <a:sym typeface="+mn-ea"/>
                      </a:endParaRPr>
                    </a:p>
                  </a:txBody>
                  <a:tcPr/>
                </a:tc>
                <a:tc>
                  <a:txBody>
                    <a:bodyPr/>
                    <a:p>
                      <a:pPr>
                        <a:buNone/>
                      </a:pPr>
                      <a:r>
                        <a:rPr lang="zh-CN" altLang="en-US">
                          <a:solidFill>
                            <a:schemeClr val="bg1">
                              <a:lumMod val="50000"/>
                            </a:schemeClr>
                          </a:solidFill>
                        </a:rPr>
                        <a:t>覆盖旧值</a:t>
                      </a:r>
                      <a:endParaRPr lang="zh-CN" altLang="en-US">
                        <a:solidFill>
                          <a:schemeClr val="bg1">
                            <a:lumMod val="50000"/>
                          </a:schemeClr>
                        </a:solidFill>
                      </a:endParaRPr>
                    </a:p>
                  </a:txBody>
                  <a:tcPr/>
                </a:tc>
                <a:tc>
                  <a:txBody>
                    <a:bodyPr/>
                    <a:p>
                      <a:pPr>
                        <a:buNone/>
                      </a:pPr>
                      <a:r>
                        <a:rPr lang="zh-CN" altLang="en-US" sz="1800">
                          <a:solidFill>
                            <a:schemeClr val="bg1">
                              <a:lumMod val="50000"/>
                            </a:schemeClr>
                          </a:solidFill>
                          <a:sym typeface="+mn-ea"/>
                        </a:rPr>
                        <a:t>抛出</a:t>
                      </a:r>
                      <a:r>
                        <a:rPr lang="en-US" altLang="zh-CN" sz="1800">
                          <a:solidFill>
                            <a:schemeClr val="bg1">
                              <a:lumMod val="50000"/>
                            </a:schemeClr>
                          </a:solidFill>
                          <a:sym typeface="+mn-ea"/>
                        </a:rPr>
                        <a:t> out</a:t>
                      </a:r>
                      <a:r>
                        <a:rPr lang="x-none" altLang="en-US" sz="1800">
                          <a:solidFill>
                            <a:schemeClr val="bg1">
                              <a:lumMod val="50000"/>
                            </a:schemeClr>
                          </a:solidFill>
                          <a:sym typeface="+mn-ea"/>
                        </a:rPr>
                        <a:t>_of_range </a:t>
                      </a:r>
                      <a:r>
                        <a:rPr lang="zh-CN" altLang="x-none" sz="1800">
                          <a:solidFill>
                            <a:schemeClr val="bg1">
                              <a:lumMod val="50000"/>
                            </a:schemeClr>
                          </a:solidFill>
                          <a:sym typeface="+mn-ea"/>
                        </a:rPr>
                        <a:t>异常</a:t>
                      </a:r>
                      <a:endParaRPr lang="zh-CN" altLang="x-none" sz="1800">
                        <a:solidFill>
                          <a:schemeClr val="bg1">
                            <a:lumMod val="50000"/>
                          </a:schemeClr>
                        </a:solidFill>
                        <a:sym typeface="+mn-ea"/>
                      </a:endParaRPr>
                    </a:p>
                  </a:txBody>
                  <a:tcPr/>
                </a:tc>
              </a:tr>
              <a:tr h="382270">
                <a:tc>
                  <a:txBody>
                    <a:bodyPr/>
                    <a:p>
                      <a:pPr>
                        <a:buNone/>
                      </a:pPr>
                      <a:r>
                        <a:rPr lang="zh-CN" altLang="x-none"/>
                        <a:t>判断</a:t>
                      </a:r>
                      <a:endParaRPr lang="zh-CN" altLang="x-none"/>
                    </a:p>
                  </a:txBody>
                  <a:tcPr/>
                </a:tc>
                <a:tc>
                  <a:txBody>
                    <a:bodyPr/>
                    <a:p>
                      <a:pPr>
                        <a:buNone/>
                      </a:pPr>
                      <a:r>
                        <a:rPr lang="en-US"/>
                        <a:t>if </a:t>
                      </a:r>
                      <a:r>
                        <a:rPr lang="x-none" altLang="en-US"/>
                        <a:t>(m.count(key))</a:t>
                      </a:r>
                      <a:endParaRPr lang="x-none" altLang="en-US"/>
                    </a:p>
                  </a:txBody>
                  <a:tcPr/>
                </a:tc>
                <a:tc>
                  <a:txBody>
                    <a:bodyPr/>
                    <a:p>
                      <a:pPr>
                        <a:buNone/>
                      </a:pPr>
                      <a:r>
                        <a:rPr lang="zh-CN" altLang="en-US"/>
                        <a:t>返回</a:t>
                      </a:r>
                      <a:r>
                        <a:rPr lang="en-US" altLang="zh-CN"/>
                        <a:t> </a:t>
                      </a:r>
                      <a:r>
                        <a:rPr lang="x-none" altLang="en-US"/>
                        <a:t>1</a:t>
                      </a:r>
                      <a:endParaRPr lang="x-none" altLang="en-US"/>
                    </a:p>
                  </a:txBody>
                  <a:tcPr/>
                </a:tc>
                <a:tc>
                  <a:txBody>
                    <a:bodyPr/>
                    <a:p>
                      <a:pPr>
                        <a:buNone/>
                      </a:pPr>
                      <a:r>
                        <a:rPr lang="zh-CN" altLang="en-US"/>
                        <a:t>返回</a:t>
                      </a:r>
                      <a:r>
                        <a:rPr lang="en-US" altLang="zh-CN"/>
                        <a:t> </a:t>
                      </a:r>
                      <a:r>
                        <a:rPr lang="x-none" altLang="en-US"/>
                        <a:t>0</a:t>
                      </a:r>
                      <a:endParaRPr lang="x-none" altLang="en-US"/>
                    </a:p>
                  </a:txBody>
                  <a:tcPr/>
                </a:tc>
              </a:tr>
              <a:tr h="382270">
                <a:tc>
                  <a:txBody>
                    <a:bodyPr/>
                    <a:p>
                      <a:pPr>
                        <a:buNone/>
                      </a:pPr>
                      <a:r>
                        <a:rPr lang="zh-CN" altLang="x-none"/>
                        <a:t>删除</a:t>
                      </a:r>
                      <a:endParaRPr lang="zh-CN" altLang="x-none"/>
                    </a:p>
                  </a:txBody>
                  <a:tcPr/>
                </a:tc>
                <a:tc>
                  <a:txBody>
                    <a:bodyPr/>
                    <a:p>
                      <a:pPr>
                        <a:buNone/>
                      </a:pPr>
                      <a:r>
                        <a:rPr lang="x-none" altLang="en-US"/>
                        <a:t>m.erase(key)</a:t>
                      </a:r>
                      <a:endParaRPr lang="x-none" altLang="en-US"/>
                    </a:p>
                  </a:txBody>
                  <a:tcPr/>
                </a:tc>
                <a:tc>
                  <a:txBody>
                    <a:bodyPr/>
                    <a:p>
                      <a:pPr>
                        <a:buNone/>
                      </a:pPr>
                      <a:r>
                        <a:rPr lang="zh-CN" altLang="en-US"/>
                        <a:t>删除这个值</a:t>
                      </a:r>
                      <a:endParaRPr lang="zh-CN" altLang="en-US"/>
                    </a:p>
                  </a:txBody>
                  <a:tcPr/>
                </a:tc>
                <a:tc>
                  <a:txBody>
                    <a:bodyPr/>
                    <a:p>
                      <a:pPr>
                        <a:buNone/>
                      </a:pPr>
                      <a:r>
                        <a:rPr lang="zh-CN" altLang="en-US"/>
                        <a:t>默默放弃</a:t>
                      </a:r>
                      <a:endParaRPr lang="zh-CN" altLang="en-US"/>
                    </a:p>
                  </a:txBody>
                  <a:tcPr/>
                </a:tc>
              </a:tr>
            </a:tbl>
          </a:graphicData>
        </a:graphic>
      </p:graphicFrame>
      <p:sp>
        <p:nvSpPr>
          <p:cNvPr id="10" name="Text Box 9"/>
          <p:cNvSpPr txBox="1"/>
          <p:nvPr/>
        </p:nvSpPr>
        <p:spPr>
          <a:xfrm>
            <a:off x="3455670" y="4827905"/>
            <a:ext cx="5280660" cy="2030095"/>
          </a:xfrm>
          <a:prstGeom prst="rect">
            <a:avLst/>
          </a:prstGeom>
          <a:noFill/>
        </p:spPr>
        <p:txBody>
          <a:bodyPr wrap="square" rtlCol="0" anchor="t">
            <a:spAutoFit/>
          </a:bodyPr>
          <a:p>
            <a:r>
              <a:rPr lang="zh-CN" altLang="en-US">
                <a:solidFill>
                  <a:schemeClr val="tx2"/>
                </a:solidFill>
                <a:sym typeface="+mn-ea"/>
              </a:rPr>
              <a:t>对学有余力的同学，再扩充为</a:t>
            </a:r>
            <a:r>
              <a:rPr lang="zh-CN" altLang="en-US">
                <a:solidFill>
                  <a:schemeClr val="tx2"/>
                </a:solidFill>
                <a:sym typeface="+mn-ea"/>
              </a:rPr>
              <a:t>小彭老师六定律</a:t>
            </a:r>
            <a:r>
              <a:rPr lang="zh-CN" altLang="en-US">
                <a:solidFill>
                  <a:schemeClr val="tx2"/>
                </a:solidFill>
                <a:sym typeface="+mn-ea"/>
              </a:rPr>
              <a:t>：</a:t>
            </a:r>
            <a:endParaRPr lang="zh-CN" altLang="en-US">
              <a:solidFill>
                <a:schemeClr val="tx2"/>
              </a:solidFill>
              <a:sym typeface="+mn-ea"/>
            </a:endParaRPr>
          </a:p>
          <a:p>
            <a:r>
              <a:rPr lang="zh-CN" altLang="en-US" b="1">
                <a:solidFill>
                  <a:schemeClr val="tx2"/>
                </a:solidFill>
                <a:sym typeface="+mn-ea"/>
              </a:rPr>
              <a:t>安全的读取，要用</a:t>
            </a:r>
            <a:r>
              <a:rPr lang="en-US" altLang="zh-CN" b="1">
                <a:solidFill>
                  <a:schemeClr val="tx2"/>
                </a:solidFill>
                <a:sym typeface="+mn-ea"/>
              </a:rPr>
              <a:t> </a:t>
            </a:r>
            <a:r>
              <a:rPr lang="x-none" altLang="en-US" b="1">
                <a:solidFill>
                  <a:schemeClr val="tx2"/>
                </a:solidFill>
                <a:sym typeface="+mn-ea"/>
              </a:rPr>
              <a:t>val = m.</a:t>
            </a:r>
            <a:r>
              <a:rPr lang="en-US" altLang="zh-CN" b="1">
                <a:solidFill>
                  <a:schemeClr val="tx2"/>
                </a:solidFill>
                <a:sym typeface="+mn-ea"/>
              </a:rPr>
              <a:t>at</a:t>
            </a:r>
            <a:r>
              <a:rPr lang="x-none" altLang="en-US" b="1">
                <a:solidFill>
                  <a:schemeClr val="tx2"/>
                </a:solidFill>
                <a:sym typeface="+mn-ea"/>
              </a:rPr>
              <a:t>(key)</a:t>
            </a:r>
            <a:endParaRPr lang="x-none" altLang="en-US" b="1">
              <a:solidFill>
                <a:schemeClr val="tx2"/>
              </a:solidFill>
              <a:sym typeface="+mn-ea"/>
            </a:endParaRPr>
          </a:p>
          <a:p>
            <a:r>
              <a:rPr lang="zh-CN" altLang="x-none">
                <a:solidFill>
                  <a:schemeClr val="tx2"/>
                </a:solidFill>
                <a:sym typeface="+mn-ea"/>
              </a:rPr>
              <a:t>自动初始零的</a:t>
            </a:r>
            <a:r>
              <a:rPr lang="zh-CN" altLang="en-US">
                <a:solidFill>
                  <a:schemeClr val="tx2"/>
                </a:solidFill>
                <a:sym typeface="+mn-ea"/>
              </a:rPr>
              <a:t>读取，</a:t>
            </a:r>
            <a:r>
              <a:rPr lang="x-none" altLang="zh-CN">
                <a:solidFill>
                  <a:schemeClr val="tx2"/>
                </a:solidFill>
                <a:sym typeface="+mn-ea"/>
              </a:rPr>
              <a:t>val = m[key]</a:t>
            </a:r>
            <a:endParaRPr lang="en-US">
              <a:solidFill>
                <a:schemeClr val="tx2"/>
              </a:solidFill>
              <a:sym typeface="+mn-ea"/>
            </a:endParaRPr>
          </a:p>
          <a:p>
            <a:r>
              <a:rPr lang="zh-CN" altLang="en-US" b="1">
                <a:solidFill>
                  <a:schemeClr val="tx2"/>
                </a:solidFill>
                <a:sym typeface="+mn-ea"/>
              </a:rPr>
              <a:t>覆盖式写入，要用</a:t>
            </a:r>
            <a:r>
              <a:rPr lang="en-US" altLang="zh-CN" b="1">
                <a:solidFill>
                  <a:schemeClr val="tx2"/>
                </a:solidFill>
                <a:sym typeface="+mn-ea"/>
              </a:rPr>
              <a:t> </a:t>
            </a:r>
            <a:r>
              <a:rPr lang="x-none" altLang="en-US" b="1">
                <a:solidFill>
                  <a:schemeClr val="tx2"/>
                </a:solidFill>
                <a:sym typeface="+mn-ea"/>
              </a:rPr>
              <a:t>m.insert_or_assign(key, val)</a:t>
            </a:r>
            <a:endParaRPr lang="x-none" altLang="en-US" b="1">
              <a:solidFill>
                <a:schemeClr val="tx2"/>
              </a:solidFill>
              <a:sym typeface="+mn-ea"/>
            </a:endParaRPr>
          </a:p>
          <a:p>
            <a:r>
              <a:rPr lang="zh-CN" altLang="en-US">
                <a:solidFill>
                  <a:schemeClr val="tx2"/>
                </a:solidFill>
                <a:sym typeface="+mn-ea"/>
              </a:rPr>
              <a:t>不覆盖写入，要用</a:t>
            </a:r>
            <a:r>
              <a:rPr lang="en-US" altLang="zh-CN">
                <a:solidFill>
                  <a:schemeClr val="tx2"/>
                </a:solidFill>
                <a:sym typeface="+mn-ea"/>
              </a:rPr>
              <a:t> </a:t>
            </a:r>
            <a:r>
              <a:rPr lang="x-none" altLang="en-US">
                <a:solidFill>
                  <a:schemeClr val="tx2"/>
                </a:solidFill>
                <a:sym typeface="+mn-ea"/>
              </a:rPr>
              <a:t>m.insert({key, val})</a:t>
            </a:r>
            <a:endParaRPr lang="x-none" altLang="en-US">
              <a:solidFill>
                <a:schemeClr val="tx2"/>
              </a:solidFill>
              <a:sym typeface="+mn-ea"/>
            </a:endParaRPr>
          </a:p>
          <a:p>
            <a:r>
              <a:rPr lang="zh-CN" altLang="x-none" b="1">
                <a:solidFill>
                  <a:schemeClr val="tx2"/>
                </a:solidFill>
                <a:sym typeface="+mn-ea"/>
              </a:rPr>
              <a:t>判断是否存在，用</a:t>
            </a:r>
            <a:r>
              <a:rPr lang="en-US" altLang="zh-CN" b="1">
                <a:solidFill>
                  <a:schemeClr val="tx2"/>
                </a:solidFill>
                <a:sym typeface="+mn-ea"/>
              </a:rPr>
              <a:t> </a:t>
            </a:r>
            <a:r>
              <a:rPr lang="x-none" altLang="en-US" b="1">
                <a:solidFill>
                  <a:schemeClr val="tx2"/>
                </a:solidFill>
                <a:sym typeface="+mn-ea"/>
              </a:rPr>
              <a:t>m.count(key)</a:t>
            </a:r>
            <a:endParaRPr lang="x-none" altLang="en-US" b="1">
              <a:solidFill>
                <a:schemeClr val="tx2"/>
              </a:solidFill>
              <a:sym typeface="+mn-ea"/>
            </a:endParaRPr>
          </a:p>
          <a:p>
            <a:r>
              <a:rPr lang="zh-CN" altLang="en-US">
                <a:solidFill>
                  <a:schemeClr val="tx2"/>
                </a:solidFill>
                <a:sym typeface="+mn-ea"/>
              </a:rPr>
              <a:t>若存在则删除，用</a:t>
            </a:r>
            <a:r>
              <a:rPr lang="en-US" altLang="zh-CN">
                <a:solidFill>
                  <a:schemeClr val="tx2"/>
                </a:solidFill>
                <a:sym typeface="+mn-ea"/>
              </a:rPr>
              <a:t> </a:t>
            </a:r>
            <a:r>
              <a:rPr lang="x-none" altLang="en-US">
                <a:solidFill>
                  <a:schemeClr val="tx2"/>
                </a:solidFill>
                <a:sym typeface="+mn-ea"/>
              </a:rPr>
              <a:t>m.</a:t>
            </a:r>
            <a:r>
              <a:rPr lang="en-US" altLang="x-none">
                <a:solidFill>
                  <a:schemeClr val="tx2"/>
                </a:solidFill>
                <a:sym typeface="+mn-ea"/>
              </a:rPr>
              <a:t>erase</a:t>
            </a:r>
            <a:r>
              <a:rPr lang="x-none" altLang="en-US">
                <a:solidFill>
                  <a:schemeClr val="tx2"/>
                </a:solidFill>
                <a:sym typeface="+mn-ea"/>
              </a:rPr>
              <a:t>(key)</a:t>
            </a:r>
            <a:endParaRPr lang="zh-CN" altLang="en-US" b="1">
              <a:solidFill>
                <a:schemeClr val="tx2"/>
              </a:solidFill>
              <a:sym typeface="+mn-ea"/>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p:txBody>
          <a:bodyPr/>
          <a:p>
            <a:r>
              <a:rPr lang="zh-CN" altLang="en-US"/>
              <a:t>第四章：迭代与遍历</a:t>
            </a:r>
            <a:endParaRPr lang="en-US" altLang="zh-CN"/>
          </a:p>
        </p:txBody>
      </p:sp>
      <p:pic>
        <p:nvPicPr>
          <p:cNvPr id="4" name="Picture 3"/>
          <p:cNvPicPr>
            <a:picLocks noChangeAspect="1"/>
          </p:cNvPicPr>
          <p:nvPr/>
        </p:nvPicPr>
        <p:blipFill>
          <a:blip r:embed="rId1"/>
          <a:stretch>
            <a:fillRect/>
          </a:stretch>
        </p:blipFill>
        <p:spPr>
          <a:xfrm>
            <a:off x="0" y="4768850"/>
            <a:ext cx="3976370" cy="2089150"/>
          </a:xfrm>
          <a:prstGeom prst="rect">
            <a:avLst/>
          </a:prstGeom>
        </p:spPr>
      </p:pic>
      <p:sp>
        <p:nvSpPr>
          <p:cNvPr id="3" name="Text Box 2"/>
          <p:cNvSpPr txBox="1"/>
          <p:nvPr/>
        </p:nvSpPr>
        <p:spPr>
          <a:xfrm>
            <a:off x="1439545" y="4400550"/>
            <a:ext cx="1097280" cy="368300"/>
          </a:xfrm>
          <a:prstGeom prst="rect">
            <a:avLst/>
          </a:prstGeom>
          <a:noFill/>
        </p:spPr>
        <p:txBody>
          <a:bodyPr wrap="none" rtlCol="0">
            <a:spAutoFit/>
          </a:bodyPr>
          <a:p>
            <a:r>
              <a:rPr lang="zh-CN" altLang="en-US"/>
              <a:t>物理格式</a:t>
            </a:r>
            <a:endParaRPr lang="zh-CN" altLang="en-US"/>
          </a:p>
        </p:txBody>
      </p:sp>
      <p:sp>
        <p:nvSpPr>
          <p:cNvPr id="5" name="Text Box 4"/>
          <p:cNvSpPr txBox="1"/>
          <p:nvPr/>
        </p:nvSpPr>
        <p:spPr>
          <a:xfrm>
            <a:off x="10351135" y="4400550"/>
            <a:ext cx="1097280" cy="368300"/>
          </a:xfrm>
          <a:prstGeom prst="rect">
            <a:avLst/>
          </a:prstGeom>
          <a:noFill/>
        </p:spPr>
        <p:txBody>
          <a:bodyPr wrap="none" rtlCol="0">
            <a:spAutoFit/>
          </a:bodyPr>
          <a:p>
            <a:r>
              <a:rPr lang="zh-CN" altLang="en-US"/>
              <a:t>逻辑格式</a:t>
            </a:r>
            <a:endParaRPr lang="zh-CN" altLang="en-US"/>
          </a:p>
        </p:txBody>
      </p:sp>
      <p:pic>
        <p:nvPicPr>
          <p:cNvPr id="8" name="Picture 7"/>
          <p:cNvPicPr>
            <a:picLocks noChangeAspect="1"/>
          </p:cNvPicPr>
          <p:nvPr/>
        </p:nvPicPr>
        <p:blipFill>
          <a:blip r:embed="rId2"/>
          <a:stretch>
            <a:fillRect/>
          </a:stretch>
        </p:blipFill>
        <p:spPr>
          <a:xfrm>
            <a:off x="9603740" y="4897120"/>
            <a:ext cx="2592070" cy="1518285"/>
          </a:xfrm>
          <a:prstGeom prst="rect">
            <a:avLst/>
          </a:prstGeom>
        </p:spPr>
      </p:pic>
      <p:sp>
        <p:nvSpPr>
          <p:cNvPr id="10" name="Rounded Rectangular Callout 9"/>
          <p:cNvSpPr/>
          <p:nvPr/>
        </p:nvSpPr>
        <p:spPr>
          <a:xfrm>
            <a:off x="6786880" y="5059045"/>
            <a:ext cx="2715895" cy="572770"/>
          </a:xfrm>
          <a:prstGeom prst="wedgeRoundRectCallout">
            <a:avLst>
              <a:gd name="adj1" fmla="val 61941"/>
              <a:gd name="adj2" fmla="val 15853"/>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ltLang="en-US"/>
              <a:t>面壁者罗辑监督你鞋习</a:t>
            </a:r>
            <a:r>
              <a:rPr lang="x-none" altLang="zh-CN"/>
              <a:t>!</a:t>
            </a:r>
            <a:endParaRPr lang="x-none"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heckerboard(across)">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map </a:t>
            </a:r>
            <a:r>
              <a:rPr lang="zh-CN" altLang="x-none"/>
              <a:t>的元素类型是</a:t>
            </a:r>
            <a:r>
              <a:rPr lang="en-US" altLang="zh-CN"/>
              <a:t>……</a:t>
            </a:r>
            <a:endParaRPr lang="en-US" altLang="zh-CN"/>
          </a:p>
        </p:txBody>
      </p:sp>
      <p:sp>
        <p:nvSpPr>
          <p:cNvPr id="3" name="Content Placeholder 2"/>
          <p:cNvSpPr>
            <a:spLocks noGrp="1"/>
          </p:cNvSpPr>
          <p:nvPr>
            <p:ph idx="1"/>
          </p:nvPr>
        </p:nvSpPr>
        <p:spPr/>
        <p:txBody>
          <a:bodyPr/>
          <a:p>
            <a:r>
              <a:rPr lang="x-none" altLang="en-US"/>
              <a:t>set&lt;V&gt;::value_type </a:t>
            </a:r>
            <a:r>
              <a:rPr lang="zh-CN" altLang="x-none"/>
              <a:t>是</a:t>
            </a:r>
            <a:r>
              <a:rPr lang="en-US" altLang="zh-CN"/>
              <a:t> </a:t>
            </a:r>
            <a:r>
              <a:rPr lang="x-none" altLang="en-US"/>
              <a:t>V</a:t>
            </a:r>
            <a:r>
              <a:rPr lang="zh-CN" altLang="x-none"/>
              <a:t>。</a:t>
            </a:r>
            <a:endParaRPr lang="en-US"/>
          </a:p>
          <a:p>
            <a:r>
              <a:rPr lang="en-US"/>
              <a:t>map</a:t>
            </a:r>
            <a:r>
              <a:rPr lang="x-none" altLang="en-US"/>
              <a:t>&lt;K, V&gt;::value_type </a:t>
            </a:r>
            <a:r>
              <a:rPr lang="zh-CN" altLang="x-none"/>
              <a:t>是</a:t>
            </a:r>
            <a:r>
              <a:rPr lang="en-US" altLang="zh-CN"/>
              <a:t> </a:t>
            </a:r>
            <a:r>
              <a:rPr lang="x-none" altLang="en-US"/>
              <a:t>pair&lt;</a:t>
            </a:r>
            <a:r>
              <a:rPr lang="en-US" altLang="x-none"/>
              <a:t>const </a:t>
            </a:r>
            <a:r>
              <a:rPr lang="x-none" altLang="en-US"/>
              <a:t>K, V&gt;</a:t>
            </a:r>
            <a:r>
              <a:rPr lang="zh-CN" altLang="x-none"/>
              <a:t>。</a:t>
            </a:r>
            <a:endParaRPr lang="zh-CN" altLang="x-none"/>
          </a:p>
          <a:p>
            <a:r>
              <a:rPr lang="zh-CN" altLang="x-none"/>
              <a:t>这很合理，虽然只针对</a:t>
            </a:r>
            <a:r>
              <a:rPr lang="en-US" altLang="zh-CN"/>
              <a:t> K </a:t>
            </a:r>
            <a:r>
              <a:rPr lang="zh-CN" altLang="en-US"/>
              <a:t>排序，但实际上</a:t>
            </a:r>
            <a:r>
              <a:rPr lang="en-US" altLang="zh-CN"/>
              <a:t> K </a:t>
            </a:r>
            <a:r>
              <a:rPr lang="zh-CN" altLang="en-US"/>
              <a:t>和</a:t>
            </a:r>
            <a:r>
              <a:rPr lang="en-US" altLang="zh-CN"/>
              <a:t> V </a:t>
            </a:r>
            <a:r>
              <a:rPr lang="zh-CN" altLang="en-US"/>
              <a:t>是捆绑在一起的。</a:t>
            </a:r>
            <a:endParaRPr lang="zh-CN" altLang="en-US"/>
          </a:p>
          <a:p>
            <a:r>
              <a:rPr lang="en-US" altLang="zh-CN"/>
              <a:t>pair</a:t>
            </a:r>
            <a:r>
              <a:rPr lang="x-none" altLang="en-US"/>
              <a:t>&lt;K, V&gt; </a:t>
            </a:r>
            <a:r>
              <a:rPr lang="zh-CN" altLang="x-none"/>
              <a:t>就是这样一个结构，前</a:t>
            </a:r>
            <a:r>
              <a:rPr lang="en-US" altLang="zh-CN"/>
              <a:t> K </a:t>
            </a:r>
            <a:r>
              <a:rPr lang="zh-CN" altLang="en-US"/>
              <a:t>后</a:t>
            </a:r>
            <a:r>
              <a:rPr lang="en-US" altLang="zh-CN"/>
              <a:t> V</a:t>
            </a:r>
            <a:r>
              <a:rPr lang="zh-CN" altLang="en-US"/>
              <a:t>，在内存中也是紧挨着。</a:t>
            </a:r>
            <a:endParaRPr lang="zh-CN" altLang="en-US"/>
          </a:p>
        </p:txBody>
      </p:sp>
      <p:sp>
        <p:nvSpPr>
          <p:cNvPr id="4" name="Rectangles 3"/>
          <p:cNvSpPr/>
          <p:nvPr/>
        </p:nvSpPr>
        <p:spPr>
          <a:xfrm>
            <a:off x="1645285" y="535305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5" name="Rectangles 4"/>
          <p:cNvSpPr/>
          <p:nvPr/>
        </p:nvSpPr>
        <p:spPr>
          <a:xfrm>
            <a:off x="1042670"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6" name="Rectangles 5"/>
          <p:cNvSpPr/>
          <p:nvPr/>
        </p:nvSpPr>
        <p:spPr>
          <a:xfrm>
            <a:off x="2248535"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7" name="Rectangles 6"/>
          <p:cNvSpPr/>
          <p:nvPr/>
        </p:nvSpPr>
        <p:spPr>
          <a:xfrm>
            <a:off x="2863850" y="46863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8" name="Rectangles 7"/>
          <p:cNvSpPr/>
          <p:nvPr/>
        </p:nvSpPr>
        <p:spPr>
          <a:xfrm>
            <a:off x="4023995" y="535305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10" name="Rectangles 9"/>
          <p:cNvSpPr/>
          <p:nvPr/>
        </p:nvSpPr>
        <p:spPr>
          <a:xfrm>
            <a:off x="3454400"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cxnSp>
        <p:nvCxnSpPr>
          <p:cNvPr id="12" name="Straight Connector 11"/>
          <p:cNvCxnSpPr>
            <a:stCxn id="5" idx="0"/>
            <a:endCxn id="4" idx="2"/>
          </p:cNvCxnSpPr>
          <p:nvPr/>
        </p:nvCxnSpPr>
        <p:spPr>
          <a:xfrm flipV="1">
            <a:off x="1459865" y="5781040"/>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6" idx="0"/>
            <a:endCxn id="4" idx="2"/>
          </p:cNvCxnSpPr>
          <p:nvPr/>
        </p:nvCxnSpPr>
        <p:spPr>
          <a:xfrm flipH="1" flipV="1">
            <a:off x="2062480" y="5781040"/>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4" idx="0"/>
            <a:endCxn id="7" idx="2"/>
          </p:cNvCxnSpPr>
          <p:nvPr/>
        </p:nvCxnSpPr>
        <p:spPr>
          <a:xfrm flipV="1">
            <a:off x="2062480" y="5114290"/>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8" idx="0"/>
            <a:endCxn id="7" idx="2"/>
          </p:cNvCxnSpPr>
          <p:nvPr/>
        </p:nvCxnSpPr>
        <p:spPr>
          <a:xfrm flipH="1" flipV="1">
            <a:off x="3281045" y="5114290"/>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0" idx="0"/>
            <a:endCxn id="8" idx="2"/>
          </p:cNvCxnSpPr>
          <p:nvPr/>
        </p:nvCxnSpPr>
        <p:spPr>
          <a:xfrm flipV="1">
            <a:off x="3871595" y="5781040"/>
            <a:ext cx="569595"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26" name="Rectangles 25"/>
          <p:cNvSpPr/>
          <p:nvPr/>
        </p:nvSpPr>
        <p:spPr>
          <a:xfrm>
            <a:off x="805307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7" name="Rectangles 26"/>
          <p:cNvSpPr/>
          <p:nvPr/>
        </p:nvSpPr>
        <p:spPr>
          <a:xfrm>
            <a:off x="7450455" y="60198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8" name="Rectangles 27"/>
          <p:cNvSpPr/>
          <p:nvPr/>
        </p:nvSpPr>
        <p:spPr>
          <a:xfrm>
            <a:off x="8656320" y="6019800"/>
            <a:ext cx="41910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9" name="Rectangles 28"/>
          <p:cNvSpPr/>
          <p:nvPr/>
        </p:nvSpPr>
        <p:spPr>
          <a:xfrm>
            <a:off x="9271635" y="46863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0" name="Rectangles 29"/>
          <p:cNvSpPr/>
          <p:nvPr/>
        </p:nvSpPr>
        <p:spPr>
          <a:xfrm>
            <a:off x="1043178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1" name="Rectangles 30"/>
          <p:cNvSpPr/>
          <p:nvPr/>
        </p:nvSpPr>
        <p:spPr>
          <a:xfrm>
            <a:off x="9862185" y="6019800"/>
            <a:ext cx="42354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cxnSp>
        <p:nvCxnSpPr>
          <p:cNvPr id="32" name="Straight Connector 31"/>
          <p:cNvCxnSpPr>
            <a:stCxn id="27" idx="0"/>
            <a:endCxn id="26" idx="2"/>
          </p:cNvCxnSpPr>
          <p:nvPr/>
        </p:nvCxnSpPr>
        <p:spPr>
          <a:xfrm flipV="1">
            <a:off x="7659370" y="5781040"/>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8" idx="0"/>
            <a:endCxn id="26" idx="2"/>
          </p:cNvCxnSpPr>
          <p:nvPr/>
        </p:nvCxnSpPr>
        <p:spPr>
          <a:xfrm flipH="1" flipV="1">
            <a:off x="8261985" y="5781040"/>
            <a:ext cx="60388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6" idx="0"/>
            <a:endCxn id="29" idx="2"/>
          </p:cNvCxnSpPr>
          <p:nvPr/>
        </p:nvCxnSpPr>
        <p:spPr>
          <a:xfrm flipV="1">
            <a:off x="8261985" y="5114290"/>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30" idx="0"/>
            <a:endCxn id="29" idx="2"/>
          </p:cNvCxnSpPr>
          <p:nvPr/>
        </p:nvCxnSpPr>
        <p:spPr>
          <a:xfrm flipH="1" flipV="1">
            <a:off x="9480550" y="5114290"/>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31" idx="0"/>
            <a:endCxn id="30" idx="2"/>
          </p:cNvCxnSpPr>
          <p:nvPr/>
        </p:nvCxnSpPr>
        <p:spPr>
          <a:xfrm flipV="1">
            <a:off x="10074275" y="5781040"/>
            <a:ext cx="566420"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37" name="Rectangles 36"/>
          <p:cNvSpPr/>
          <p:nvPr/>
        </p:nvSpPr>
        <p:spPr>
          <a:xfrm>
            <a:off x="786765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8" name="Rectangles 37"/>
          <p:cNvSpPr/>
          <p:nvPr/>
        </p:nvSpPr>
        <p:spPr>
          <a:xfrm>
            <a:off x="907542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9" name="Rectangles 38"/>
          <p:cNvSpPr/>
          <p:nvPr/>
        </p:nvSpPr>
        <p:spPr>
          <a:xfrm>
            <a:off x="847026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0" name="Rectangles 39"/>
          <p:cNvSpPr/>
          <p:nvPr/>
        </p:nvSpPr>
        <p:spPr>
          <a:xfrm>
            <a:off x="9688830" y="46863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1" name="Rectangles 40"/>
          <p:cNvSpPr/>
          <p:nvPr/>
        </p:nvSpPr>
        <p:spPr>
          <a:xfrm>
            <a:off x="1084897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2" name="Rectangles 41"/>
          <p:cNvSpPr/>
          <p:nvPr/>
        </p:nvSpPr>
        <p:spPr>
          <a:xfrm>
            <a:off x="1028319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3" name="Text Box 42"/>
          <p:cNvSpPr txBox="1"/>
          <p:nvPr/>
        </p:nvSpPr>
        <p:spPr>
          <a:xfrm>
            <a:off x="2827655" y="4079240"/>
            <a:ext cx="906780" cy="368300"/>
          </a:xfrm>
          <a:prstGeom prst="rect">
            <a:avLst/>
          </a:prstGeom>
          <a:noFill/>
        </p:spPr>
        <p:txBody>
          <a:bodyPr wrap="none" rtlCol="0">
            <a:spAutoFit/>
          </a:bodyPr>
          <a:p>
            <a:r>
              <a:rPr lang="x-none" altLang="en-US"/>
              <a:t>set&lt;K&gt;</a:t>
            </a:r>
            <a:endParaRPr lang="x-none" altLang="en-US"/>
          </a:p>
        </p:txBody>
      </p:sp>
      <p:sp>
        <p:nvSpPr>
          <p:cNvPr id="44" name="Text Box 43"/>
          <p:cNvSpPr txBox="1"/>
          <p:nvPr/>
        </p:nvSpPr>
        <p:spPr>
          <a:xfrm>
            <a:off x="9003030" y="4079240"/>
            <a:ext cx="1325880" cy="368300"/>
          </a:xfrm>
          <a:prstGeom prst="rect">
            <a:avLst/>
          </a:prstGeom>
          <a:noFill/>
        </p:spPr>
        <p:txBody>
          <a:bodyPr wrap="none" rtlCol="0">
            <a:spAutoFit/>
          </a:bodyPr>
          <a:p>
            <a:r>
              <a:rPr lang="x-none" altLang="en-US"/>
              <a:t>map&lt;K, V&gt;</a:t>
            </a:r>
            <a:endParaRPr lang="x-none"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map </a:t>
            </a:r>
            <a:r>
              <a:rPr lang="zh-CN" altLang="x-none"/>
              <a:t>的元素类型是</a:t>
            </a:r>
            <a:r>
              <a:rPr lang="en-US" altLang="zh-CN"/>
              <a:t>……</a:t>
            </a:r>
            <a:endParaRPr lang="en-US" altLang="zh-CN"/>
          </a:p>
        </p:txBody>
      </p:sp>
      <p:sp>
        <p:nvSpPr>
          <p:cNvPr id="3" name="Content Placeholder 2"/>
          <p:cNvSpPr>
            <a:spLocks noGrp="1"/>
          </p:cNvSpPr>
          <p:nvPr>
            <p:ph idx="1"/>
          </p:nvPr>
        </p:nvSpPr>
        <p:spPr/>
        <p:txBody>
          <a:bodyPr/>
          <a:p>
            <a:r>
              <a:rPr lang="x-none" altLang="en-US"/>
              <a:t>pair&lt;const K, V&gt;</a:t>
            </a:r>
            <a:r>
              <a:rPr lang="zh-CN" altLang="x-none"/>
              <a:t>。</a:t>
            </a:r>
            <a:endParaRPr lang="zh-CN" altLang="x-none"/>
          </a:p>
          <a:p>
            <a:r>
              <a:rPr lang="zh-CN" altLang="en-US"/>
              <a:t>可是为什么要用</a:t>
            </a:r>
            <a:r>
              <a:rPr lang="en-US" altLang="zh-CN"/>
              <a:t> const K </a:t>
            </a:r>
            <a:r>
              <a:rPr lang="zh-CN" altLang="en-US"/>
              <a:t>呢？上节课说了，</a:t>
            </a:r>
            <a:r>
              <a:rPr lang="en-US" altLang="zh-CN"/>
              <a:t>set </a:t>
            </a:r>
            <a:r>
              <a:rPr lang="zh-CN" altLang="en-US"/>
              <a:t>里面的</a:t>
            </a:r>
            <a:r>
              <a:rPr lang="en-US" altLang="zh-CN"/>
              <a:t> K </a:t>
            </a:r>
            <a:r>
              <a:rPr lang="zh-CN" altLang="en-US"/>
              <a:t>不能改变！一旦改变就会破坏好不容易排好的顺序，以后再用二分法</a:t>
            </a:r>
            <a:r>
              <a:rPr lang="en-US" altLang="zh-CN"/>
              <a:t> find </a:t>
            </a:r>
            <a:r>
              <a:rPr lang="zh-CN" altLang="en-US"/>
              <a:t>就找不准了，所以</a:t>
            </a:r>
            <a:r>
              <a:rPr lang="en-US" altLang="zh-CN"/>
              <a:t> set </a:t>
            </a:r>
            <a:r>
              <a:rPr lang="zh-CN" altLang="en-US"/>
              <a:t>实际上只有</a:t>
            </a:r>
            <a:r>
              <a:rPr lang="en-US" altLang="zh-CN"/>
              <a:t> const</a:t>
            </a:r>
            <a:r>
              <a:rPr lang="x-none" altLang="en-US"/>
              <a:t>_iterator</a:t>
            </a:r>
            <a:r>
              <a:rPr lang="zh-CN" altLang="x-none"/>
              <a:t>。</a:t>
            </a:r>
            <a:endParaRPr lang="zh-CN" altLang="x-none"/>
          </a:p>
          <a:p>
            <a:r>
              <a:rPr lang="zh-CN" altLang="x-none"/>
              <a:t>但是</a:t>
            </a:r>
            <a:r>
              <a:rPr lang="en-US" altLang="zh-CN"/>
              <a:t> map </a:t>
            </a:r>
            <a:r>
              <a:rPr lang="zh-CN" altLang="en-US"/>
              <a:t>只针对</a:t>
            </a:r>
            <a:r>
              <a:rPr lang="en-US" altLang="zh-CN"/>
              <a:t> K </a:t>
            </a:r>
            <a:r>
              <a:rPr lang="zh-CN" altLang="en-US"/>
              <a:t>进行排序，</a:t>
            </a:r>
            <a:r>
              <a:rPr lang="en-US" altLang="zh-CN"/>
              <a:t>V </a:t>
            </a:r>
            <a:r>
              <a:rPr lang="zh-CN" altLang="en-US"/>
              <a:t>又不参与排序，完全可以随意改变。因此</a:t>
            </a:r>
            <a:r>
              <a:rPr lang="en-US" altLang="zh-CN"/>
              <a:t> C++ </a:t>
            </a:r>
            <a:r>
              <a:rPr lang="zh-CN" altLang="en-US"/>
              <a:t>之父允许</a:t>
            </a:r>
            <a:r>
              <a:rPr lang="en-US" altLang="zh-CN"/>
              <a:t> map </a:t>
            </a:r>
            <a:r>
              <a:rPr lang="zh-CN" altLang="en-US"/>
              <a:t>的迭代器不</a:t>
            </a:r>
            <a:r>
              <a:rPr lang="en-US" altLang="zh-CN"/>
              <a:t> const</a:t>
            </a:r>
            <a:r>
              <a:rPr lang="zh-CN" altLang="en-US"/>
              <a:t>，而是让</a:t>
            </a:r>
            <a:r>
              <a:rPr lang="en-US" altLang="zh-CN"/>
              <a:t> pair </a:t>
            </a:r>
            <a:r>
              <a:rPr lang="zh-CN" altLang="en-US"/>
              <a:t>中的</a:t>
            </a:r>
            <a:r>
              <a:rPr lang="en-US" altLang="zh-CN"/>
              <a:t> K </a:t>
            </a:r>
            <a:r>
              <a:rPr lang="zh-CN" altLang="en-US"/>
              <a:t>单独加上</a:t>
            </a:r>
            <a:r>
              <a:rPr lang="en-US" altLang="zh-CN"/>
              <a:t> const </a:t>
            </a:r>
            <a:r>
              <a:rPr lang="zh-CN" altLang="en-US"/>
              <a:t>修饰，</a:t>
            </a:r>
            <a:r>
              <a:rPr lang="en-US" altLang="zh-CN"/>
              <a:t>V </a:t>
            </a:r>
            <a:r>
              <a:rPr lang="zh-CN" altLang="en-US"/>
              <a:t>不加</a:t>
            </a:r>
            <a:r>
              <a:rPr lang="en-US" altLang="zh-CN"/>
              <a:t> const</a:t>
            </a:r>
            <a:r>
              <a:rPr lang="zh-CN" altLang="en-US"/>
              <a:t>。这样既能防止用户不小心修改了</a:t>
            </a:r>
            <a:r>
              <a:rPr lang="en-US" altLang="zh-CN"/>
              <a:t> K</a:t>
            </a:r>
            <a:r>
              <a:rPr lang="zh-CN" altLang="en-US"/>
              <a:t>，也能允许随意自由修改不参与排序的</a:t>
            </a:r>
            <a:r>
              <a:rPr lang="en-US" altLang="zh-CN"/>
              <a:t> V</a:t>
            </a:r>
            <a:r>
              <a:rPr lang="zh-CN" altLang="en-US"/>
              <a:t>。</a:t>
            </a:r>
            <a:endParaRPr lang="zh-CN" altLang="en-US"/>
          </a:p>
        </p:txBody>
      </p:sp>
      <p:sp>
        <p:nvSpPr>
          <p:cNvPr id="4" name="Rectangles 3"/>
          <p:cNvSpPr/>
          <p:nvPr/>
        </p:nvSpPr>
        <p:spPr>
          <a:xfrm>
            <a:off x="1645285" y="535305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5" name="Rectangles 4"/>
          <p:cNvSpPr/>
          <p:nvPr/>
        </p:nvSpPr>
        <p:spPr>
          <a:xfrm>
            <a:off x="1042670"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6" name="Rectangles 5"/>
          <p:cNvSpPr/>
          <p:nvPr/>
        </p:nvSpPr>
        <p:spPr>
          <a:xfrm>
            <a:off x="2248535"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7" name="Rectangles 6"/>
          <p:cNvSpPr/>
          <p:nvPr/>
        </p:nvSpPr>
        <p:spPr>
          <a:xfrm>
            <a:off x="2863850" y="46863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8" name="Rectangles 7"/>
          <p:cNvSpPr/>
          <p:nvPr/>
        </p:nvSpPr>
        <p:spPr>
          <a:xfrm>
            <a:off x="4023995" y="535305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10" name="Rectangles 9"/>
          <p:cNvSpPr/>
          <p:nvPr/>
        </p:nvSpPr>
        <p:spPr>
          <a:xfrm>
            <a:off x="3454400"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cxnSp>
        <p:nvCxnSpPr>
          <p:cNvPr id="12" name="Straight Connector 11"/>
          <p:cNvCxnSpPr>
            <a:stCxn id="5" idx="0"/>
            <a:endCxn id="4" idx="2"/>
          </p:cNvCxnSpPr>
          <p:nvPr/>
        </p:nvCxnSpPr>
        <p:spPr>
          <a:xfrm flipV="1">
            <a:off x="1459865" y="5781040"/>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6" idx="0"/>
            <a:endCxn id="4" idx="2"/>
          </p:cNvCxnSpPr>
          <p:nvPr/>
        </p:nvCxnSpPr>
        <p:spPr>
          <a:xfrm flipH="1" flipV="1">
            <a:off x="2062480" y="5781040"/>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4" idx="0"/>
            <a:endCxn id="7" idx="2"/>
          </p:cNvCxnSpPr>
          <p:nvPr/>
        </p:nvCxnSpPr>
        <p:spPr>
          <a:xfrm flipV="1">
            <a:off x="2062480" y="5114290"/>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8" idx="0"/>
            <a:endCxn id="7" idx="2"/>
          </p:cNvCxnSpPr>
          <p:nvPr/>
        </p:nvCxnSpPr>
        <p:spPr>
          <a:xfrm flipH="1" flipV="1">
            <a:off x="3281045" y="5114290"/>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0" idx="0"/>
            <a:endCxn id="8" idx="2"/>
          </p:cNvCxnSpPr>
          <p:nvPr/>
        </p:nvCxnSpPr>
        <p:spPr>
          <a:xfrm flipV="1">
            <a:off x="3871595" y="5781040"/>
            <a:ext cx="569595"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26" name="Rectangles 25"/>
          <p:cNvSpPr/>
          <p:nvPr/>
        </p:nvSpPr>
        <p:spPr>
          <a:xfrm>
            <a:off x="805307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7" name="Rectangles 26"/>
          <p:cNvSpPr/>
          <p:nvPr/>
        </p:nvSpPr>
        <p:spPr>
          <a:xfrm>
            <a:off x="7450455" y="60198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8" name="Rectangles 27"/>
          <p:cNvSpPr/>
          <p:nvPr/>
        </p:nvSpPr>
        <p:spPr>
          <a:xfrm>
            <a:off x="8656320" y="6019800"/>
            <a:ext cx="41910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9" name="Rectangles 28"/>
          <p:cNvSpPr/>
          <p:nvPr/>
        </p:nvSpPr>
        <p:spPr>
          <a:xfrm>
            <a:off x="9271635" y="46863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0" name="Rectangles 29"/>
          <p:cNvSpPr/>
          <p:nvPr/>
        </p:nvSpPr>
        <p:spPr>
          <a:xfrm>
            <a:off x="1043178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1" name="Rectangles 30"/>
          <p:cNvSpPr/>
          <p:nvPr/>
        </p:nvSpPr>
        <p:spPr>
          <a:xfrm>
            <a:off x="9862185" y="6019800"/>
            <a:ext cx="42354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cxnSp>
        <p:nvCxnSpPr>
          <p:cNvPr id="32" name="Straight Connector 31"/>
          <p:cNvCxnSpPr>
            <a:stCxn id="27" idx="0"/>
            <a:endCxn id="26" idx="2"/>
          </p:cNvCxnSpPr>
          <p:nvPr/>
        </p:nvCxnSpPr>
        <p:spPr>
          <a:xfrm flipV="1">
            <a:off x="7659370" y="5781040"/>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8" idx="0"/>
            <a:endCxn id="26" idx="2"/>
          </p:cNvCxnSpPr>
          <p:nvPr/>
        </p:nvCxnSpPr>
        <p:spPr>
          <a:xfrm flipH="1" flipV="1">
            <a:off x="8261985" y="5781040"/>
            <a:ext cx="60388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6" idx="0"/>
            <a:endCxn id="29" idx="2"/>
          </p:cNvCxnSpPr>
          <p:nvPr/>
        </p:nvCxnSpPr>
        <p:spPr>
          <a:xfrm flipV="1">
            <a:off x="8261985" y="5114290"/>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30" idx="0"/>
            <a:endCxn id="29" idx="2"/>
          </p:cNvCxnSpPr>
          <p:nvPr/>
        </p:nvCxnSpPr>
        <p:spPr>
          <a:xfrm flipH="1" flipV="1">
            <a:off x="9480550" y="5114290"/>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31" idx="0"/>
            <a:endCxn id="30" idx="2"/>
          </p:cNvCxnSpPr>
          <p:nvPr/>
        </p:nvCxnSpPr>
        <p:spPr>
          <a:xfrm flipV="1">
            <a:off x="10074275" y="5781040"/>
            <a:ext cx="566420"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37" name="Rectangles 36"/>
          <p:cNvSpPr/>
          <p:nvPr/>
        </p:nvSpPr>
        <p:spPr>
          <a:xfrm>
            <a:off x="786765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8" name="Rectangles 37"/>
          <p:cNvSpPr/>
          <p:nvPr/>
        </p:nvSpPr>
        <p:spPr>
          <a:xfrm>
            <a:off x="907542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9" name="Rectangles 38"/>
          <p:cNvSpPr/>
          <p:nvPr/>
        </p:nvSpPr>
        <p:spPr>
          <a:xfrm>
            <a:off x="847026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0" name="Rectangles 39"/>
          <p:cNvSpPr/>
          <p:nvPr/>
        </p:nvSpPr>
        <p:spPr>
          <a:xfrm>
            <a:off x="9688830" y="46863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1" name="Rectangles 40"/>
          <p:cNvSpPr/>
          <p:nvPr/>
        </p:nvSpPr>
        <p:spPr>
          <a:xfrm>
            <a:off x="1084897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2" name="Rectangles 41"/>
          <p:cNvSpPr/>
          <p:nvPr/>
        </p:nvSpPr>
        <p:spPr>
          <a:xfrm>
            <a:off x="1028319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3" name="Text Box 42"/>
          <p:cNvSpPr txBox="1"/>
          <p:nvPr/>
        </p:nvSpPr>
        <p:spPr>
          <a:xfrm>
            <a:off x="2827655" y="4079240"/>
            <a:ext cx="906780" cy="368300"/>
          </a:xfrm>
          <a:prstGeom prst="rect">
            <a:avLst/>
          </a:prstGeom>
          <a:noFill/>
        </p:spPr>
        <p:txBody>
          <a:bodyPr wrap="none" rtlCol="0">
            <a:spAutoFit/>
          </a:bodyPr>
          <a:p>
            <a:r>
              <a:rPr lang="x-none" altLang="en-US"/>
              <a:t>set&lt;K&gt;</a:t>
            </a:r>
            <a:endParaRPr lang="x-none" altLang="en-US"/>
          </a:p>
        </p:txBody>
      </p:sp>
      <p:sp>
        <p:nvSpPr>
          <p:cNvPr id="44" name="Text Box 43"/>
          <p:cNvSpPr txBox="1"/>
          <p:nvPr/>
        </p:nvSpPr>
        <p:spPr>
          <a:xfrm>
            <a:off x="9003030" y="4079240"/>
            <a:ext cx="1325880" cy="368300"/>
          </a:xfrm>
          <a:prstGeom prst="rect">
            <a:avLst/>
          </a:prstGeom>
          <a:noFill/>
        </p:spPr>
        <p:txBody>
          <a:bodyPr wrap="none" rtlCol="0">
            <a:spAutoFit/>
          </a:bodyPr>
          <a:p>
            <a:r>
              <a:rPr lang="x-none" altLang="en-US"/>
              <a:t>map&lt;K, V&gt;</a:t>
            </a:r>
            <a:endParaRPr lang="x-none"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map </a:t>
            </a:r>
            <a:r>
              <a:rPr lang="zh-CN" altLang="x-none"/>
              <a:t>的元素类型是</a:t>
            </a:r>
            <a:r>
              <a:rPr lang="en-US" altLang="zh-CN"/>
              <a:t>……</a:t>
            </a:r>
            <a:endParaRPr lang="en-US" altLang="zh-CN"/>
          </a:p>
        </p:txBody>
      </p:sp>
      <p:sp>
        <p:nvSpPr>
          <p:cNvPr id="3" name="Content Placeholder 2"/>
          <p:cNvSpPr>
            <a:spLocks noGrp="1"/>
          </p:cNvSpPr>
          <p:nvPr>
            <p:ph idx="1"/>
          </p:nvPr>
        </p:nvSpPr>
        <p:spPr/>
        <p:txBody>
          <a:bodyPr/>
          <a:p>
            <a:r>
              <a:rPr lang="en-US"/>
              <a:t>map</a:t>
            </a:r>
            <a:r>
              <a:rPr lang="x-none" altLang="en-US"/>
              <a:t>&lt;K, V&gt;::value_type </a:t>
            </a:r>
            <a:r>
              <a:rPr lang="zh-CN" altLang="x-none"/>
              <a:t>是</a:t>
            </a:r>
            <a:r>
              <a:rPr lang="en-US" altLang="zh-CN"/>
              <a:t> </a:t>
            </a:r>
            <a:r>
              <a:rPr lang="x-none" altLang="en-US"/>
              <a:t>pair&lt;const K, V&gt;</a:t>
            </a:r>
            <a:r>
              <a:rPr lang="zh-CN" altLang="x-none"/>
              <a:t>。</a:t>
            </a:r>
            <a:endParaRPr lang="zh-CN" altLang="x-none"/>
          </a:p>
          <a:p>
            <a:r>
              <a:rPr lang="en-US">
                <a:sym typeface="+mn-ea"/>
              </a:rPr>
              <a:t>map</a:t>
            </a:r>
            <a:r>
              <a:rPr lang="x-none" altLang="en-US">
                <a:sym typeface="+mn-ea"/>
              </a:rPr>
              <a:t>&lt;K, V&gt;::key_type </a:t>
            </a:r>
            <a:r>
              <a:rPr lang="zh-CN" altLang="x-none">
                <a:sym typeface="+mn-ea"/>
              </a:rPr>
              <a:t>是</a:t>
            </a:r>
            <a:r>
              <a:rPr lang="en-US" altLang="zh-CN">
                <a:sym typeface="+mn-ea"/>
              </a:rPr>
              <a:t> </a:t>
            </a:r>
            <a:r>
              <a:rPr lang="x-none" altLang="en-US">
                <a:sym typeface="+mn-ea"/>
              </a:rPr>
              <a:t>K</a:t>
            </a:r>
            <a:r>
              <a:rPr lang="zh-CN" altLang="x-none">
                <a:sym typeface="+mn-ea"/>
              </a:rPr>
              <a:t>。</a:t>
            </a:r>
            <a:endParaRPr lang="zh-CN" altLang="x-none">
              <a:sym typeface="+mn-ea"/>
            </a:endParaRPr>
          </a:p>
          <a:p>
            <a:r>
              <a:rPr lang="en-US">
                <a:sym typeface="+mn-ea"/>
              </a:rPr>
              <a:t>map</a:t>
            </a:r>
            <a:r>
              <a:rPr lang="x-none" altLang="en-US">
                <a:sym typeface="+mn-ea"/>
              </a:rPr>
              <a:t>&lt;K, V&gt;::mapped_type </a:t>
            </a:r>
            <a:r>
              <a:rPr lang="zh-CN" altLang="x-none">
                <a:sym typeface="+mn-ea"/>
              </a:rPr>
              <a:t>才是</a:t>
            </a:r>
            <a:r>
              <a:rPr lang="en-US" altLang="zh-CN">
                <a:sym typeface="+mn-ea"/>
              </a:rPr>
              <a:t> </a:t>
            </a:r>
            <a:r>
              <a:rPr lang="x-none" altLang="en-US">
                <a:sym typeface="+mn-ea"/>
              </a:rPr>
              <a:t>V</a:t>
            </a:r>
            <a:r>
              <a:rPr lang="zh-CN" altLang="x-none">
                <a:sym typeface="+mn-ea"/>
              </a:rPr>
              <a:t>！</a:t>
            </a:r>
            <a:endParaRPr lang="zh-CN" altLang="x-none"/>
          </a:p>
        </p:txBody>
      </p:sp>
      <p:sp>
        <p:nvSpPr>
          <p:cNvPr id="4" name="Rectangles 3"/>
          <p:cNvSpPr/>
          <p:nvPr/>
        </p:nvSpPr>
        <p:spPr>
          <a:xfrm>
            <a:off x="1645285" y="535305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5" name="Rectangles 4"/>
          <p:cNvSpPr/>
          <p:nvPr/>
        </p:nvSpPr>
        <p:spPr>
          <a:xfrm>
            <a:off x="1042670"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6" name="Rectangles 5"/>
          <p:cNvSpPr/>
          <p:nvPr/>
        </p:nvSpPr>
        <p:spPr>
          <a:xfrm>
            <a:off x="2248535"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7" name="Rectangles 6"/>
          <p:cNvSpPr/>
          <p:nvPr/>
        </p:nvSpPr>
        <p:spPr>
          <a:xfrm>
            <a:off x="2863850" y="46863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8" name="Rectangles 7"/>
          <p:cNvSpPr/>
          <p:nvPr/>
        </p:nvSpPr>
        <p:spPr>
          <a:xfrm>
            <a:off x="4023995" y="535305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10" name="Rectangles 9"/>
          <p:cNvSpPr/>
          <p:nvPr/>
        </p:nvSpPr>
        <p:spPr>
          <a:xfrm>
            <a:off x="3454400"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cxnSp>
        <p:nvCxnSpPr>
          <p:cNvPr id="12" name="Straight Connector 11"/>
          <p:cNvCxnSpPr>
            <a:stCxn id="5" idx="0"/>
            <a:endCxn id="4" idx="2"/>
          </p:cNvCxnSpPr>
          <p:nvPr/>
        </p:nvCxnSpPr>
        <p:spPr>
          <a:xfrm flipV="1">
            <a:off x="1459865" y="5781040"/>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6" idx="0"/>
            <a:endCxn id="4" idx="2"/>
          </p:cNvCxnSpPr>
          <p:nvPr/>
        </p:nvCxnSpPr>
        <p:spPr>
          <a:xfrm flipH="1" flipV="1">
            <a:off x="2062480" y="5781040"/>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4" idx="0"/>
            <a:endCxn id="7" idx="2"/>
          </p:cNvCxnSpPr>
          <p:nvPr/>
        </p:nvCxnSpPr>
        <p:spPr>
          <a:xfrm flipV="1">
            <a:off x="2062480" y="5114290"/>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8" idx="0"/>
            <a:endCxn id="7" idx="2"/>
          </p:cNvCxnSpPr>
          <p:nvPr/>
        </p:nvCxnSpPr>
        <p:spPr>
          <a:xfrm flipH="1" flipV="1">
            <a:off x="3281045" y="5114290"/>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0" idx="0"/>
            <a:endCxn id="8" idx="2"/>
          </p:cNvCxnSpPr>
          <p:nvPr/>
        </p:nvCxnSpPr>
        <p:spPr>
          <a:xfrm flipV="1">
            <a:off x="3871595" y="5781040"/>
            <a:ext cx="569595"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26" name="Rectangles 25"/>
          <p:cNvSpPr/>
          <p:nvPr/>
        </p:nvSpPr>
        <p:spPr>
          <a:xfrm>
            <a:off x="805307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7" name="Rectangles 26"/>
          <p:cNvSpPr/>
          <p:nvPr/>
        </p:nvSpPr>
        <p:spPr>
          <a:xfrm>
            <a:off x="7450455" y="60198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8" name="Rectangles 27"/>
          <p:cNvSpPr/>
          <p:nvPr/>
        </p:nvSpPr>
        <p:spPr>
          <a:xfrm>
            <a:off x="8656320" y="6019800"/>
            <a:ext cx="41910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9" name="Rectangles 28"/>
          <p:cNvSpPr/>
          <p:nvPr/>
        </p:nvSpPr>
        <p:spPr>
          <a:xfrm>
            <a:off x="9271635" y="46863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0" name="Rectangles 29"/>
          <p:cNvSpPr/>
          <p:nvPr/>
        </p:nvSpPr>
        <p:spPr>
          <a:xfrm>
            <a:off x="1043178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1" name="Rectangles 30"/>
          <p:cNvSpPr/>
          <p:nvPr/>
        </p:nvSpPr>
        <p:spPr>
          <a:xfrm>
            <a:off x="9862185" y="6019800"/>
            <a:ext cx="42354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cxnSp>
        <p:nvCxnSpPr>
          <p:cNvPr id="32" name="Straight Connector 31"/>
          <p:cNvCxnSpPr>
            <a:stCxn id="27" idx="0"/>
            <a:endCxn id="26" idx="2"/>
          </p:cNvCxnSpPr>
          <p:nvPr/>
        </p:nvCxnSpPr>
        <p:spPr>
          <a:xfrm flipV="1">
            <a:off x="7659370" y="5781040"/>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8" idx="0"/>
            <a:endCxn id="26" idx="2"/>
          </p:cNvCxnSpPr>
          <p:nvPr/>
        </p:nvCxnSpPr>
        <p:spPr>
          <a:xfrm flipH="1" flipV="1">
            <a:off x="8261985" y="5781040"/>
            <a:ext cx="60388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6" idx="0"/>
            <a:endCxn id="29" idx="2"/>
          </p:cNvCxnSpPr>
          <p:nvPr/>
        </p:nvCxnSpPr>
        <p:spPr>
          <a:xfrm flipV="1">
            <a:off x="8261985" y="5114290"/>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30" idx="0"/>
            <a:endCxn id="29" idx="2"/>
          </p:cNvCxnSpPr>
          <p:nvPr/>
        </p:nvCxnSpPr>
        <p:spPr>
          <a:xfrm flipH="1" flipV="1">
            <a:off x="9480550" y="5114290"/>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31" idx="0"/>
            <a:endCxn id="30" idx="2"/>
          </p:cNvCxnSpPr>
          <p:nvPr/>
        </p:nvCxnSpPr>
        <p:spPr>
          <a:xfrm flipV="1">
            <a:off x="10074275" y="5781040"/>
            <a:ext cx="566420"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37" name="Rectangles 36"/>
          <p:cNvSpPr/>
          <p:nvPr/>
        </p:nvSpPr>
        <p:spPr>
          <a:xfrm>
            <a:off x="786765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8" name="Rectangles 37"/>
          <p:cNvSpPr/>
          <p:nvPr/>
        </p:nvSpPr>
        <p:spPr>
          <a:xfrm>
            <a:off x="907542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9" name="Rectangles 38"/>
          <p:cNvSpPr/>
          <p:nvPr/>
        </p:nvSpPr>
        <p:spPr>
          <a:xfrm>
            <a:off x="847026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0" name="Rectangles 39"/>
          <p:cNvSpPr/>
          <p:nvPr/>
        </p:nvSpPr>
        <p:spPr>
          <a:xfrm>
            <a:off x="9688830" y="46863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1" name="Rectangles 40"/>
          <p:cNvSpPr/>
          <p:nvPr/>
        </p:nvSpPr>
        <p:spPr>
          <a:xfrm>
            <a:off x="1084897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2" name="Rectangles 41"/>
          <p:cNvSpPr/>
          <p:nvPr/>
        </p:nvSpPr>
        <p:spPr>
          <a:xfrm>
            <a:off x="1028319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3" name="Text Box 42"/>
          <p:cNvSpPr txBox="1"/>
          <p:nvPr/>
        </p:nvSpPr>
        <p:spPr>
          <a:xfrm>
            <a:off x="2827655" y="4079240"/>
            <a:ext cx="906780" cy="368300"/>
          </a:xfrm>
          <a:prstGeom prst="rect">
            <a:avLst/>
          </a:prstGeom>
          <a:noFill/>
        </p:spPr>
        <p:txBody>
          <a:bodyPr wrap="none" rtlCol="0">
            <a:spAutoFit/>
          </a:bodyPr>
          <a:p>
            <a:r>
              <a:rPr lang="x-none" altLang="en-US"/>
              <a:t>set&lt;K&gt;</a:t>
            </a:r>
            <a:endParaRPr lang="x-none" altLang="en-US"/>
          </a:p>
        </p:txBody>
      </p:sp>
      <p:sp>
        <p:nvSpPr>
          <p:cNvPr id="44" name="Text Box 43"/>
          <p:cNvSpPr txBox="1"/>
          <p:nvPr/>
        </p:nvSpPr>
        <p:spPr>
          <a:xfrm>
            <a:off x="9003030" y="4079240"/>
            <a:ext cx="1325880" cy="368300"/>
          </a:xfrm>
          <a:prstGeom prst="rect">
            <a:avLst/>
          </a:prstGeom>
          <a:noFill/>
        </p:spPr>
        <p:txBody>
          <a:bodyPr wrap="none" rtlCol="0">
            <a:spAutoFit/>
          </a:bodyPr>
          <a:p>
            <a:r>
              <a:rPr lang="x-none" altLang="en-US"/>
              <a:t>map&lt;K, V&gt;</a:t>
            </a:r>
            <a:endParaRPr lang="x-none"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所以迭代器指向的类型也是</a:t>
            </a:r>
            <a:r>
              <a:rPr lang="en-US" altLang="zh-CN"/>
              <a:t>……</a:t>
            </a:r>
            <a:endParaRPr lang="en-US" altLang="zh-CN"/>
          </a:p>
        </p:txBody>
      </p:sp>
      <p:sp>
        <p:nvSpPr>
          <p:cNvPr id="3" name="Content Placeholder 2"/>
          <p:cNvSpPr>
            <a:spLocks noGrp="1"/>
          </p:cNvSpPr>
          <p:nvPr>
            <p:ph idx="1"/>
          </p:nvPr>
        </p:nvSpPr>
        <p:spPr/>
        <p:txBody>
          <a:bodyPr/>
          <a:p>
            <a:r>
              <a:rPr lang="zh-CN" altLang="x-none">
                <a:sym typeface="+mn-ea"/>
              </a:rPr>
              <a:t>因为</a:t>
            </a:r>
            <a:r>
              <a:rPr lang="en-US" altLang="zh-CN">
                <a:sym typeface="+mn-ea"/>
              </a:rPr>
              <a:t> map </a:t>
            </a:r>
            <a:r>
              <a:rPr lang="zh-CN" altLang="en-US">
                <a:sym typeface="+mn-ea"/>
              </a:rPr>
              <a:t>的元素类型，是</a:t>
            </a:r>
            <a:r>
              <a:rPr lang="en-US" altLang="zh-CN">
                <a:sym typeface="+mn-ea"/>
              </a:rPr>
              <a:t> </a:t>
            </a:r>
            <a:r>
              <a:rPr lang="x-none" altLang="en-US">
                <a:sym typeface="+mn-ea"/>
              </a:rPr>
              <a:t>pair&lt;const </a:t>
            </a:r>
            <a:r>
              <a:rPr lang="en-US" altLang="zh-CN">
                <a:sym typeface="+mn-ea"/>
              </a:rPr>
              <a:t>K</a:t>
            </a:r>
            <a:r>
              <a:rPr lang="x-none" altLang="en-US">
                <a:sym typeface="+mn-ea"/>
              </a:rPr>
              <a:t>, V&gt; </a:t>
            </a:r>
            <a:r>
              <a:rPr lang="zh-CN" altLang="x-none">
                <a:sym typeface="+mn-ea"/>
              </a:rPr>
              <a:t>而不是</a:t>
            </a:r>
            <a:r>
              <a:rPr lang="en-US" altLang="zh-CN">
                <a:sym typeface="+mn-ea"/>
              </a:rPr>
              <a:t> V</a:t>
            </a:r>
            <a:r>
              <a:rPr lang="zh-CN" altLang="en-US">
                <a:sym typeface="+mn-ea"/>
              </a:rPr>
              <a:t>，非常滴公平。</a:t>
            </a:r>
            <a:endParaRPr lang="zh-CN" altLang="x-none">
              <a:sym typeface="+mn-ea"/>
            </a:endParaRPr>
          </a:p>
          <a:p>
            <a:r>
              <a:rPr lang="zh-CN" altLang="x-none">
                <a:sym typeface="+mn-ea"/>
              </a:rPr>
              <a:t>所以</a:t>
            </a:r>
            <a:r>
              <a:rPr lang="en-US" altLang="zh-CN">
                <a:sym typeface="+mn-ea"/>
              </a:rPr>
              <a:t> </a:t>
            </a:r>
            <a:r>
              <a:rPr lang="x-none" altLang="en-US">
                <a:sym typeface="+mn-ea"/>
              </a:rPr>
              <a:t>map </a:t>
            </a:r>
            <a:r>
              <a:rPr lang="zh-CN" altLang="x-none">
                <a:sym typeface="+mn-ea"/>
              </a:rPr>
              <a:t>的迭代器，指向的也是整个</a:t>
            </a:r>
            <a:r>
              <a:rPr lang="en-US" altLang="zh-CN">
                <a:sym typeface="+mn-ea"/>
              </a:rPr>
              <a:t> </a:t>
            </a:r>
            <a:r>
              <a:rPr lang="x-none" altLang="en-US">
                <a:sym typeface="+mn-ea"/>
              </a:rPr>
              <a:t>pair&lt;const </a:t>
            </a:r>
            <a:r>
              <a:rPr lang="en-US" altLang="zh-CN">
                <a:sym typeface="+mn-ea"/>
              </a:rPr>
              <a:t>K</a:t>
            </a:r>
            <a:r>
              <a:rPr lang="x-none" altLang="en-US">
                <a:sym typeface="+mn-ea"/>
              </a:rPr>
              <a:t>, V&gt; </a:t>
            </a:r>
            <a:r>
              <a:rPr lang="zh-CN" altLang="x-none">
                <a:sym typeface="+mn-ea"/>
              </a:rPr>
              <a:t>而不是</a:t>
            </a:r>
            <a:r>
              <a:rPr lang="en-US" altLang="zh-CN">
                <a:sym typeface="+mn-ea"/>
              </a:rPr>
              <a:t> V</a:t>
            </a:r>
            <a:r>
              <a:rPr lang="zh-CN" altLang="en-US">
                <a:sym typeface="+mn-ea"/>
              </a:rPr>
              <a:t>。</a:t>
            </a:r>
            <a:endParaRPr lang="zh-CN" altLang="en-US">
              <a:sym typeface="+mn-ea"/>
            </a:endParaRPr>
          </a:p>
          <a:p>
            <a:r>
              <a:rPr lang="zh-CN" altLang="en-US">
                <a:sym typeface="+mn-ea"/>
              </a:rPr>
              <a:t>所以刚刚说功劳都是</a:t>
            </a:r>
            <a:r>
              <a:rPr lang="en-US" altLang="zh-CN">
                <a:sym typeface="+mn-ea"/>
              </a:rPr>
              <a:t> V </a:t>
            </a:r>
            <a:r>
              <a:rPr lang="zh-CN" altLang="en-US">
                <a:sym typeface="+mn-ea"/>
              </a:rPr>
              <a:t>的也不准确，迭代器还是把他们两个都放在眼里的。</a:t>
            </a:r>
            <a:endParaRPr lang="zh-CN" altLang="en-US">
              <a:sym typeface="+mn-ea"/>
            </a:endParaRPr>
          </a:p>
          <a:p>
            <a:r>
              <a:rPr lang="x-none" altLang="zh-CN">
                <a:sym typeface="+mn-ea"/>
              </a:rPr>
              <a:t>map&lt;K, V&gt; m;</a:t>
            </a:r>
            <a:endParaRPr lang="zh-CN" altLang="en-US">
              <a:sym typeface="+mn-ea"/>
            </a:endParaRPr>
          </a:p>
          <a:p>
            <a:r>
              <a:rPr lang="x-none" altLang="zh-CN">
                <a:sym typeface="+mn-ea"/>
              </a:rPr>
              <a:t>auto it = m.find(key);</a:t>
            </a:r>
            <a:endParaRPr lang="x-none" altLang="zh-CN">
              <a:sym typeface="+mn-ea"/>
            </a:endParaRPr>
          </a:p>
          <a:p>
            <a:r>
              <a:rPr lang="x-none" altLang="zh-CN">
                <a:sym typeface="+mn-ea"/>
              </a:rPr>
              <a:t>*it;		// pair&lt;const K, V&gt; </a:t>
            </a:r>
            <a:r>
              <a:rPr lang="zh-CN" altLang="x-none">
                <a:sym typeface="+mn-ea"/>
              </a:rPr>
              <a:t>类型</a:t>
            </a:r>
            <a:endParaRPr lang="zh-CN" altLang="x-none">
              <a:sym typeface="+mn-ea"/>
            </a:endParaRPr>
          </a:p>
          <a:p>
            <a:r>
              <a:rPr lang="x-none" altLang="zh-CN">
                <a:sym typeface="+mn-ea"/>
              </a:rPr>
              <a:t>(*it).first;	// K </a:t>
            </a:r>
            <a:r>
              <a:rPr lang="zh-CN" altLang="x-none">
                <a:sym typeface="+mn-ea"/>
              </a:rPr>
              <a:t>类型</a:t>
            </a:r>
            <a:endParaRPr lang="x-none" altLang="zh-CN">
              <a:sym typeface="+mn-ea"/>
            </a:endParaRPr>
          </a:p>
          <a:p>
            <a:r>
              <a:rPr lang="x-none" altLang="zh-CN">
                <a:sym typeface="+mn-ea"/>
              </a:rPr>
              <a:t>(*it).second;	// V</a:t>
            </a:r>
            <a:r>
              <a:rPr lang="en-US" altLang="x-none">
                <a:sym typeface="+mn-ea"/>
              </a:rPr>
              <a:t> </a:t>
            </a:r>
            <a:r>
              <a:rPr lang="zh-CN" altLang="en-US">
                <a:sym typeface="+mn-ea"/>
              </a:rPr>
              <a:t>类型</a:t>
            </a:r>
            <a:endParaRPr lang="zh-CN" altLang="en-US">
              <a:sym typeface="+mn-ea"/>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map </a:t>
            </a:r>
            <a:r>
              <a:rPr lang="zh-CN" altLang="en-US"/>
              <a:t>的遍历：用</a:t>
            </a:r>
            <a:r>
              <a:rPr lang="en-US" altLang="zh-CN"/>
              <a:t> C++17 range-based loop</a:t>
            </a:r>
            <a:endParaRPr lang="en-US" altLang="zh-CN"/>
          </a:p>
        </p:txBody>
      </p:sp>
      <p:sp>
        <p:nvSpPr>
          <p:cNvPr id="3" name="Content Placeholder 2"/>
          <p:cNvSpPr>
            <a:spLocks noGrp="1"/>
          </p:cNvSpPr>
          <p:nvPr>
            <p:ph idx="1"/>
          </p:nvPr>
        </p:nvSpPr>
        <p:spPr/>
        <p:txBody>
          <a:bodyPr/>
          <a:p>
            <a:r>
              <a:rPr lang="zh-CN" altLang="en-US"/>
              <a:t>和</a:t>
            </a:r>
            <a:r>
              <a:rPr lang="en-US" altLang="zh-CN"/>
              <a:t> vector </a:t>
            </a:r>
            <a:r>
              <a:rPr lang="zh-CN" altLang="en-US"/>
              <a:t>等</a:t>
            </a:r>
            <a:r>
              <a:rPr lang="en-US" altLang="zh-CN"/>
              <a:t> STL </a:t>
            </a:r>
            <a:r>
              <a:rPr lang="zh-CN" altLang="en-US"/>
              <a:t>容器一样，</a:t>
            </a:r>
            <a:r>
              <a:rPr lang="en-US" altLang="zh-CN"/>
              <a:t>map </a:t>
            </a:r>
            <a:r>
              <a:rPr lang="zh-CN" altLang="en-US"/>
              <a:t>也支持</a:t>
            </a:r>
            <a:r>
              <a:rPr lang="en-US" altLang="zh-CN"/>
              <a:t> C++17 </a:t>
            </a:r>
            <a:r>
              <a:rPr lang="zh-CN" altLang="en-US"/>
              <a:t>的</a:t>
            </a:r>
            <a:r>
              <a:rPr lang="en-US" altLang="zh-CN"/>
              <a:t> range</a:t>
            </a:r>
            <a:r>
              <a:rPr lang="x-none" altLang="en-US"/>
              <a:t>-based loop </a:t>
            </a:r>
            <a:r>
              <a:rPr lang="zh-CN" altLang="x-none"/>
              <a:t>语法进行遍历。</a:t>
            </a:r>
            <a:endParaRPr lang="en-US"/>
          </a:p>
          <a:p>
            <a:r>
              <a:rPr lang="en-US"/>
              <a:t>for </a:t>
            </a:r>
            <a:r>
              <a:rPr lang="x-none" altLang="en-US"/>
              <a:t>(auto tmp: m)</a:t>
            </a:r>
            <a:endParaRPr lang="x-none" altLang="en-US"/>
          </a:p>
          <a:p>
            <a:r>
              <a:rPr lang="zh-CN" altLang="x-none"/>
              <a:t>由于刚刚说了，</a:t>
            </a:r>
            <a:r>
              <a:rPr lang="en-US" altLang="zh-CN"/>
              <a:t>map </a:t>
            </a:r>
            <a:r>
              <a:rPr lang="zh-CN" altLang="en-US"/>
              <a:t>真正的“元素类型”是</a:t>
            </a:r>
            <a:r>
              <a:rPr lang="en-US" altLang="zh-CN"/>
              <a:t> K-V </a:t>
            </a:r>
            <a:r>
              <a:rPr lang="zh-CN" altLang="en-US"/>
              <a:t>对，所以</a:t>
            </a:r>
            <a:r>
              <a:rPr lang="zh-CN" altLang="x-none"/>
              <a:t>这里的</a:t>
            </a:r>
            <a:r>
              <a:rPr lang="en-US" altLang="zh-CN"/>
              <a:t> auto </a:t>
            </a:r>
            <a:r>
              <a:rPr lang="zh-CN" altLang="en-US"/>
              <a:t>如果不省略应该是：</a:t>
            </a:r>
            <a:endParaRPr lang="zh-CN" altLang="en-US"/>
          </a:p>
          <a:p>
            <a:r>
              <a:rPr lang="x-none" altLang="zh-CN"/>
              <a:t>for (pair&lt;const K, V&gt; tmp: m)</a:t>
            </a:r>
            <a:endParaRPr lang="x-none" altLang="zh-CN"/>
          </a:p>
          <a:p>
            <a:r>
              <a:rPr lang="zh-CN" altLang="x-none"/>
              <a:t>如果要单独访问</a:t>
            </a:r>
            <a:r>
              <a:rPr lang="en-US" altLang="zh-CN"/>
              <a:t> K </a:t>
            </a:r>
            <a:r>
              <a:rPr lang="zh-CN" altLang="en-US"/>
              <a:t>或者</a:t>
            </a:r>
            <a:r>
              <a:rPr lang="en-US" altLang="zh-CN"/>
              <a:t> V </a:t>
            </a:r>
            <a:r>
              <a:rPr lang="zh-CN" altLang="en-US"/>
              <a:t>怎么办？我们看一下</a:t>
            </a:r>
            <a:r>
              <a:rPr lang="en-US" altLang="zh-CN"/>
              <a:t> pair</a:t>
            </a:r>
            <a:r>
              <a:rPr lang="x-none" altLang="en-US"/>
              <a:t>&lt;T1, T2&gt;</a:t>
            </a:r>
            <a:r>
              <a:rPr lang="en-US" altLang="x-none"/>
              <a:t> </a:t>
            </a:r>
            <a:r>
              <a:rPr lang="zh-CN" altLang="en-US"/>
              <a:t>的定义，里面只有两个成员：</a:t>
            </a:r>
            <a:endParaRPr lang="zh-CN" altLang="en-US"/>
          </a:p>
          <a:p>
            <a:r>
              <a:rPr lang="x-none" altLang="zh-CN"/>
              <a:t>struct pair&lt;T1, T2&gt; {</a:t>
            </a:r>
            <a:endParaRPr lang="x-none" altLang="zh-CN"/>
          </a:p>
          <a:p>
            <a:r>
              <a:rPr lang="x-none" altLang="zh-CN"/>
              <a:t>T1 first; T2 second;</a:t>
            </a:r>
            <a:endParaRPr lang="x-none" altLang="zh-CN"/>
          </a:p>
          <a:p>
            <a:r>
              <a:rPr lang="x-none" altLang="zh-CN"/>
              <a:t>};</a:t>
            </a:r>
            <a:endParaRPr lang="x-none" altLang="zh-C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1652013429398"/>
          <p:cNvPicPr>
            <a:picLocks noChangeAspect="1"/>
          </p:cNvPicPr>
          <p:nvPr/>
        </p:nvPicPr>
        <p:blipFill>
          <a:blip r:embed="rId1">
            <a:lum bright="60000" contrast="-72000"/>
          </a:blip>
          <a:stretch>
            <a:fillRect/>
          </a:stretch>
        </p:blipFill>
        <p:spPr>
          <a:xfrm>
            <a:off x="-26035" y="-772795"/>
            <a:ext cx="12244070" cy="8404225"/>
          </a:xfrm>
          <a:prstGeom prst="rect">
            <a:avLst/>
          </a:prstGeom>
        </p:spPr>
      </p:pic>
      <p:sp>
        <p:nvSpPr>
          <p:cNvPr id="2" name="Title 1"/>
          <p:cNvSpPr>
            <a:spLocks noGrp="1"/>
          </p:cNvSpPr>
          <p:nvPr>
            <p:ph type="title"/>
          </p:nvPr>
        </p:nvSpPr>
        <p:spPr/>
        <p:txBody>
          <a:bodyPr/>
          <a:p>
            <a:r>
              <a:rPr lang="zh-CN" altLang="en-US"/>
              <a:t>课程安排</a:t>
            </a:r>
            <a:endParaRPr lang="zh-CN" altLang="en-US"/>
          </a:p>
        </p:txBody>
      </p:sp>
      <p:sp>
        <p:nvSpPr>
          <p:cNvPr id="3" name="Content Placeholder 2"/>
          <p:cNvSpPr>
            <a:spLocks noGrp="1"/>
          </p:cNvSpPr>
          <p:nvPr>
            <p:ph idx="1"/>
          </p:nvPr>
        </p:nvSpPr>
        <p:spPr/>
        <p:txBody>
          <a:bodyPr/>
          <a:p>
            <a:pPr marL="457200" lvl="1" indent="0">
              <a:buNone/>
            </a:pPr>
            <a:r>
              <a:rPr lang="en-US">
                <a:solidFill>
                  <a:schemeClr val="bg1">
                    <a:lumMod val="50000"/>
                  </a:schemeClr>
                </a:solidFill>
              </a:rPr>
              <a:t>1. vector </a:t>
            </a:r>
            <a:r>
              <a:rPr lang="zh-CN" altLang="en-US">
                <a:solidFill>
                  <a:schemeClr val="bg1">
                    <a:lumMod val="50000"/>
                  </a:schemeClr>
                </a:solidFill>
              </a:rPr>
              <a:t>容器初体验</a:t>
            </a:r>
            <a:r>
              <a:rPr lang="en-US" altLang="zh-CN">
                <a:solidFill>
                  <a:schemeClr val="bg1">
                    <a:lumMod val="50000"/>
                  </a:schemeClr>
                </a:solidFill>
              </a:rPr>
              <a:t> &amp; </a:t>
            </a:r>
            <a:r>
              <a:rPr lang="zh-CN" altLang="en-US">
                <a:solidFill>
                  <a:schemeClr val="bg1">
                    <a:lumMod val="50000"/>
                  </a:schemeClr>
                </a:solidFill>
              </a:rPr>
              <a:t>迭代器入门</a:t>
            </a:r>
            <a:r>
              <a:rPr lang="en-US" altLang="zh-CN">
                <a:solidFill>
                  <a:schemeClr val="bg1">
                    <a:lumMod val="50000"/>
                  </a:schemeClr>
                </a:solidFill>
              </a:rPr>
              <a:t> (BV1qF411T7sd)</a:t>
            </a:r>
            <a:endParaRPr lang="en-US" altLang="zh-CN">
              <a:solidFill>
                <a:schemeClr val="bg1">
                  <a:lumMod val="50000"/>
                </a:schemeClr>
              </a:solidFill>
            </a:endParaRPr>
          </a:p>
          <a:p>
            <a:pPr marL="457200" lvl="1" indent="0">
              <a:buNone/>
            </a:pPr>
            <a:r>
              <a:rPr lang="en-US" altLang="zh-CN">
                <a:solidFill>
                  <a:schemeClr val="bg1">
                    <a:lumMod val="50000"/>
                  </a:schemeClr>
                </a:solidFill>
              </a:rPr>
              <a:t>2. </a:t>
            </a:r>
            <a:r>
              <a:rPr lang="zh-CN" altLang="en-US">
                <a:solidFill>
                  <a:schemeClr val="bg1">
                    <a:lumMod val="50000"/>
                  </a:schemeClr>
                </a:solidFill>
              </a:rPr>
              <a:t>你所不知道的</a:t>
            </a:r>
            <a:r>
              <a:rPr lang="en-US" altLang="zh-CN">
                <a:solidFill>
                  <a:schemeClr val="bg1">
                    <a:lumMod val="50000"/>
                  </a:schemeClr>
                </a:solidFill>
              </a:rPr>
              <a:t> set </a:t>
            </a:r>
            <a:r>
              <a:rPr lang="zh-CN" altLang="en-US">
                <a:solidFill>
                  <a:schemeClr val="bg1">
                    <a:lumMod val="50000"/>
                  </a:schemeClr>
                </a:solidFill>
              </a:rPr>
              <a:t>容器</a:t>
            </a:r>
            <a:r>
              <a:rPr lang="en-US" altLang="zh-CN">
                <a:solidFill>
                  <a:schemeClr val="bg1">
                    <a:lumMod val="50000"/>
                  </a:schemeClr>
                </a:solidFill>
              </a:rPr>
              <a:t> &amp; </a:t>
            </a:r>
            <a:r>
              <a:rPr lang="zh-CN" altLang="en-US">
                <a:solidFill>
                  <a:schemeClr val="bg1">
                    <a:lumMod val="50000"/>
                  </a:schemeClr>
                </a:solidFill>
              </a:rPr>
              <a:t>迭代器分类</a:t>
            </a:r>
            <a:r>
              <a:rPr lang="en-US" altLang="zh-CN">
                <a:solidFill>
                  <a:schemeClr val="bg1">
                    <a:lumMod val="50000"/>
                  </a:schemeClr>
                </a:solidFill>
              </a:rPr>
              <a:t> (</a:t>
            </a:r>
            <a:r>
              <a:rPr lang="zh-CN" altLang="en-US">
                <a:solidFill>
                  <a:schemeClr val="bg1">
                    <a:lumMod val="50000"/>
                  </a:schemeClr>
                </a:solidFill>
                <a:sym typeface="+mn-ea"/>
              </a:rPr>
              <a:t>BV1m34y157wb</a:t>
            </a:r>
            <a:r>
              <a:rPr lang="en-US" altLang="zh-CN">
                <a:solidFill>
                  <a:schemeClr val="bg1">
                    <a:lumMod val="50000"/>
                  </a:schemeClr>
                </a:solidFill>
              </a:rPr>
              <a:t>)</a:t>
            </a:r>
            <a:endParaRPr lang="en-US" altLang="zh-CN">
              <a:solidFill>
                <a:schemeClr val="bg1">
                  <a:lumMod val="50000"/>
                </a:schemeClr>
              </a:solidFill>
            </a:endParaRPr>
          </a:p>
          <a:p>
            <a:pPr marL="457200" lvl="1" indent="0">
              <a:buNone/>
            </a:pPr>
            <a:r>
              <a:rPr lang="en-US" altLang="zh-CN">
                <a:solidFill>
                  <a:schemeClr val="bg1">
                    <a:lumMod val="50000"/>
                  </a:schemeClr>
                </a:solidFill>
                <a:sym typeface="+mn-ea"/>
              </a:rPr>
              <a:t>3. string，string_view，const char * 的爱恨纠葛 (BV1ja411M7Di)</a:t>
            </a:r>
            <a:r>
              <a:rPr lang="en-US" altLang="zh-CN" b="1">
                <a:solidFill>
                  <a:schemeClr val="bg1">
                    <a:lumMod val="50000"/>
                  </a:schemeClr>
                </a:solidFill>
                <a:sym typeface="+mn-ea"/>
              </a:rPr>
              <a:t> </a:t>
            </a:r>
            <a:endParaRPr lang="en-US" altLang="zh-CN" b="1">
              <a:solidFill>
                <a:schemeClr val="bg1">
                  <a:lumMod val="50000"/>
                </a:schemeClr>
              </a:solidFill>
              <a:sym typeface="+mn-ea"/>
            </a:endParaRPr>
          </a:p>
          <a:p>
            <a:pPr marL="457200" lvl="1" indent="0">
              <a:buNone/>
            </a:pPr>
            <a:r>
              <a:rPr lang="en-US" altLang="zh-CN" b="1">
                <a:solidFill>
                  <a:srgbClr val="0070C0"/>
                </a:solidFill>
              </a:rPr>
              <a:t>4. </a:t>
            </a:r>
            <a:r>
              <a:rPr lang="zh-CN" altLang="en-US" b="1">
                <a:solidFill>
                  <a:srgbClr val="0070C0"/>
                </a:solidFill>
              </a:rPr>
              <a:t>万能的</a:t>
            </a:r>
            <a:r>
              <a:rPr lang="en-US" altLang="zh-CN" b="1">
                <a:solidFill>
                  <a:srgbClr val="0070C0"/>
                </a:solidFill>
              </a:rPr>
              <a:t> map </a:t>
            </a:r>
            <a:r>
              <a:rPr lang="zh-CN" altLang="en-US" b="1">
                <a:solidFill>
                  <a:srgbClr val="0070C0"/>
                </a:solidFill>
              </a:rPr>
              <a:t>容器全家桶及其妙用举例</a:t>
            </a:r>
            <a:r>
              <a:rPr lang="en-US" altLang="zh-CN" b="1">
                <a:solidFill>
                  <a:srgbClr val="0070C0"/>
                </a:solidFill>
              </a:rPr>
              <a:t> (</a:t>
            </a:r>
            <a:r>
              <a:rPr lang="zh-CN" altLang="en-US" b="1">
                <a:solidFill>
                  <a:srgbClr val="0070C0"/>
                </a:solidFill>
              </a:rPr>
              <a:t>本期</a:t>
            </a:r>
            <a:r>
              <a:rPr lang="en-US" altLang="zh-CN" b="1">
                <a:solidFill>
                  <a:srgbClr val="0070C0"/>
                </a:solidFill>
              </a:rPr>
              <a:t>)</a:t>
            </a:r>
            <a:endParaRPr lang="zh-CN" altLang="en-US"/>
          </a:p>
          <a:p>
            <a:pPr marL="457200" lvl="1" indent="0">
              <a:buNone/>
            </a:pPr>
            <a:r>
              <a:rPr lang="en-US" altLang="zh-CN">
                <a:sym typeface="+mn-ea"/>
              </a:rPr>
              <a:t>5. </a:t>
            </a:r>
            <a:r>
              <a:rPr lang="zh-CN" altLang="en-US">
                <a:sym typeface="+mn-ea"/>
              </a:rPr>
              <a:t>函子</a:t>
            </a:r>
            <a:r>
              <a:rPr lang="en-US" altLang="zh-CN">
                <a:sym typeface="+mn-ea"/>
              </a:rPr>
              <a:t> functor </a:t>
            </a:r>
            <a:r>
              <a:rPr lang="zh-CN" altLang="en-US">
                <a:sym typeface="+mn-ea"/>
              </a:rPr>
              <a:t>与</a:t>
            </a:r>
            <a:r>
              <a:rPr lang="en-US" altLang="zh-CN">
                <a:sym typeface="+mn-ea"/>
              </a:rPr>
              <a:t> lambda </a:t>
            </a:r>
            <a:r>
              <a:rPr lang="zh-CN" altLang="en-US">
                <a:sym typeface="+mn-ea"/>
              </a:rPr>
              <a:t>表达式知多少</a:t>
            </a:r>
            <a:endParaRPr lang="zh-CN" altLang="en-US"/>
          </a:p>
          <a:p>
            <a:pPr marL="457200" lvl="1" indent="0">
              <a:buNone/>
            </a:pPr>
            <a:r>
              <a:rPr lang="en-US" altLang="zh-CN"/>
              <a:t>6. </a:t>
            </a:r>
            <a:r>
              <a:rPr lang="zh-CN" altLang="en-US"/>
              <a:t>通过实战案例来学习</a:t>
            </a:r>
            <a:r>
              <a:rPr lang="en-US" altLang="zh-CN"/>
              <a:t> STL </a:t>
            </a:r>
            <a:r>
              <a:rPr lang="zh-CN" altLang="en-US"/>
              <a:t>算法库</a:t>
            </a:r>
            <a:endParaRPr lang="zh-CN" altLang="en-US"/>
          </a:p>
          <a:p>
            <a:pPr marL="457200" lvl="1" indent="0">
              <a:buNone/>
            </a:pPr>
            <a:r>
              <a:rPr lang="en-US" altLang="zh-CN"/>
              <a:t>7. C++ </a:t>
            </a:r>
            <a:r>
              <a:rPr lang="zh-CN" altLang="en-US"/>
              <a:t>标准输入输出流</a:t>
            </a:r>
            <a:r>
              <a:rPr lang="en-US" altLang="zh-CN"/>
              <a:t> &amp; </a:t>
            </a:r>
            <a:r>
              <a:rPr lang="zh-CN" altLang="en-US"/>
              <a:t>字符串格式化</a:t>
            </a:r>
            <a:endParaRPr lang="zh-CN" altLang="en-US"/>
          </a:p>
          <a:p>
            <a:pPr marL="457200" lvl="1" indent="0">
              <a:buNone/>
            </a:pPr>
            <a:r>
              <a:rPr lang="en-US" altLang="zh-CN"/>
              <a:t>8. traits </a:t>
            </a:r>
            <a:r>
              <a:rPr lang="zh-CN" altLang="en-US"/>
              <a:t>技术，用户自定义迭代器与算法</a:t>
            </a:r>
            <a:endParaRPr lang="zh-CN" altLang="en-US"/>
          </a:p>
          <a:p>
            <a:pPr marL="457200" lvl="1" indent="0">
              <a:buNone/>
            </a:pPr>
            <a:r>
              <a:rPr lang="en-US" altLang="zh-CN"/>
              <a:t>9. allocator</a:t>
            </a:r>
            <a:r>
              <a:rPr lang="zh-CN" altLang="en-US"/>
              <a:t>，</a:t>
            </a:r>
            <a:r>
              <a:rPr lang="zh-CN" altLang="en-US"/>
              <a:t>内存管理与对象生命周期</a:t>
            </a:r>
            <a:endParaRPr lang="zh-CN" altLang="en-US"/>
          </a:p>
          <a:p>
            <a:pPr marL="457200" lvl="1" indent="0">
              <a:buNone/>
            </a:pPr>
            <a:r>
              <a:rPr lang="x-none" altLang="zh-CN"/>
              <a:t>10. </a:t>
            </a:r>
            <a:r>
              <a:rPr lang="en-US" altLang="x-none"/>
              <a:t>C++ </a:t>
            </a:r>
            <a:r>
              <a:rPr lang="zh-CN" altLang="x-none"/>
              <a:t>异常处理机制的前世今生</a:t>
            </a:r>
            <a:endParaRPr lang="zh-CN" altLang="x-none"/>
          </a:p>
        </p:txBody>
      </p:sp>
      <p:sp>
        <p:nvSpPr>
          <p:cNvPr id="7" name="Rounded Rectangular Callout 6"/>
          <p:cNvSpPr/>
          <p:nvPr/>
        </p:nvSpPr>
        <p:spPr>
          <a:xfrm>
            <a:off x="9722485" y="2066290"/>
            <a:ext cx="2302510" cy="572770"/>
          </a:xfrm>
          <a:prstGeom prst="wedgeRoundRectCallout">
            <a:avLst>
              <a:gd name="adj1" fmla="val -29343"/>
              <a:gd name="adj2" fmla="val 87915"/>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t>我们都要认真鞋习哦</a:t>
            </a:r>
            <a:endParaRPr lang="x-none"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heckerboard(across)">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map </a:t>
            </a:r>
            <a:r>
              <a:rPr lang="zh-CN" altLang="en-US"/>
              <a:t>的遍历：用</a:t>
            </a:r>
            <a:r>
              <a:rPr lang="en-US" altLang="zh-CN"/>
              <a:t> C++17 range-based loop</a:t>
            </a:r>
            <a:endParaRPr lang="en-US" altLang="zh-CN"/>
          </a:p>
        </p:txBody>
      </p:sp>
      <p:sp>
        <p:nvSpPr>
          <p:cNvPr id="3" name="Content Placeholder 2"/>
          <p:cNvSpPr>
            <a:spLocks noGrp="1"/>
          </p:cNvSpPr>
          <p:nvPr>
            <p:ph idx="1"/>
          </p:nvPr>
        </p:nvSpPr>
        <p:spPr>
          <a:xfrm>
            <a:off x="647700" y="1825625"/>
            <a:ext cx="10515600" cy="4553585"/>
          </a:xfrm>
        </p:spPr>
        <p:txBody>
          <a:bodyPr/>
          <a:p>
            <a:r>
              <a:rPr lang="zh-CN"/>
              <a:t>所以</a:t>
            </a:r>
            <a:r>
              <a:rPr lang="en-US" altLang="zh-CN">
                <a:sym typeface="+mn-ea"/>
              </a:rPr>
              <a:t> for </a:t>
            </a:r>
            <a:r>
              <a:rPr lang="x-none" altLang="en-US">
                <a:sym typeface="+mn-ea"/>
              </a:rPr>
              <a:t>(auto tmp: m)</a:t>
            </a:r>
            <a:r>
              <a:rPr lang="en-US" altLang="x-none">
                <a:sym typeface="+mn-ea"/>
              </a:rPr>
              <a:t> </a:t>
            </a:r>
            <a:r>
              <a:rPr lang="zh-CN"/>
              <a:t>这里</a:t>
            </a:r>
            <a:r>
              <a:rPr lang="en-US" altLang="zh-CN"/>
              <a:t> tmp </a:t>
            </a:r>
            <a:r>
              <a:rPr lang="zh-CN" altLang="en-US"/>
              <a:t>的类型是</a:t>
            </a:r>
            <a:r>
              <a:rPr lang="en-US" altLang="zh-CN"/>
              <a:t> </a:t>
            </a:r>
            <a:r>
              <a:rPr lang="x-none" altLang="en-US"/>
              <a:t>pair&lt;const K, V&gt;</a:t>
            </a:r>
            <a:r>
              <a:rPr lang="zh-CN" altLang="x-none"/>
              <a:t>。</a:t>
            </a:r>
            <a:endParaRPr lang="zh-CN" altLang="x-none"/>
          </a:p>
          <a:p>
            <a:r>
              <a:rPr lang="zh-CN" altLang="x-none"/>
              <a:t>如果要单独访问</a:t>
            </a:r>
            <a:r>
              <a:rPr lang="en-US" altLang="zh-CN"/>
              <a:t> K </a:t>
            </a:r>
            <a:r>
              <a:rPr lang="zh-CN" altLang="en-US"/>
              <a:t>或者</a:t>
            </a:r>
            <a:r>
              <a:rPr lang="en-US" altLang="zh-CN"/>
              <a:t> V </a:t>
            </a:r>
            <a:r>
              <a:rPr lang="zh-CN" altLang="en-US"/>
              <a:t>怎么办？我们看一下</a:t>
            </a:r>
            <a:r>
              <a:rPr lang="en-US" altLang="zh-CN"/>
              <a:t> pair</a:t>
            </a:r>
            <a:r>
              <a:rPr lang="x-none" altLang="en-US"/>
              <a:t>&lt;T1, T2&gt;</a:t>
            </a:r>
            <a:r>
              <a:rPr lang="en-US" altLang="x-none"/>
              <a:t> </a:t>
            </a:r>
            <a:r>
              <a:rPr lang="zh-CN" altLang="en-US"/>
              <a:t>的定义，里面只有两个成员：</a:t>
            </a:r>
            <a:endParaRPr lang="zh-CN" altLang="en-US"/>
          </a:p>
          <a:p>
            <a:r>
              <a:rPr lang="x-none" altLang="zh-CN"/>
              <a:t>struct pair&lt;T1, T2&gt; {</a:t>
            </a:r>
            <a:endParaRPr lang="x-none" altLang="zh-CN"/>
          </a:p>
          <a:p>
            <a:r>
              <a:rPr lang="x-none" altLang="zh-CN"/>
              <a:t>  T1 first;</a:t>
            </a:r>
            <a:endParaRPr lang="x-none" altLang="zh-CN"/>
          </a:p>
          <a:p>
            <a:r>
              <a:rPr lang="x-none" altLang="zh-CN"/>
              <a:t>  T2 second;</a:t>
            </a:r>
            <a:endParaRPr lang="x-none" altLang="zh-CN"/>
          </a:p>
          <a:p>
            <a:r>
              <a:rPr lang="x-none" altLang="zh-CN"/>
              <a:t>};</a:t>
            </a:r>
            <a:endParaRPr lang="x-none" altLang="zh-CN"/>
          </a:p>
          <a:p>
            <a:r>
              <a:rPr lang="zh-CN" altLang="x-none">
                <a:sym typeface="+mn-ea"/>
              </a:rPr>
              <a:t>由此可知</a:t>
            </a:r>
            <a:r>
              <a:rPr lang="en-US" altLang="zh-CN">
                <a:sym typeface="+mn-ea"/>
              </a:rPr>
              <a:t> first </a:t>
            </a:r>
            <a:r>
              <a:rPr lang="zh-CN" altLang="en-US">
                <a:sym typeface="+mn-ea"/>
              </a:rPr>
              <a:t>就是</a:t>
            </a:r>
            <a:r>
              <a:rPr lang="en-US" altLang="zh-CN">
                <a:sym typeface="+mn-ea"/>
              </a:rPr>
              <a:t> K</a:t>
            </a:r>
            <a:r>
              <a:rPr lang="zh-CN" altLang="en-US">
                <a:sym typeface="+mn-ea"/>
              </a:rPr>
              <a:t>，</a:t>
            </a:r>
            <a:r>
              <a:rPr lang="en-US" altLang="zh-CN">
                <a:sym typeface="+mn-ea"/>
              </a:rPr>
              <a:t>second </a:t>
            </a:r>
            <a:r>
              <a:rPr lang="zh-CN" altLang="en-US">
                <a:sym typeface="+mn-ea"/>
              </a:rPr>
              <a:t>就是</a:t>
            </a:r>
            <a:r>
              <a:rPr lang="en-US" altLang="zh-CN">
                <a:sym typeface="+mn-ea"/>
              </a:rPr>
              <a:t> V</a:t>
            </a:r>
            <a:r>
              <a:rPr lang="zh-CN" altLang="en-US">
                <a:sym typeface="+mn-ea"/>
              </a:rPr>
              <a:t>。</a:t>
            </a:r>
            <a:endParaRPr lang="zh-CN" altLang="en-US"/>
          </a:p>
          <a:p>
            <a:r>
              <a:rPr lang="zh-CN" altLang="x-none"/>
              <a:t>要把所有</a:t>
            </a:r>
            <a:r>
              <a:rPr lang="en-US" altLang="zh-CN"/>
              <a:t> K </a:t>
            </a:r>
            <a:r>
              <a:rPr lang="zh-CN" altLang="en-US"/>
              <a:t>打印出来，就是：</a:t>
            </a:r>
            <a:endParaRPr lang="x-none" altLang="zh-CN"/>
          </a:p>
          <a:p>
            <a:r>
              <a:rPr lang="en-US">
                <a:sym typeface="+mn-ea"/>
              </a:rPr>
              <a:t>for </a:t>
            </a:r>
            <a:r>
              <a:rPr lang="x-none" altLang="en-US">
                <a:sym typeface="+mn-ea"/>
              </a:rPr>
              <a:t>(auto tmp: m)</a:t>
            </a:r>
            <a:r>
              <a:rPr lang="en-US" altLang="x-none">
                <a:sym typeface="+mn-ea"/>
              </a:rPr>
              <a:t> </a:t>
            </a:r>
            <a:r>
              <a:rPr lang="x-none" altLang="en-US">
                <a:sym typeface="+mn-ea"/>
              </a:rPr>
              <a:t>{</a:t>
            </a:r>
            <a:endParaRPr lang="x-none" altLang="en-US">
              <a:sym typeface="+mn-ea"/>
            </a:endParaRPr>
          </a:p>
          <a:p>
            <a:r>
              <a:rPr lang="x-none" altLang="en-US">
                <a:sym typeface="+mn-ea"/>
              </a:rPr>
              <a:t>  print(</a:t>
            </a:r>
            <a:r>
              <a:rPr lang="x-none" altLang="en-US" b="1">
                <a:sym typeface="+mn-ea"/>
              </a:rPr>
              <a:t>tmp.first</a:t>
            </a:r>
            <a:r>
              <a:rPr lang="x-none" altLang="en-US">
                <a:sym typeface="+mn-ea"/>
              </a:rPr>
              <a:t>);</a:t>
            </a:r>
            <a:endParaRPr lang="x-none" altLang="en-US">
              <a:sym typeface="+mn-ea"/>
            </a:endParaRPr>
          </a:p>
          <a:p>
            <a:r>
              <a:rPr lang="x-none" altLang="en-US">
                <a:sym typeface="+mn-ea"/>
              </a:rPr>
              <a:t>}</a:t>
            </a:r>
            <a:endParaRPr lang="x-none" altLang="en-US">
              <a:sym typeface="+mn-ea"/>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map </a:t>
            </a:r>
            <a:r>
              <a:rPr lang="zh-CN" altLang="en-US"/>
              <a:t>的遍历：用</a:t>
            </a:r>
            <a:r>
              <a:rPr lang="en-US" altLang="zh-CN"/>
              <a:t> C++17 range-based loop</a:t>
            </a:r>
            <a:endParaRPr lang="en-US" altLang="zh-CN"/>
          </a:p>
        </p:txBody>
      </p:sp>
      <p:sp>
        <p:nvSpPr>
          <p:cNvPr id="3" name="Content Placeholder 2"/>
          <p:cNvSpPr>
            <a:spLocks noGrp="1"/>
          </p:cNvSpPr>
          <p:nvPr>
            <p:ph idx="1"/>
          </p:nvPr>
        </p:nvSpPr>
        <p:spPr/>
        <p:txBody>
          <a:bodyPr/>
          <a:p>
            <a:r>
              <a:rPr lang="zh-CN" altLang="en-US"/>
              <a:t>所以</a:t>
            </a:r>
            <a:r>
              <a:rPr lang="en-US" altLang="zh-CN"/>
              <a:t> for </a:t>
            </a:r>
            <a:r>
              <a:rPr lang="x-none" altLang="en-US"/>
              <a:t>(auto tmp: m)</a:t>
            </a:r>
            <a:r>
              <a:rPr lang="en-US" altLang="x-none"/>
              <a:t> </a:t>
            </a:r>
            <a:r>
              <a:rPr lang="zh-CN"/>
              <a:t>这里</a:t>
            </a:r>
            <a:r>
              <a:rPr lang="en-US" altLang="zh-CN"/>
              <a:t> tmp </a:t>
            </a:r>
            <a:r>
              <a:rPr lang="zh-CN" altLang="en-US"/>
              <a:t>的类型是</a:t>
            </a:r>
            <a:r>
              <a:rPr lang="en-US" altLang="zh-CN"/>
              <a:t> </a:t>
            </a:r>
            <a:r>
              <a:rPr lang="x-none" altLang="en-US"/>
              <a:t>pair&lt;const K, V&gt;</a:t>
            </a:r>
            <a:r>
              <a:rPr lang="zh-CN" altLang="x-none"/>
              <a:t>。</a:t>
            </a:r>
            <a:endParaRPr lang="zh-CN" altLang="x-none"/>
          </a:p>
          <a:p>
            <a:r>
              <a:rPr lang="zh-CN" altLang="x-none"/>
              <a:t>如果要单独访问</a:t>
            </a:r>
            <a:r>
              <a:rPr lang="en-US" altLang="zh-CN"/>
              <a:t> K </a:t>
            </a:r>
            <a:r>
              <a:rPr lang="zh-CN" altLang="en-US"/>
              <a:t>或者</a:t>
            </a:r>
            <a:r>
              <a:rPr lang="en-US" altLang="zh-CN"/>
              <a:t> V </a:t>
            </a:r>
            <a:r>
              <a:rPr lang="zh-CN" altLang="en-US"/>
              <a:t>怎么办？我们看一下</a:t>
            </a:r>
            <a:r>
              <a:rPr lang="en-US" altLang="zh-CN"/>
              <a:t> pair</a:t>
            </a:r>
            <a:r>
              <a:rPr lang="x-none" altLang="en-US"/>
              <a:t>&lt;T1, T2&gt;</a:t>
            </a:r>
            <a:r>
              <a:rPr lang="en-US" altLang="x-none"/>
              <a:t> </a:t>
            </a:r>
            <a:r>
              <a:rPr lang="zh-CN" altLang="en-US"/>
              <a:t>的定义，里面只有两个成员：</a:t>
            </a:r>
            <a:endParaRPr lang="zh-CN" altLang="en-US"/>
          </a:p>
          <a:p>
            <a:r>
              <a:rPr lang="x-none" altLang="zh-CN"/>
              <a:t>struct pair&lt;T1, T2&gt; {</a:t>
            </a:r>
            <a:endParaRPr lang="x-none" altLang="zh-CN"/>
          </a:p>
          <a:p>
            <a:r>
              <a:rPr lang="x-none" altLang="zh-CN"/>
              <a:t>  T1 first;</a:t>
            </a:r>
            <a:endParaRPr lang="x-none" altLang="zh-CN"/>
          </a:p>
          <a:p>
            <a:r>
              <a:rPr lang="x-none" altLang="zh-CN"/>
              <a:t>  T2 second;</a:t>
            </a:r>
            <a:endParaRPr lang="x-none" altLang="zh-CN"/>
          </a:p>
          <a:p>
            <a:r>
              <a:rPr lang="x-none" altLang="zh-CN"/>
              <a:t>};</a:t>
            </a:r>
            <a:endParaRPr lang="x-none" altLang="zh-CN"/>
          </a:p>
          <a:p>
            <a:r>
              <a:rPr lang="zh-CN" altLang="x-none"/>
              <a:t>由此可知</a:t>
            </a:r>
            <a:r>
              <a:rPr lang="en-US" altLang="zh-CN"/>
              <a:t> first </a:t>
            </a:r>
            <a:r>
              <a:rPr lang="zh-CN" altLang="en-US"/>
              <a:t>就是</a:t>
            </a:r>
            <a:r>
              <a:rPr lang="en-US" altLang="zh-CN"/>
              <a:t> K</a:t>
            </a:r>
            <a:r>
              <a:rPr lang="zh-CN" altLang="en-US"/>
              <a:t>，</a:t>
            </a:r>
            <a:r>
              <a:rPr lang="en-US" altLang="zh-CN"/>
              <a:t>second </a:t>
            </a:r>
            <a:r>
              <a:rPr lang="zh-CN" altLang="en-US"/>
              <a:t>就是</a:t>
            </a:r>
            <a:r>
              <a:rPr lang="en-US" altLang="zh-CN"/>
              <a:t> V</a:t>
            </a:r>
            <a:r>
              <a:rPr lang="zh-CN" altLang="en-US"/>
              <a:t>。</a:t>
            </a:r>
            <a:endParaRPr lang="zh-CN" altLang="en-US"/>
          </a:p>
          <a:p>
            <a:r>
              <a:rPr lang="zh-CN" altLang="x-none"/>
              <a:t>要把所有</a:t>
            </a:r>
            <a:r>
              <a:rPr lang="en-US" altLang="zh-CN"/>
              <a:t> </a:t>
            </a:r>
            <a:r>
              <a:rPr lang="x-none" altLang="en-US"/>
              <a:t>V</a:t>
            </a:r>
            <a:r>
              <a:rPr lang="en-US" altLang="zh-CN"/>
              <a:t> </a:t>
            </a:r>
            <a:r>
              <a:rPr lang="zh-CN" altLang="en-US"/>
              <a:t>打印出来，就是：</a:t>
            </a:r>
            <a:endParaRPr lang="x-none" altLang="zh-CN"/>
          </a:p>
          <a:p>
            <a:r>
              <a:rPr lang="en-US">
                <a:sym typeface="+mn-ea"/>
              </a:rPr>
              <a:t>for </a:t>
            </a:r>
            <a:r>
              <a:rPr lang="x-none" altLang="en-US">
                <a:sym typeface="+mn-ea"/>
              </a:rPr>
              <a:t>(auto tmp: m)</a:t>
            </a:r>
            <a:r>
              <a:rPr lang="en-US" altLang="x-none">
                <a:sym typeface="+mn-ea"/>
              </a:rPr>
              <a:t> </a:t>
            </a:r>
            <a:r>
              <a:rPr lang="x-none" altLang="en-US">
                <a:sym typeface="+mn-ea"/>
              </a:rPr>
              <a:t>{</a:t>
            </a:r>
            <a:endParaRPr lang="x-none" altLang="en-US">
              <a:sym typeface="+mn-ea"/>
            </a:endParaRPr>
          </a:p>
          <a:p>
            <a:r>
              <a:rPr lang="x-none" altLang="en-US">
                <a:sym typeface="+mn-ea"/>
              </a:rPr>
              <a:t>  print(</a:t>
            </a:r>
            <a:r>
              <a:rPr lang="x-none" altLang="en-US" b="1">
                <a:sym typeface="+mn-ea"/>
              </a:rPr>
              <a:t>tmp.second</a:t>
            </a:r>
            <a:r>
              <a:rPr lang="x-none" altLang="en-US">
                <a:sym typeface="+mn-ea"/>
              </a:rPr>
              <a:t>);</a:t>
            </a:r>
            <a:br>
              <a:rPr lang="x-none" altLang="en-US">
                <a:sym typeface="+mn-ea"/>
              </a:rPr>
            </a:br>
            <a:r>
              <a:rPr lang="x-none" altLang="en-US">
                <a:sym typeface="+mn-ea"/>
              </a:rPr>
              <a:t>}</a:t>
            </a:r>
            <a:endParaRPr lang="x-none" altLang="en-US">
              <a:sym typeface="+mn-ea"/>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Picture 5" descr="cpptaba"/>
          <p:cNvPicPr>
            <a:picLocks noChangeAspect="1"/>
          </p:cNvPicPr>
          <p:nvPr/>
        </p:nvPicPr>
        <p:blipFill>
          <a:blip r:embed="rId1"/>
          <a:stretch>
            <a:fillRect/>
          </a:stretch>
        </p:blipFill>
        <p:spPr>
          <a:xfrm>
            <a:off x="10212070" y="4218940"/>
            <a:ext cx="1979930" cy="2639060"/>
          </a:xfrm>
          <a:prstGeom prst="rect">
            <a:avLst/>
          </a:prstGeom>
        </p:spPr>
      </p:pic>
      <p:sp>
        <p:nvSpPr>
          <p:cNvPr id="3" name="Content Placeholder 2"/>
          <p:cNvSpPr>
            <a:spLocks noGrp="1"/>
          </p:cNvSpPr>
          <p:nvPr>
            <p:ph idx="1"/>
          </p:nvPr>
        </p:nvSpPr>
        <p:spPr/>
        <p:txBody>
          <a:bodyPr/>
          <a:p>
            <a:r>
              <a:rPr lang="zh-CN" altLang="en-US">
                <a:sym typeface="+mn-ea"/>
              </a:rPr>
              <a:t>这样要通过</a:t>
            </a:r>
            <a:r>
              <a:rPr lang="en-US" altLang="zh-CN">
                <a:sym typeface="+mn-ea"/>
              </a:rPr>
              <a:t> pair </a:t>
            </a:r>
            <a:r>
              <a:rPr lang="zh-CN" altLang="en-US">
                <a:sym typeface="+mn-ea"/>
              </a:rPr>
              <a:t>的成员去访问</a:t>
            </a:r>
            <a:r>
              <a:rPr lang="en-US" altLang="zh-CN">
                <a:sym typeface="+mn-ea"/>
              </a:rPr>
              <a:t> K </a:t>
            </a:r>
            <a:r>
              <a:rPr lang="zh-CN" altLang="en-US">
                <a:sym typeface="+mn-ea"/>
              </a:rPr>
              <a:t>和</a:t>
            </a:r>
            <a:r>
              <a:rPr lang="en-US" altLang="zh-CN">
                <a:sym typeface="+mn-ea"/>
              </a:rPr>
              <a:t> V </a:t>
            </a:r>
            <a:r>
              <a:rPr lang="zh-CN" altLang="en-US">
                <a:sym typeface="+mn-ea"/>
              </a:rPr>
              <a:t>还是很麻烦，能不能更直观一点？</a:t>
            </a:r>
            <a:endParaRPr lang="en-US">
              <a:sym typeface="+mn-ea"/>
            </a:endParaRPr>
          </a:p>
          <a:p>
            <a:r>
              <a:rPr lang="en-US">
                <a:sym typeface="+mn-ea"/>
              </a:rPr>
              <a:t>for </a:t>
            </a:r>
            <a:r>
              <a:rPr lang="x-none" altLang="en-US">
                <a:sym typeface="+mn-ea"/>
              </a:rPr>
              <a:t>(auto tmp: m)</a:t>
            </a:r>
            <a:r>
              <a:rPr lang="en-US" altLang="x-none">
                <a:sym typeface="+mn-ea"/>
              </a:rPr>
              <a:t> </a:t>
            </a:r>
            <a:r>
              <a:rPr lang="x-none" altLang="en-US">
                <a:sym typeface="+mn-ea"/>
              </a:rPr>
              <a:t>{</a:t>
            </a:r>
            <a:endParaRPr lang="x-none" altLang="en-US">
              <a:sym typeface="+mn-ea"/>
            </a:endParaRPr>
          </a:p>
          <a:p>
            <a:r>
              <a:rPr lang="x-none" altLang="en-US">
                <a:sym typeface="+mn-ea"/>
              </a:rPr>
              <a:t>  print(</a:t>
            </a:r>
            <a:r>
              <a:rPr lang="x-none" altLang="en-US" b="1">
                <a:sym typeface="+mn-ea"/>
              </a:rPr>
              <a:t>tmp.first</a:t>
            </a:r>
            <a:r>
              <a:rPr lang="x-none" altLang="en-US">
                <a:sym typeface="+mn-ea"/>
              </a:rPr>
              <a:t>, </a:t>
            </a:r>
            <a:r>
              <a:rPr lang="x-none" altLang="en-US" b="1">
                <a:sym typeface="+mn-ea"/>
              </a:rPr>
              <a:t>tmp.second</a:t>
            </a:r>
            <a:r>
              <a:rPr lang="x-none" altLang="en-US">
                <a:sym typeface="+mn-ea"/>
              </a:rPr>
              <a:t>);</a:t>
            </a:r>
            <a:br>
              <a:rPr lang="x-none" altLang="en-US">
                <a:sym typeface="+mn-ea"/>
              </a:rPr>
            </a:br>
            <a:r>
              <a:rPr lang="x-none" altLang="en-US">
                <a:sym typeface="+mn-ea"/>
              </a:rPr>
              <a:t>}</a:t>
            </a:r>
            <a:endParaRPr lang="x-none" altLang="en-US">
              <a:sym typeface="+mn-ea"/>
            </a:endParaRPr>
          </a:p>
          <a:p>
            <a:r>
              <a:rPr lang="zh-CN" altLang="x-none">
                <a:sym typeface="+mn-ea"/>
              </a:rPr>
              <a:t>答案是同属于</a:t>
            </a:r>
            <a:r>
              <a:rPr lang="en-US" altLang="zh-CN">
                <a:sym typeface="+mn-ea"/>
              </a:rPr>
              <a:t> C++17 </a:t>
            </a:r>
            <a:r>
              <a:rPr lang="zh-CN" altLang="en-US">
                <a:sym typeface="+mn-ea"/>
              </a:rPr>
              <a:t>的</a:t>
            </a:r>
            <a:r>
              <a:rPr lang="en-US" altLang="zh-CN">
                <a:sym typeface="+mn-ea"/>
              </a:rPr>
              <a:t> structural</a:t>
            </a:r>
            <a:r>
              <a:rPr lang="x-none" altLang="en-US">
                <a:sym typeface="+mn-ea"/>
              </a:rPr>
              <a:t>-binding</a:t>
            </a:r>
            <a:r>
              <a:rPr lang="en-US" altLang="x-none">
                <a:sym typeface="+mn-ea"/>
              </a:rPr>
              <a:t> </a:t>
            </a:r>
            <a:r>
              <a:rPr lang="zh-CN" altLang="en-US">
                <a:sym typeface="+mn-ea"/>
              </a:rPr>
              <a:t>语法糖</a:t>
            </a:r>
            <a:r>
              <a:rPr lang="zh-CN" altLang="x-none">
                <a:sym typeface="+mn-ea"/>
              </a:rPr>
              <a:t>，他和</a:t>
            </a:r>
            <a:r>
              <a:rPr lang="en-US" altLang="zh-CN">
                <a:sym typeface="+mn-ea"/>
              </a:rPr>
              <a:t> range-based loop </a:t>
            </a:r>
            <a:r>
              <a:rPr lang="zh-CN" altLang="en-US">
                <a:sym typeface="+mn-ea"/>
              </a:rPr>
              <a:t>可以配合着用。</a:t>
            </a:r>
            <a:endParaRPr lang="zh-CN" altLang="en-US">
              <a:sym typeface="+mn-ea"/>
            </a:endParaRPr>
          </a:p>
          <a:p>
            <a:r>
              <a:rPr lang="en-US">
                <a:sym typeface="+mn-ea"/>
              </a:rPr>
              <a:t>for </a:t>
            </a:r>
            <a:r>
              <a:rPr lang="x-none" altLang="en-US">
                <a:sym typeface="+mn-ea"/>
              </a:rPr>
              <a:t>(auto [k, v]: m)</a:t>
            </a:r>
            <a:r>
              <a:rPr lang="en-US" altLang="x-none">
                <a:sym typeface="+mn-ea"/>
              </a:rPr>
              <a:t> </a:t>
            </a:r>
            <a:r>
              <a:rPr lang="x-none" altLang="en-US">
                <a:sym typeface="+mn-ea"/>
              </a:rPr>
              <a:t>{</a:t>
            </a:r>
            <a:endParaRPr lang="x-none" altLang="en-US">
              <a:sym typeface="+mn-ea"/>
            </a:endParaRPr>
          </a:p>
          <a:p>
            <a:r>
              <a:rPr lang="x-none" altLang="en-US">
                <a:sym typeface="+mn-ea"/>
              </a:rPr>
              <a:t>  print(k, v);</a:t>
            </a:r>
            <a:br>
              <a:rPr lang="x-none" altLang="en-US">
                <a:sym typeface="+mn-ea"/>
              </a:rPr>
            </a:br>
            <a:r>
              <a:rPr lang="x-none" altLang="en-US">
                <a:sym typeface="+mn-ea"/>
              </a:rPr>
              <a:t>}</a:t>
            </a:r>
            <a:endParaRPr lang="x-none" altLang="en-US">
              <a:sym typeface="+mn-ea"/>
            </a:endParaRPr>
          </a:p>
          <a:p>
            <a:r>
              <a:rPr lang="x-none" altLang="zh-CN">
                <a:sym typeface="+mn-ea"/>
              </a:rPr>
              <a:t>auto [k, v] </a:t>
            </a:r>
            <a:r>
              <a:rPr lang="zh-CN" altLang="x-none">
                <a:sym typeface="+mn-ea"/>
              </a:rPr>
              <a:t>这个就是</a:t>
            </a:r>
            <a:r>
              <a:rPr lang="en-US" altLang="zh-CN">
                <a:sym typeface="+mn-ea"/>
              </a:rPr>
              <a:t> structural</a:t>
            </a:r>
            <a:r>
              <a:rPr lang="x-none" altLang="en-US">
                <a:sym typeface="+mn-ea"/>
              </a:rPr>
              <a:t>-binding</a:t>
            </a:r>
            <a:r>
              <a:rPr lang="zh-CN" altLang="x-none">
                <a:sym typeface="+mn-ea"/>
              </a:rPr>
              <a:t>，我们第三课讲</a:t>
            </a:r>
            <a:r>
              <a:rPr lang="en-US" altLang="zh-CN">
                <a:sym typeface="+mn-ea"/>
              </a:rPr>
              <a:t> tuple </a:t>
            </a:r>
            <a:r>
              <a:rPr lang="zh-CN" altLang="en-US">
                <a:sym typeface="+mn-ea"/>
              </a:rPr>
              <a:t>时</a:t>
            </a:r>
            <a:r>
              <a:rPr lang="zh-CN" altLang="x-none">
                <a:sym typeface="+mn-ea"/>
              </a:rPr>
              <a:t>就介绍过了。</a:t>
            </a:r>
            <a:endParaRPr lang="zh-CN" altLang="x-none">
              <a:sym typeface="+mn-ea"/>
            </a:endParaRPr>
          </a:p>
          <a:p>
            <a:r>
              <a:rPr lang="zh-CN" altLang="x-none">
                <a:sym typeface="+mn-ea"/>
              </a:rPr>
              <a:t>本来是要再写一行</a:t>
            </a:r>
            <a:r>
              <a:rPr lang="en-US" altLang="zh-CN">
                <a:sym typeface="+mn-ea"/>
              </a:rPr>
              <a:t> </a:t>
            </a:r>
            <a:r>
              <a:rPr lang="x-none" altLang="en-US">
                <a:sym typeface="+mn-ea"/>
              </a:rPr>
              <a:t>auto [k, v] = tmp </a:t>
            </a:r>
            <a:r>
              <a:rPr lang="zh-CN" altLang="x-none">
                <a:sym typeface="+mn-ea"/>
              </a:rPr>
              <a:t>的，但是</a:t>
            </a:r>
            <a:r>
              <a:rPr lang="en-US" altLang="zh-CN">
                <a:sym typeface="+mn-ea"/>
              </a:rPr>
              <a:t> C++17 </a:t>
            </a:r>
            <a:r>
              <a:rPr lang="zh-CN" altLang="en-US">
                <a:sym typeface="+mn-ea"/>
              </a:rPr>
              <a:t>开恩，允许两个语法糖一起用，</a:t>
            </a:r>
            <a:r>
              <a:rPr lang="en-US" altLang="zh-CN">
                <a:sym typeface="+mn-ea"/>
              </a:rPr>
              <a:t>C++ </a:t>
            </a:r>
            <a:r>
              <a:rPr lang="zh-CN" altLang="en-US">
                <a:sym typeface="+mn-ea"/>
              </a:rPr>
              <a:t>之父他真的我哭死。</a:t>
            </a:r>
            <a:endParaRPr lang="x-none" altLang="en-US">
              <a:sym typeface="+mn-ea"/>
            </a:endParaRPr>
          </a:p>
          <a:p>
            <a:endParaRPr lang="zh-CN" altLang="en-US">
              <a:sym typeface="+mn-ea"/>
            </a:endParaRPr>
          </a:p>
        </p:txBody>
      </p:sp>
      <p:sp>
        <p:nvSpPr>
          <p:cNvPr id="7" name="Rounded Rectangular Callout 6"/>
          <p:cNvSpPr/>
          <p:nvPr/>
        </p:nvSpPr>
        <p:spPr>
          <a:xfrm>
            <a:off x="9337040" y="3646170"/>
            <a:ext cx="2145030" cy="572770"/>
          </a:xfrm>
          <a:prstGeom prst="wedgeRoundRectCallout">
            <a:avLst>
              <a:gd name="adj1" fmla="val 28063"/>
              <a:gd name="adj2" fmla="val 90465"/>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ltLang="en-US"/>
              <a:t>不客气，小彭老师</a:t>
            </a:r>
            <a:endParaRPr lang="zh-CN" altLang="en-US"/>
          </a:p>
        </p:txBody>
      </p:sp>
      <p:sp>
        <p:nvSpPr>
          <p:cNvPr id="2" name="Title 1"/>
          <p:cNvSpPr>
            <a:spLocks noGrp="1"/>
          </p:cNvSpPr>
          <p:nvPr>
            <p:ph type="title"/>
          </p:nvPr>
        </p:nvSpPr>
        <p:spPr/>
        <p:txBody>
          <a:bodyPr/>
          <a:p>
            <a:r>
              <a:rPr lang="en-US" altLang="zh-CN"/>
              <a:t>map </a:t>
            </a:r>
            <a:r>
              <a:rPr lang="zh-CN" altLang="en-US"/>
              <a:t>的遍历：用</a:t>
            </a:r>
            <a:r>
              <a:rPr lang="en-US" altLang="zh-CN"/>
              <a:t> C++17 range-based loop</a:t>
            </a:r>
            <a:r>
              <a:rPr lang="x-none" altLang="en-US"/>
              <a:t> </a:t>
            </a:r>
            <a:r>
              <a:rPr lang="zh-CN" altLang="x-none"/>
              <a:t>配合</a:t>
            </a:r>
            <a:r>
              <a:rPr lang="en-US" altLang="zh-CN"/>
              <a:t> struct</a:t>
            </a:r>
            <a:r>
              <a:rPr lang="x-none" altLang="en-US"/>
              <a:t>ural-binding</a:t>
            </a:r>
            <a:endParaRPr lang="x-non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ltLang="en-US">
                <a:sym typeface="+mn-ea"/>
              </a:rPr>
              <a:t>我们现在遍历一个</a:t>
            </a:r>
            <a:r>
              <a:rPr lang="en-US" altLang="zh-CN">
                <a:sym typeface="+mn-ea"/>
              </a:rPr>
              <a:t> map</a:t>
            </a:r>
            <a:r>
              <a:rPr lang="zh-CN" altLang="en-US">
                <a:sym typeface="+mn-ea"/>
              </a:rPr>
              <a:t>，然后把他里面所有的</a:t>
            </a:r>
            <a:r>
              <a:rPr lang="en-US" altLang="zh-CN">
                <a:sym typeface="+mn-ea"/>
              </a:rPr>
              <a:t> V </a:t>
            </a:r>
            <a:r>
              <a:rPr lang="zh-CN" altLang="en-US">
                <a:sym typeface="+mn-ea"/>
              </a:rPr>
              <a:t>都设为</a:t>
            </a:r>
            <a:r>
              <a:rPr lang="en-US" altLang="zh-CN">
                <a:sym typeface="+mn-ea"/>
              </a:rPr>
              <a:t> </a:t>
            </a:r>
            <a:r>
              <a:rPr lang="x-none" altLang="en-US">
                <a:sym typeface="+mn-ea"/>
              </a:rPr>
              <a:t>v2</a:t>
            </a:r>
            <a:r>
              <a:rPr lang="zh-CN" altLang="en-US">
                <a:sym typeface="+mn-ea"/>
              </a:rPr>
              <a:t>，要怎么做？</a:t>
            </a:r>
            <a:endParaRPr lang="en-US">
              <a:sym typeface="+mn-ea"/>
            </a:endParaRPr>
          </a:p>
          <a:p>
            <a:r>
              <a:rPr lang="en-US">
                <a:sym typeface="+mn-ea"/>
              </a:rPr>
              <a:t>for </a:t>
            </a:r>
            <a:r>
              <a:rPr lang="x-none" altLang="en-US">
                <a:sym typeface="+mn-ea"/>
              </a:rPr>
              <a:t>(auto [k, v]: m)</a:t>
            </a:r>
            <a:r>
              <a:rPr lang="en-US" altLang="x-none">
                <a:sym typeface="+mn-ea"/>
              </a:rPr>
              <a:t> </a:t>
            </a:r>
            <a:r>
              <a:rPr lang="x-none" altLang="en-US">
                <a:sym typeface="+mn-ea"/>
              </a:rPr>
              <a:t>{</a:t>
            </a:r>
            <a:endParaRPr lang="x-none" altLang="en-US">
              <a:sym typeface="+mn-ea"/>
            </a:endParaRPr>
          </a:p>
          <a:p>
            <a:r>
              <a:rPr lang="x-none" altLang="en-US">
                <a:sym typeface="+mn-ea"/>
              </a:rPr>
              <a:t>  v = </a:t>
            </a:r>
            <a:r>
              <a:rPr lang="x-none">
                <a:sym typeface="+mn-ea"/>
              </a:rPr>
              <a:t>v2</a:t>
            </a:r>
            <a:r>
              <a:rPr lang="x-none" altLang="en-US">
                <a:sym typeface="+mn-ea"/>
              </a:rPr>
              <a:t>;</a:t>
            </a:r>
            <a:br>
              <a:rPr lang="x-none" altLang="en-US">
                <a:sym typeface="+mn-ea"/>
              </a:rPr>
            </a:br>
            <a:r>
              <a:rPr lang="x-none" altLang="en-US">
                <a:sym typeface="+mn-ea"/>
              </a:rPr>
              <a:t>}</a:t>
            </a:r>
            <a:endParaRPr lang="x-none" altLang="en-US">
              <a:sym typeface="+mn-ea"/>
            </a:endParaRPr>
          </a:p>
          <a:p>
            <a:r>
              <a:rPr lang="zh-CN" altLang="x-none">
                <a:sym typeface="+mn-ea"/>
              </a:rPr>
              <a:t>这样吗？不行！</a:t>
            </a:r>
            <a:r>
              <a:rPr lang="x-none" altLang="zh-CN">
                <a:sym typeface="+mn-ea"/>
              </a:rPr>
              <a:t>[k, v] </a:t>
            </a:r>
            <a:r>
              <a:rPr lang="zh-CN" altLang="x-none">
                <a:sym typeface="+mn-ea"/>
              </a:rPr>
              <a:t>是对</a:t>
            </a:r>
            <a:r>
              <a:rPr lang="en-US" altLang="zh-CN">
                <a:sym typeface="+mn-ea"/>
              </a:rPr>
              <a:t> map </a:t>
            </a:r>
            <a:r>
              <a:rPr lang="zh-CN" altLang="x-none">
                <a:sym typeface="+mn-ea"/>
              </a:rPr>
              <a:t>里面真正</a:t>
            </a:r>
            <a:r>
              <a:rPr lang="en-US" altLang="zh-CN">
                <a:sym typeface="+mn-ea"/>
              </a:rPr>
              <a:t> </a:t>
            </a:r>
            <a:r>
              <a:rPr lang="x-none" altLang="en-US">
                <a:sym typeface="+mn-ea"/>
              </a:rPr>
              <a:t>K-V </a:t>
            </a:r>
            <a:r>
              <a:rPr lang="zh-CN" altLang="x-none">
                <a:sym typeface="+mn-ea"/>
              </a:rPr>
              <a:t>对的一份深拷贝。你写入的只是这份拷贝后的</a:t>
            </a:r>
            <a:r>
              <a:rPr lang="en-US" altLang="zh-CN">
                <a:sym typeface="+mn-ea"/>
              </a:rPr>
              <a:t> V</a:t>
            </a:r>
            <a:r>
              <a:rPr lang="zh-CN" altLang="x-none">
                <a:sym typeface="+mn-ea"/>
              </a:rPr>
              <a:t>，不是</a:t>
            </a:r>
            <a:r>
              <a:rPr lang="en-US" altLang="zh-CN">
                <a:sym typeface="+mn-ea"/>
              </a:rPr>
              <a:t> map </a:t>
            </a:r>
            <a:r>
              <a:rPr lang="zh-CN" altLang="en-US">
                <a:sym typeface="+mn-ea"/>
              </a:rPr>
              <a:t>中的那个</a:t>
            </a:r>
            <a:r>
              <a:rPr lang="en-US" altLang="zh-CN">
                <a:sym typeface="+mn-ea"/>
              </a:rPr>
              <a:t> V</a:t>
            </a:r>
            <a:r>
              <a:rPr lang="zh-CN" altLang="x-none">
                <a:sym typeface="+mn-ea"/>
              </a:rPr>
              <a:t>。</a:t>
            </a:r>
            <a:endParaRPr lang="zh-CN" altLang="en-US">
              <a:sym typeface="+mn-ea"/>
            </a:endParaRPr>
          </a:p>
        </p:txBody>
      </p:sp>
      <p:sp>
        <p:nvSpPr>
          <p:cNvPr id="2" name="Title 1"/>
          <p:cNvSpPr>
            <a:spLocks noGrp="1"/>
          </p:cNvSpPr>
          <p:nvPr>
            <p:ph type="title"/>
          </p:nvPr>
        </p:nvSpPr>
        <p:spPr/>
        <p:txBody>
          <a:bodyPr/>
          <a:p>
            <a:r>
              <a:rPr lang="en-US" altLang="zh-CN">
                <a:sym typeface="+mn-ea"/>
              </a:rPr>
              <a:t>map </a:t>
            </a:r>
            <a:r>
              <a:rPr lang="zh-CN" altLang="en-US">
                <a:sym typeface="+mn-ea"/>
              </a:rPr>
              <a:t>的遍历：遍历的同时修改怎么办？</a:t>
            </a:r>
            <a:endParaRPr lang="zh-CN"/>
          </a:p>
        </p:txBody>
      </p:sp>
      <p:sp>
        <p:nvSpPr>
          <p:cNvPr id="5" name="Rectangles 4"/>
          <p:cNvSpPr/>
          <p:nvPr/>
        </p:nvSpPr>
        <p:spPr>
          <a:xfrm>
            <a:off x="1012698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1073594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endParaRPr lang="x-none" altLang="en-US"/>
          </a:p>
        </p:txBody>
      </p:sp>
      <p:sp>
        <p:nvSpPr>
          <p:cNvPr id="8" name="Text Box 7"/>
          <p:cNvSpPr txBox="1"/>
          <p:nvPr/>
        </p:nvSpPr>
        <p:spPr>
          <a:xfrm>
            <a:off x="10165080" y="4450080"/>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9" name="Text Box 8"/>
          <p:cNvSpPr txBox="1"/>
          <p:nvPr/>
        </p:nvSpPr>
        <p:spPr>
          <a:xfrm>
            <a:off x="7862570" y="4450080"/>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10" name="Rectangles 9"/>
          <p:cNvSpPr/>
          <p:nvPr/>
        </p:nvSpPr>
        <p:spPr>
          <a:xfrm>
            <a:off x="8144510" y="5268595"/>
            <a:ext cx="608965" cy="4133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600"/>
              <a:t>未初</a:t>
            </a:r>
            <a:endParaRPr lang="zh-CN" altLang="x-none" sz="1600"/>
          </a:p>
        </p:txBody>
      </p:sp>
      <p:sp>
        <p:nvSpPr>
          <p:cNvPr id="11" name="Rectangles 10"/>
          <p:cNvSpPr/>
          <p:nvPr/>
        </p:nvSpPr>
        <p:spPr>
          <a:xfrm>
            <a:off x="8753475" y="5268595"/>
            <a:ext cx="608965" cy="4133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600">
                <a:sym typeface="+mn-ea"/>
              </a:rPr>
              <a:t>始化</a:t>
            </a:r>
            <a:endParaRPr lang="zh-CN" altLang="x-none" sz="1600">
              <a:sym typeface="+mn-ea"/>
            </a:endParaRPr>
          </a:p>
        </p:txBody>
      </p:sp>
      <p:sp>
        <p:nvSpPr>
          <p:cNvPr id="20" name="Rectangles 19"/>
          <p:cNvSpPr/>
          <p:nvPr/>
        </p:nvSpPr>
        <p:spPr>
          <a:xfrm>
            <a:off x="6684010"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21" name="Text Box 20"/>
          <p:cNvSpPr txBox="1"/>
          <p:nvPr/>
        </p:nvSpPr>
        <p:spPr>
          <a:xfrm>
            <a:off x="6325235" y="4450080"/>
            <a:ext cx="1325880" cy="368300"/>
          </a:xfrm>
          <a:prstGeom prst="rect">
            <a:avLst/>
          </a:prstGeom>
          <a:noFill/>
        </p:spPr>
        <p:txBody>
          <a:bodyPr wrap="none" rtlCol="0">
            <a:spAutoFit/>
          </a:bodyPr>
          <a:p>
            <a:r>
              <a:rPr lang="zh-CN" altLang="en-US"/>
              <a:t>要写入的数</a:t>
            </a:r>
            <a:endParaRPr lang="zh-CN" altLang="en-US"/>
          </a:p>
        </p:txBody>
      </p:sp>
      <p:sp>
        <p:nvSpPr>
          <p:cNvPr id="23" name="Text Box 22"/>
          <p:cNvSpPr txBox="1"/>
          <p:nvPr/>
        </p:nvSpPr>
        <p:spPr>
          <a:xfrm>
            <a:off x="3906520" y="4450080"/>
            <a:ext cx="2113280" cy="1476375"/>
          </a:xfrm>
          <a:prstGeom prst="rect">
            <a:avLst/>
          </a:prstGeom>
          <a:noFill/>
        </p:spPr>
        <p:txBody>
          <a:bodyPr wrap="none" rtlCol="0">
            <a:spAutoFit/>
          </a:bodyPr>
          <a:p>
            <a:r>
              <a:rPr lang="zh-CN" altLang="x-none"/>
              <a:t>执行中的代码</a:t>
            </a:r>
            <a:endParaRPr lang="zh-CN" altLang="x-none"/>
          </a:p>
          <a:p>
            <a:endParaRPr lang="x-none" altLang="en-US"/>
          </a:p>
          <a:p>
            <a:r>
              <a:rPr lang="x-none" altLang="en-US">
                <a:solidFill>
                  <a:schemeClr val="bg1">
                    <a:lumMod val="50000"/>
                  </a:schemeClr>
                </a:solidFill>
              </a:rPr>
              <a:t>for (auto [k, v]: m) {</a:t>
            </a:r>
            <a:endParaRPr lang="x-none" altLang="en-US">
              <a:solidFill>
                <a:schemeClr val="bg1">
                  <a:lumMod val="50000"/>
                </a:schemeClr>
              </a:solidFill>
            </a:endParaRPr>
          </a:p>
          <a:p>
            <a:r>
              <a:rPr lang="en-US" altLang="x-none">
                <a:solidFill>
                  <a:schemeClr val="bg1">
                    <a:lumMod val="50000"/>
                  </a:schemeClr>
                </a:solidFill>
              </a:rPr>
              <a:t>  </a:t>
            </a:r>
            <a:r>
              <a:rPr lang="x-none" altLang="en-US">
                <a:solidFill>
                  <a:schemeClr val="bg1">
                    <a:lumMod val="50000"/>
                  </a:schemeClr>
                </a:solidFill>
              </a:rPr>
              <a:t>v = v2;</a:t>
            </a:r>
            <a:endParaRPr lang="x-none" altLang="en-US">
              <a:solidFill>
                <a:schemeClr val="bg1">
                  <a:lumMod val="50000"/>
                </a:schemeClr>
              </a:solidFill>
            </a:endParaRPr>
          </a:p>
          <a:p>
            <a:r>
              <a:rPr lang="x-none" altLang="en-US">
                <a:solidFill>
                  <a:schemeClr val="bg1">
                    <a:lumMod val="50000"/>
                  </a:schemeClr>
                </a:solidFill>
              </a:rPr>
              <a:t>}</a:t>
            </a:r>
            <a:endParaRPr lang="x-none" altLang="en-US">
              <a:solidFill>
                <a:schemeClr val="bg1">
                  <a:lumMod val="50000"/>
                </a:schemeClr>
              </a:solidFill>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ltLang="en-US">
                <a:sym typeface="+mn-ea"/>
              </a:rPr>
              <a:t>我们现在遍历一个</a:t>
            </a:r>
            <a:r>
              <a:rPr lang="en-US" altLang="zh-CN">
                <a:sym typeface="+mn-ea"/>
              </a:rPr>
              <a:t> map</a:t>
            </a:r>
            <a:r>
              <a:rPr lang="zh-CN" altLang="en-US">
                <a:sym typeface="+mn-ea"/>
              </a:rPr>
              <a:t>，然后把他里面所有的</a:t>
            </a:r>
            <a:r>
              <a:rPr lang="en-US" altLang="zh-CN">
                <a:sym typeface="+mn-ea"/>
              </a:rPr>
              <a:t> V </a:t>
            </a:r>
            <a:r>
              <a:rPr lang="zh-CN" altLang="en-US">
                <a:sym typeface="+mn-ea"/>
              </a:rPr>
              <a:t>都设为</a:t>
            </a:r>
            <a:r>
              <a:rPr lang="en-US" altLang="zh-CN">
                <a:sym typeface="+mn-ea"/>
              </a:rPr>
              <a:t> </a:t>
            </a:r>
            <a:r>
              <a:rPr lang="x-none" altLang="en-US">
                <a:sym typeface="+mn-ea"/>
              </a:rPr>
              <a:t>v2</a:t>
            </a:r>
            <a:r>
              <a:rPr lang="zh-CN" altLang="en-US">
                <a:sym typeface="+mn-ea"/>
              </a:rPr>
              <a:t>，要怎么做？</a:t>
            </a:r>
            <a:endParaRPr lang="en-US">
              <a:sym typeface="+mn-ea"/>
            </a:endParaRPr>
          </a:p>
          <a:p>
            <a:r>
              <a:rPr lang="en-US">
                <a:sym typeface="+mn-ea"/>
              </a:rPr>
              <a:t>for </a:t>
            </a:r>
            <a:r>
              <a:rPr lang="x-none" altLang="en-US">
                <a:sym typeface="+mn-ea"/>
              </a:rPr>
              <a:t>(auto [k, v]: m)</a:t>
            </a:r>
            <a:r>
              <a:rPr lang="en-US" altLang="x-none">
                <a:sym typeface="+mn-ea"/>
              </a:rPr>
              <a:t> </a:t>
            </a:r>
            <a:r>
              <a:rPr lang="x-none" altLang="en-US">
                <a:sym typeface="+mn-ea"/>
              </a:rPr>
              <a:t>{</a:t>
            </a:r>
            <a:endParaRPr lang="x-none" altLang="en-US">
              <a:sym typeface="+mn-ea"/>
            </a:endParaRPr>
          </a:p>
          <a:p>
            <a:r>
              <a:rPr lang="x-none" altLang="en-US">
                <a:sym typeface="+mn-ea"/>
              </a:rPr>
              <a:t>  v = </a:t>
            </a:r>
            <a:r>
              <a:rPr lang="x-none">
                <a:sym typeface="+mn-ea"/>
              </a:rPr>
              <a:t>v2</a:t>
            </a:r>
            <a:r>
              <a:rPr lang="x-none" altLang="en-US">
                <a:sym typeface="+mn-ea"/>
              </a:rPr>
              <a:t>;</a:t>
            </a:r>
            <a:br>
              <a:rPr lang="x-none" altLang="en-US">
                <a:sym typeface="+mn-ea"/>
              </a:rPr>
            </a:br>
            <a:r>
              <a:rPr lang="x-none" altLang="en-US">
                <a:sym typeface="+mn-ea"/>
              </a:rPr>
              <a:t>}</a:t>
            </a:r>
            <a:endParaRPr lang="x-none" altLang="en-US">
              <a:sym typeface="+mn-ea"/>
            </a:endParaRPr>
          </a:p>
          <a:p>
            <a:r>
              <a:rPr lang="zh-CN" altLang="x-none">
                <a:sym typeface="+mn-ea"/>
              </a:rPr>
              <a:t>这样吗？不行！</a:t>
            </a:r>
            <a:r>
              <a:rPr lang="x-none" altLang="zh-CN">
                <a:sym typeface="+mn-ea"/>
              </a:rPr>
              <a:t>[k, v] </a:t>
            </a:r>
            <a:r>
              <a:rPr lang="zh-CN" altLang="x-none">
                <a:sym typeface="+mn-ea"/>
              </a:rPr>
              <a:t>是对</a:t>
            </a:r>
            <a:r>
              <a:rPr lang="en-US" altLang="zh-CN">
                <a:sym typeface="+mn-ea"/>
              </a:rPr>
              <a:t> map </a:t>
            </a:r>
            <a:r>
              <a:rPr lang="zh-CN" altLang="x-none">
                <a:sym typeface="+mn-ea"/>
              </a:rPr>
              <a:t>里面真正</a:t>
            </a:r>
            <a:r>
              <a:rPr lang="en-US" altLang="zh-CN">
                <a:sym typeface="+mn-ea"/>
              </a:rPr>
              <a:t> </a:t>
            </a:r>
            <a:r>
              <a:rPr lang="x-none" altLang="en-US">
                <a:sym typeface="+mn-ea"/>
              </a:rPr>
              <a:t>K-V </a:t>
            </a:r>
            <a:r>
              <a:rPr lang="zh-CN" altLang="x-none">
                <a:sym typeface="+mn-ea"/>
              </a:rPr>
              <a:t>对的一份深拷贝。你写入的只是这份拷贝后的</a:t>
            </a:r>
            <a:r>
              <a:rPr lang="en-US" altLang="zh-CN">
                <a:sym typeface="+mn-ea"/>
              </a:rPr>
              <a:t> V</a:t>
            </a:r>
            <a:r>
              <a:rPr lang="zh-CN" altLang="x-none">
                <a:sym typeface="+mn-ea"/>
              </a:rPr>
              <a:t>，不是</a:t>
            </a:r>
            <a:r>
              <a:rPr lang="en-US" altLang="zh-CN">
                <a:sym typeface="+mn-ea"/>
              </a:rPr>
              <a:t> map </a:t>
            </a:r>
            <a:r>
              <a:rPr lang="zh-CN" altLang="en-US">
                <a:sym typeface="+mn-ea"/>
              </a:rPr>
              <a:t>中的那个</a:t>
            </a:r>
            <a:r>
              <a:rPr lang="en-US" altLang="zh-CN">
                <a:sym typeface="+mn-ea"/>
              </a:rPr>
              <a:t> V</a:t>
            </a:r>
            <a:r>
              <a:rPr lang="zh-CN" altLang="x-none">
                <a:sym typeface="+mn-ea"/>
              </a:rPr>
              <a:t>。</a:t>
            </a:r>
            <a:endParaRPr lang="zh-CN" altLang="en-US">
              <a:sym typeface="+mn-ea"/>
            </a:endParaRPr>
          </a:p>
        </p:txBody>
      </p:sp>
      <p:sp>
        <p:nvSpPr>
          <p:cNvPr id="2" name="Title 1"/>
          <p:cNvSpPr>
            <a:spLocks noGrp="1"/>
          </p:cNvSpPr>
          <p:nvPr>
            <p:ph type="title"/>
          </p:nvPr>
        </p:nvSpPr>
        <p:spPr/>
        <p:txBody>
          <a:bodyPr/>
          <a:p>
            <a:r>
              <a:rPr lang="en-US" altLang="zh-CN">
                <a:sym typeface="+mn-ea"/>
              </a:rPr>
              <a:t>map </a:t>
            </a:r>
            <a:r>
              <a:rPr lang="zh-CN" altLang="en-US">
                <a:sym typeface="+mn-ea"/>
              </a:rPr>
              <a:t>的遍历：遍历的同时修改怎么办？</a:t>
            </a:r>
            <a:endParaRPr lang="zh-CN"/>
          </a:p>
        </p:txBody>
      </p:sp>
      <p:sp>
        <p:nvSpPr>
          <p:cNvPr id="5" name="Rectangles 4"/>
          <p:cNvSpPr/>
          <p:nvPr/>
        </p:nvSpPr>
        <p:spPr>
          <a:xfrm>
            <a:off x="1012698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1073594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endParaRPr lang="x-none" altLang="en-US"/>
          </a:p>
        </p:txBody>
      </p:sp>
      <p:sp>
        <p:nvSpPr>
          <p:cNvPr id="8" name="Text Box 7"/>
          <p:cNvSpPr txBox="1"/>
          <p:nvPr/>
        </p:nvSpPr>
        <p:spPr>
          <a:xfrm>
            <a:off x="10165080" y="4450080"/>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9" name="Text Box 8"/>
          <p:cNvSpPr txBox="1"/>
          <p:nvPr/>
        </p:nvSpPr>
        <p:spPr>
          <a:xfrm>
            <a:off x="7862570" y="4450080"/>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10" name="Rectangles 9"/>
          <p:cNvSpPr/>
          <p:nvPr/>
        </p:nvSpPr>
        <p:spPr>
          <a:xfrm>
            <a:off x="814451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11" name="Rectangles 10"/>
          <p:cNvSpPr/>
          <p:nvPr/>
        </p:nvSpPr>
        <p:spPr>
          <a:xfrm>
            <a:off x="875347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endParaRPr lang="x-none" altLang="en-US"/>
          </a:p>
        </p:txBody>
      </p:sp>
      <p:sp>
        <p:nvSpPr>
          <p:cNvPr id="20" name="Rectangles 19"/>
          <p:cNvSpPr/>
          <p:nvPr/>
        </p:nvSpPr>
        <p:spPr>
          <a:xfrm>
            <a:off x="6684010"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21" name="Text Box 20"/>
          <p:cNvSpPr txBox="1"/>
          <p:nvPr/>
        </p:nvSpPr>
        <p:spPr>
          <a:xfrm>
            <a:off x="6325235" y="4450080"/>
            <a:ext cx="1325880" cy="368300"/>
          </a:xfrm>
          <a:prstGeom prst="rect">
            <a:avLst/>
          </a:prstGeom>
          <a:noFill/>
        </p:spPr>
        <p:txBody>
          <a:bodyPr wrap="none" rtlCol="0">
            <a:spAutoFit/>
          </a:bodyPr>
          <a:p>
            <a:r>
              <a:rPr lang="zh-CN" altLang="en-US"/>
              <a:t>要写入的数</a:t>
            </a:r>
            <a:endParaRPr lang="zh-CN" altLang="en-US"/>
          </a:p>
        </p:txBody>
      </p:sp>
      <p:sp>
        <p:nvSpPr>
          <p:cNvPr id="6" name="Text Box 5"/>
          <p:cNvSpPr txBox="1"/>
          <p:nvPr/>
        </p:nvSpPr>
        <p:spPr>
          <a:xfrm>
            <a:off x="3906520" y="4450080"/>
            <a:ext cx="2113280" cy="1476375"/>
          </a:xfrm>
          <a:prstGeom prst="rect">
            <a:avLst/>
          </a:prstGeom>
          <a:noFill/>
        </p:spPr>
        <p:txBody>
          <a:bodyPr wrap="none" rtlCol="0">
            <a:spAutoFit/>
          </a:bodyPr>
          <a:p>
            <a:r>
              <a:rPr lang="zh-CN" altLang="x-none"/>
              <a:t>执行中的代码</a:t>
            </a:r>
            <a:endParaRPr lang="zh-CN" altLang="x-none"/>
          </a:p>
          <a:p>
            <a:endParaRPr lang="x-none" altLang="en-US"/>
          </a:p>
          <a:p>
            <a:r>
              <a:rPr lang="x-none" altLang="en-US">
                <a:solidFill>
                  <a:srgbClr val="C00000"/>
                </a:solidFill>
              </a:rPr>
              <a:t>for (auto [k, v]: m) {</a:t>
            </a:r>
            <a:endParaRPr lang="x-none" altLang="en-US">
              <a:solidFill>
                <a:srgbClr val="C00000"/>
              </a:solidFill>
            </a:endParaRPr>
          </a:p>
          <a:p>
            <a:r>
              <a:rPr lang="en-US" altLang="x-none">
                <a:solidFill>
                  <a:schemeClr val="bg1">
                    <a:lumMod val="50000"/>
                  </a:schemeClr>
                </a:solidFill>
              </a:rPr>
              <a:t>  </a:t>
            </a:r>
            <a:r>
              <a:rPr lang="x-none" altLang="en-US">
                <a:solidFill>
                  <a:schemeClr val="bg1">
                    <a:lumMod val="50000"/>
                  </a:schemeClr>
                </a:solidFill>
              </a:rPr>
              <a:t>v = v2;</a:t>
            </a:r>
            <a:endParaRPr lang="x-none" altLang="en-US">
              <a:solidFill>
                <a:schemeClr val="bg1">
                  <a:lumMod val="50000"/>
                </a:schemeClr>
              </a:solidFill>
            </a:endParaRPr>
          </a:p>
          <a:p>
            <a:r>
              <a:rPr lang="x-none" altLang="en-US">
                <a:solidFill>
                  <a:schemeClr val="bg1">
                    <a:lumMod val="50000"/>
                  </a:schemeClr>
                </a:solidFill>
              </a:rPr>
              <a:t>}</a:t>
            </a:r>
            <a:endParaRPr lang="x-none" altLang="en-US">
              <a:solidFill>
                <a:schemeClr val="bg1">
                  <a:lumMod val="50000"/>
                </a:schemeClr>
              </a:solidFill>
            </a:endParaRPr>
          </a:p>
        </p:txBody>
      </p:sp>
      <p:cxnSp>
        <p:nvCxnSpPr>
          <p:cNvPr id="12" name="Curved Connector 11"/>
          <p:cNvCxnSpPr>
            <a:stCxn id="4" idx="2"/>
            <a:endCxn id="11" idx="2"/>
          </p:cNvCxnSpPr>
          <p:nvPr/>
        </p:nvCxnSpPr>
        <p:spPr>
          <a:xfrm rot="5400000">
            <a:off x="10049510" y="4690745"/>
            <a:ext cx="3175" cy="1982470"/>
          </a:xfrm>
          <a:prstGeom prst="curvedConnector3">
            <a:avLst>
              <a:gd name="adj1" fmla="val 7550000"/>
            </a:avLst>
          </a:prstGeom>
          <a:ln>
            <a:headEnd type="none" w="med" len="med"/>
            <a:tailEnd type="triangle" w="med" len="med"/>
          </a:ln>
        </p:spPr>
        <p:style>
          <a:lnRef idx="3">
            <a:schemeClr val="accent1"/>
          </a:lnRef>
          <a:fillRef idx="0">
            <a:schemeClr val="accent1"/>
          </a:fillRef>
          <a:effectRef idx="2">
            <a:schemeClr val="accent1"/>
          </a:effectRef>
          <a:fontRef idx="minor">
            <a:schemeClr val="tx1"/>
          </a:fontRef>
        </p:style>
      </p:cxnSp>
      <p:cxnSp>
        <p:nvCxnSpPr>
          <p:cNvPr id="13" name="Curved Connector 12"/>
          <p:cNvCxnSpPr>
            <a:stCxn id="5" idx="2"/>
            <a:endCxn id="10" idx="2"/>
          </p:cNvCxnSpPr>
          <p:nvPr/>
        </p:nvCxnSpPr>
        <p:spPr>
          <a:xfrm rot="5400000">
            <a:off x="9440545" y="4690745"/>
            <a:ext cx="3175" cy="1982470"/>
          </a:xfrm>
          <a:prstGeom prst="curvedConnector3">
            <a:avLst>
              <a:gd name="adj1" fmla="val 7550000"/>
            </a:avLst>
          </a:prstGeom>
          <a:ln>
            <a:headEnd type="none" w="med" len="med"/>
            <a:tailEnd type="triangle" w="med" len="med"/>
          </a:ln>
        </p:spPr>
        <p:style>
          <a:lnRef idx="3">
            <a:schemeClr val="accent6"/>
          </a:lnRef>
          <a:fillRef idx="0">
            <a:schemeClr val="accent6"/>
          </a:fillRef>
          <a:effectRef idx="2">
            <a:schemeClr val="accent6"/>
          </a:effectRef>
          <a:fontRef idx="minor">
            <a:schemeClr val="tx1"/>
          </a:fontRef>
        </p:style>
      </p:cxn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ltLang="en-US">
                <a:sym typeface="+mn-ea"/>
              </a:rPr>
              <a:t>我们现在遍历一个</a:t>
            </a:r>
            <a:r>
              <a:rPr lang="en-US" altLang="zh-CN">
                <a:sym typeface="+mn-ea"/>
              </a:rPr>
              <a:t> map</a:t>
            </a:r>
            <a:r>
              <a:rPr lang="zh-CN" altLang="en-US">
                <a:sym typeface="+mn-ea"/>
              </a:rPr>
              <a:t>，然后把他里面所有的</a:t>
            </a:r>
            <a:r>
              <a:rPr lang="en-US" altLang="zh-CN">
                <a:sym typeface="+mn-ea"/>
              </a:rPr>
              <a:t> V </a:t>
            </a:r>
            <a:r>
              <a:rPr lang="zh-CN" altLang="en-US">
                <a:sym typeface="+mn-ea"/>
              </a:rPr>
              <a:t>都设为</a:t>
            </a:r>
            <a:r>
              <a:rPr lang="en-US" altLang="zh-CN">
                <a:sym typeface="+mn-ea"/>
              </a:rPr>
              <a:t> </a:t>
            </a:r>
            <a:r>
              <a:rPr lang="x-none" altLang="en-US">
                <a:sym typeface="+mn-ea"/>
              </a:rPr>
              <a:t>v2</a:t>
            </a:r>
            <a:r>
              <a:rPr lang="zh-CN" altLang="en-US">
                <a:sym typeface="+mn-ea"/>
              </a:rPr>
              <a:t>，要怎么做？</a:t>
            </a:r>
            <a:endParaRPr lang="en-US">
              <a:sym typeface="+mn-ea"/>
            </a:endParaRPr>
          </a:p>
          <a:p>
            <a:r>
              <a:rPr lang="en-US">
                <a:sym typeface="+mn-ea"/>
              </a:rPr>
              <a:t>for </a:t>
            </a:r>
            <a:r>
              <a:rPr lang="x-none" altLang="en-US">
                <a:sym typeface="+mn-ea"/>
              </a:rPr>
              <a:t>(auto [k, v]: m)</a:t>
            </a:r>
            <a:r>
              <a:rPr lang="en-US" altLang="x-none">
                <a:sym typeface="+mn-ea"/>
              </a:rPr>
              <a:t> </a:t>
            </a:r>
            <a:r>
              <a:rPr lang="x-none" altLang="en-US">
                <a:sym typeface="+mn-ea"/>
              </a:rPr>
              <a:t>{</a:t>
            </a:r>
            <a:endParaRPr lang="x-none" altLang="en-US">
              <a:sym typeface="+mn-ea"/>
            </a:endParaRPr>
          </a:p>
          <a:p>
            <a:r>
              <a:rPr lang="x-none" altLang="en-US">
                <a:sym typeface="+mn-ea"/>
              </a:rPr>
              <a:t>  v = </a:t>
            </a:r>
            <a:r>
              <a:rPr lang="x-none">
                <a:sym typeface="+mn-ea"/>
              </a:rPr>
              <a:t>v2</a:t>
            </a:r>
            <a:r>
              <a:rPr lang="x-none" altLang="en-US">
                <a:sym typeface="+mn-ea"/>
              </a:rPr>
              <a:t>;</a:t>
            </a:r>
            <a:br>
              <a:rPr lang="x-none" altLang="en-US">
                <a:sym typeface="+mn-ea"/>
              </a:rPr>
            </a:br>
            <a:r>
              <a:rPr lang="x-none" altLang="en-US">
                <a:sym typeface="+mn-ea"/>
              </a:rPr>
              <a:t>}</a:t>
            </a:r>
            <a:endParaRPr lang="x-none" altLang="en-US">
              <a:sym typeface="+mn-ea"/>
            </a:endParaRPr>
          </a:p>
          <a:p>
            <a:r>
              <a:rPr lang="zh-CN" altLang="x-none">
                <a:sym typeface="+mn-ea"/>
              </a:rPr>
              <a:t>这样吗？不行！</a:t>
            </a:r>
            <a:r>
              <a:rPr lang="x-none" altLang="zh-CN">
                <a:sym typeface="+mn-ea"/>
              </a:rPr>
              <a:t>[k, v] </a:t>
            </a:r>
            <a:r>
              <a:rPr lang="zh-CN" altLang="x-none">
                <a:sym typeface="+mn-ea"/>
              </a:rPr>
              <a:t>是对</a:t>
            </a:r>
            <a:r>
              <a:rPr lang="en-US" altLang="zh-CN">
                <a:sym typeface="+mn-ea"/>
              </a:rPr>
              <a:t> map </a:t>
            </a:r>
            <a:r>
              <a:rPr lang="zh-CN" altLang="x-none">
                <a:sym typeface="+mn-ea"/>
              </a:rPr>
              <a:t>里面真正</a:t>
            </a:r>
            <a:r>
              <a:rPr lang="en-US" altLang="zh-CN">
                <a:sym typeface="+mn-ea"/>
              </a:rPr>
              <a:t> </a:t>
            </a:r>
            <a:r>
              <a:rPr lang="x-none" altLang="en-US">
                <a:sym typeface="+mn-ea"/>
              </a:rPr>
              <a:t>K-V </a:t>
            </a:r>
            <a:r>
              <a:rPr lang="zh-CN" altLang="x-none">
                <a:sym typeface="+mn-ea"/>
              </a:rPr>
              <a:t>对的一份深拷贝。你写入的只是这份拷贝后的</a:t>
            </a:r>
            <a:r>
              <a:rPr lang="en-US" altLang="zh-CN">
                <a:sym typeface="+mn-ea"/>
              </a:rPr>
              <a:t> V</a:t>
            </a:r>
            <a:r>
              <a:rPr lang="zh-CN" altLang="x-none">
                <a:sym typeface="+mn-ea"/>
              </a:rPr>
              <a:t>，不是</a:t>
            </a:r>
            <a:r>
              <a:rPr lang="en-US" altLang="zh-CN">
                <a:sym typeface="+mn-ea"/>
              </a:rPr>
              <a:t> map </a:t>
            </a:r>
            <a:r>
              <a:rPr lang="zh-CN" altLang="en-US">
                <a:sym typeface="+mn-ea"/>
              </a:rPr>
              <a:t>中的那个</a:t>
            </a:r>
            <a:r>
              <a:rPr lang="en-US" altLang="zh-CN">
                <a:sym typeface="+mn-ea"/>
              </a:rPr>
              <a:t> V</a:t>
            </a:r>
            <a:r>
              <a:rPr lang="zh-CN" altLang="x-none">
                <a:sym typeface="+mn-ea"/>
              </a:rPr>
              <a:t>。</a:t>
            </a:r>
            <a:endParaRPr lang="zh-CN" altLang="en-US">
              <a:sym typeface="+mn-ea"/>
            </a:endParaRPr>
          </a:p>
        </p:txBody>
      </p:sp>
      <p:sp>
        <p:nvSpPr>
          <p:cNvPr id="2" name="Title 1"/>
          <p:cNvSpPr>
            <a:spLocks noGrp="1"/>
          </p:cNvSpPr>
          <p:nvPr>
            <p:ph type="title"/>
          </p:nvPr>
        </p:nvSpPr>
        <p:spPr/>
        <p:txBody>
          <a:bodyPr/>
          <a:p>
            <a:r>
              <a:rPr lang="en-US" altLang="zh-CN">
                <a:sym typeface="+mn-ea"/>
              </a:rPr>
              <a:t>map </a:t>
            </a:r>
            <a:r>
              <a:rPr lang="zh-CN" altLang="en-US">
                <a:sym typeface="+mn-ea"/>
              </a:rPr>
              <a:t>的遍历：遍历的同时修改怎么办？</a:t>
            </a:r>
            <a:endParaRPr lang="zh-CN"/>
          </a:p>
        </p:txBody>
      </p:sp>
      <p:sp>
        <p:nvSpPr>
          <p:cNvPr id="5" name="Rectangles 4"/>
          <p:cNvSpPr/>
          <p:nvPr/>
        </p:nvSpPr>
        <p:spPr>
          <a:xfrm>
            <a:off x="1012698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1073594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endParaRPr lang="x-none" altLang="en-US"/>
          </a:p>
        </p:txBody>
      </p:sp>
      <p:sp>
        <p:nvSpPr>
          <p:cNvPr id="8" name="Text Box 7"/>
          <p:cNvSpPr txBox="1"/>
          <p:nvPr/>
        </p:nvSpPr>
        <p:spPr>
          <a:xfrm>
            <a:off x="10165080" y="4450080"/>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9" name="Text Box 8"/>
          <p:cNvSpPr txBox="1"/>
          <p:nvPr/>
        </p:nvSpPr>
        <p:spPr>
          <a:xfrm>
            <a:off x="7862570" y="4450080"/>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10" name="Rectangles 9"/>
          <p:cNvSpPr/>
          <p:nvPr/>
        </p:nvSpPr>
        <p:spPr>
          <a:xfrm>
            <a:off x="814451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11" name="Rectangles 10"/>
          <p:cNvSpPr/>
          <p:nvPr/>
        </p:nvSpPr>
        <p:spPr>
          <a:xfrm>
            <a:off x="875347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r>
              <a:rPr lang="en-US" altLang="x-none"/>
              <a:t>2</a:t>
            </a:r>
            <a:endParaRPr lang="en-US" altLang="x-none"/>
          </a:p>
        </p:txBody>
      </p:sp>
      <p:sp>
        <p:nvSpPr>
          <p:cNvPr id="20" name="Rectangles 19"/>
          <p:cNvSpPr/>
          <p:nvPr/>
        </p:nvSpPr>
        <p:spPr>
          <a:xfrm>
            <a:off x="6684010"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21" name="Text Box 20"/>
          <p:cNvSpPr txBox="1"/>
          <p:nvPr/>
        </p:nvSpPr>
        <p:spPr>
          <a:xfrm>
            <a:off x="6325235" y="4450080"/>
            <a:ext cx="1325880" cy="368300"/>
          </a:xfrm>
          <a:prstGeom prst="rect">
            <a:avLst/>
          </a:prstGeom>
          <a:noFill/>
        </p:spPr>
        <p:txBody>
          <a:bodyPr wrap="none" rtlCol="0">
            <a:spAutoFit/>
          </a:bodyPr>
          <a:p>
            <a:r>
              <a:rPr lang="zh-CN" altLang="en-US"/>
              <a:t>要写入的数</a:t>
            </a:r>
            <a:endParaRPr lang="zh-CN" altLang="en-US"/>
          </a:p>
        </p:txBody>
      </p:sp>
      <p:sp>
        <p:nvSpPr>
          <p:cNvPr id="6" name="Text Box 5"/>
          <p:cNvSpPr txBox="1"/>
          <p:nvPr/>
        </p:nvSpPr>
        <p:spPr>
          <a:xfrm>
            <a:off x="3906520" y="4450080"/>
            <a:ext cx="2113280" cy="1476375"/>
          </a:xfrm>
          <a:prstGeom prst="rect">
            <a:avLst/>
          </a:prstGeom>
          <a:noFill/>
        </p:spPr>
        <p:txBody>
          <a:bodyPr wrap="none" rtlCol="0">
            <a:spAutoFit/>
          </a:bodyPr>
          <a:p>
            <a:r>
              <a:rPr lang="zh-CN" altLang="x-none"/>
              <a:t>执行中的代码</a:t>
            </a:r>
            <a:endParaRPr lang="zh-CN" altLang="x-none"/>
          </a:p>
          <a:p>
            <a:endParaRPr lang="x-none" altLang="en-US"/>
          </a:p>
          <a:p>
            <a:r>
              <a:rPr lang="x-none" altLang="en-US">
                <a:solidFill>
                  <a:schemeClr val="bg1">
                    <a:lumMod val="50000"/>
                  </a:schemeClr>
                </a:solidFill>
              </a:rPr>
              <a:t>for (auto [k, v]: m) {</a:t>
            </a:r>
            <a:endParaRPr lang="x-none" altLang="en-US">
              <a:solidFill>
                <a:schemeClr val="bg1">
                  <a:lumMod val="50000"/>
                </a:schemeClr>
              </a:solidFill>
            </a:endParaRPr>
          </a:p>
          <a:p>
            <a:r>
              <a:rPr lang="en-US" altLang="x-none">
                <a:solidFill>
                  <a:srgbClr val="C00000"/>
                </a:solidFill>
              </a:rPr>
              <a:t>  </a:t>
            </a:r>
            <a:r>
              <a:rPr lang="x-none" altLang="en-US">
                <a:solidFill>
                  <a:srgbClr val="C00000"/>
                </a:solidFill>
              </a:rPr>
              <a:t>v = v2;</a:t>
            </a:r>
            <a:endParaRPr lang="x-none" altLang="en-US">
              <a:solidFill>
                <a:srgbClr val="C00000"/>
              </a:solidFill>
            </a:endParaRPr>
          </a:p>
          <a:p>
            <a:r>
              <a:rPr lang="x-none" altLang="en-US">
                <a:solidFill>
                  <a:schemeClr val="bg1">
                    <a:lumMod val="50000"/>
                  </a:schemeClr>
                </a:solidFill>
              </a:rPr>
              <a:t>}</a:t>
            </a:r>
            <a:endParaRPr lang="x-none" altLang="en-US">
              <a:solidFill>
                <a:schemeClr val="bg1">
                  <a:lumMod val="50000"/>
                </a:schemeClr>
              </a:solidFill>
            </a:endParaRPr>
          </a:p>
        </p:txBody>
      </p:sp>
      <p:cxnSp>
        <p:nvCxnSpPr>
          <p:cNvPr id="12" name="Curved Connector 11"/>
          <p:cNvCxnSpPr>
            <a:stCxn id="20" idx="2"/>
            <a:endCxn id="11" idx="2"/>
          </p:cNvCxnSpPr>
          <p:nvPr/>
        </p:nvCxnSpPr>
        <p:spPr>
          <a:xfrm rot="5400000" flipV="1">
            <a:off x="8023225" y="4646930"/>
            <a:ext cx="3175" cy="2069465"/>
          </a:xfrm>
          <a:prstGeom prst="curvedConnector3">
            <a:avLst>
              <a:gd name="adj1" fmla="val 7540000"/>
            </a:avLst>
          </a:prstGeom>
          <a:ln>
            <a:headEnd type="none" w="med" len="med"/>
            <a:tailEnd type="triangle" w="med" len="med"/>
          </a:ln>
        </p:spPr>
        <p:style>
          <a:lnRef idx="3">
            <a:schemeClr val="accent1"/>
          </a:lnRef>
          <a:fillRef idx="0">
            <a:schemeClr val="accent1"/>
          </a:fillRef>
          <a:effectRef idx="2">
            <a:schemeClr val="accent1"/>
          </a:effectRef>
          <a:fontRef idx="minor">
            <a:schemeClr val="tx1"/>
          </a:fontRef>
        </p:style>
      </p:cxnSp>
      <p:sp>
        <p:nvSpPr>
          <p:cNvPr id="14" name="Text Box 13"/>
          <p:cNvSpPr txBox="1"/>
          <p:nvPr/>
        </p:nvSpPr>
        <p:spPr>
          <a:xfrm>
            <a:off x="8017510" y="6212840"/>
            <a:ext cx="2849880" cy="645160"/>
          </a:xfrm>
          <a:prstGeom prst="rect">
            <a:avLst/>
          </a:prstGeom>
          <a:noFill/>
        </p:spPr>
        <p:txBody>
          <a:bodyPr wrap="none" rtlCol="0">
            <a:spAutoFit/>
          </a:bodyPr>
          <a:p>
            <a:pPr algn="ctr"/>
            <a:r>
              <a:rPr lang="zh-CN" altLang="en-US">
                <a:solidFill>
                  <a:schemeClr val="tx2"/>
                </a:solidFill>
              </a:rPr>
              <a:t>你修改的是栈空间</a:t>
            </a:r>
            <a:r>
              <a:rPr lang="x-none" altLang="zh-CN">
                <a:solidFill>
                  <a:schemeClr val="tx2"/>
                </a:solidFill>
              </a:rPr>
              <a:t>(</a:t>
            </a:r>
            <a:r>
              <a:rPr lang="zh-CN" altLang="x-none">
                <a:solidFill>
                  <a:schemeClr val="tx2"/>
                </a:solidFill>
              </a:rPr>
              <a:t>周树人</a:t>
            </a:r>
            <a:r>
              <a:rPr lang="x-none" altLang="zh-CN">
                <a:solidFill>
                  <a:schemeClr val="tx2"/>
                </a:solidFill>
              </a:rPr>
              <a:t>)</a:t>
            </a:r>
            <a:endParaRPr lang="x-none" altLang="zh-CN">
              <a:solidFill>
                <a:schemeClr val="tx2"/>
              </a:solidFill>
            </a:endParaRPr>
          </a:p>
          <a:p>
            <a:pPr algn="ctr"/>
            <a:r>
              <a:rPr lang="zh-CN" altLang="x-none">
                <a:solidFill>
                  <a:schemeClr val="tx2"/>
                </a:solidFill>
              </a:rPr>
              <a:t>管我堆空间</a:t>
            </a:r>
            <a:r>
              <a:rPr lang="x-none" altLang="zh-CN">
                <a:solidFill>
                  <a:schemeClr val="tx2"/>
                </a:solidFill>
              </a:rPr>
              <a:t>(</a:t>
            </a:r>
            <a:r>
              <a:rPr lang="zh-CN" altLang="x-none">
                <a:solidFill>
                  <a:schemeClr val="tx2"/>
                </a:solidFill>
              </a:rPr>
              <a:t>鲁迅</a:t>
            </a:r>
            <a:r>
              <a:rPr lang="x-none" altLang="zh-CN">
                <a:solidFill>
                  <a:schemeClr val="tx2"/>
                </a:solidFill>
              </a:rPr>
              <a:t>)</a:t>
            </a:r>
            <a:r>
              <a:rPr lang="zh-CN" altLang="x-none">
                <a:solidFill>
                  <a:schemeClr val="tx2"/>
                </a:solidFill>
              </a:rPr>
              <a:t>什么事？</a:t>
            </a:r>
            <a:endParaRPr lang="zh-CN" altLang="x-none">
              <a:solidFill>
                <a:schemeClr val="tx2"/>
              </a:solidFill>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ltLang="en-US">
                <a:sym typeface="+mn-ea"/>
              </a:rPr>
              <a:t>我们现在遍历一个</a:t>
            </a:r>
            <a:r>
              <a:rPr lang="en-US" altLang="zh-CN">
                <a:sym typeface="+mn-ea"/>
              </a:rPr>
              <a:t> map</a:t>
            </a:r>
            <a:r>
              <a:rPr lang="zh-CN" altLang="en-US">
                <a:sym typeface="+mn-ea"/>
              </a:rPr>
              <a:t>，然后把他里面所有的</a:t>
            </a:r>
            <a:r>
              <a:rPr lang="en-US" altLang="zh-CN">
                <a:sym typeface="+mn-ea"/>
              </a:rPr>
              <a:t> V </a:t>
            </a:r>
            <a:r>
              <a:rPr lang="zh-CN" altLang="en-US">
                <a:sym typeface="+mn-ea"/>
              </a:rPr>
              <a:t>都设为</a:t>
            </a:r>
            <a:r>
              <a:rPr lang="en-US" altLang="zh-CN">
                <a:sym typeface="+mn-ea"/>
              </a:rPr>
              <a:t> </a:t>
            </a:r>
            <a:r>
              <a:rPr lang="x-none" altLang="en-US">
                <a:sym typeface="+mn-ea"/>
              </a:rPr>
              <a:t>v2</a:t>
            </a:r>
            <a:r>
              <a:rPr lang="zh-CN" altLang="en-US">
                <a:sym typeface="+mn-ea"/>
              </a:rPr>
              <a:t>，要怎么做？</a:t>
            </a:r>
            <a:endParaRPr lang="en-US">
              <a:sym typeface="+mn-ea"/>
            </a:endParaRPr>
          </a:p>
          <a:p>
            <a:r>
              <a:rPr lang="en-US">
                <a:sym typeface="+mn-ea"/>
              </a:rPr>
              <a:t>for </a:t>
            </a:r>
            <a:r>
              <a:rPr lang="x-none" altLang="en-US">
                <a:sym typeface="+mn-ea"/>
              </a:rPr>
              <a:t>(auto [k, v]: m)</a:t>
            </a:r>
            <a:r>
              <a:rPr lang="en-US" altLang="x-none">
                <a:sym typeface="+mn-ea"/>
              </a:rPr>
              <a:t> </a:t>
            </a:r>
            <a:r>
              <a:rPr lang="x-none" altLang="en-US">
                <a:sym typeface="+mn-ea"/>
              </a:rPr>
              <a:t>{</a:t>
            </a:r>
            <a:endParaRPr lang="x-none" altLang="en-US">
              <a:sym typeface="+mn-ea"/>
            </a:endParaRPr>
          </a:p>
          <a:p>
            <a:r>
              <a:rPr lang="x-none" altLang="en-US">
                <a:sym typeface="+mn-ea"/>
              </a:rPr>
              <a:t>  v = </a:t>
            </a:r>
            <a:r>
              <a:rPr lang="x-none">
                <a:sym typeface="+mn-ea"/>
              </a:rPr>
              <a:t>v2</a:t>
            </a:r>
            <a:r>
              <a:rPr lang="x-none" altLang="en-US">
                <a:sym typeface="+mn-ea"/>
              </a:rPr>
              <a:t>;</a:t>
            </a:r>
            <a:br>
              <a:rPr lang="x-none" altLang="en-US">
                <a:sym typeface="+mn-ea"/>
              </a:rPr>
            </a:br>
            <a:r>
              <a:rPr lang="x-none" altLang="en-US">
                <a:sym typeface="+mn-ea"/>
              </a:rPr>
              <a:t>}</a:t>
            </a:r>
            <a:endParaRPr lang="x-none" altLang="en-US">
              <a:sym typeface="+mn-ea"/>
            </a:endParaRPr>
          </a:p>
          <a:p>
            <a:r>
              <a:rPr lang="zh-CN" altLang="x-none">
                <a:sym typeface="+mn-ea"/>
              </a:rPr>
              <a:t>这样吗？不行！</a:t>
            </a:r>
            <a:r>
              <a:rPr lang="x-none" altLang="zh-CN">
                <a:sym typeface="+mn-ea"/>
              </a:rPr>
              <a:t>[k, v] </a:t>
            </a:r>
            <a:r>
              <a:rPr lang="zh-CN" altLang="x-none">
                <a:sym typeface="+mn-ea"/>
              </a:rPr>
              <a:t>是对</a:t>
            </a:r>
            <a:r>
              <a:rPr lang="en-US" altLang="zh-CN">
                <a:sym typeface="+mn-ea"/>
              </a:rPr>
              <a:t> map </a:t>
            </a:r>
            <a:r>
              <a:rPr lang="zh-CN" altLang="x-none">
                <a:sym typeface="+mn-ea"/>
              </a:rPr>
              <a:t>里面真正</a:t>
            </a:r>
            <a:r>
              <a:rPr lang="en-US" altLang="zh-CN">
                <a:sym typeface="+mn-ea"/>
              </a:rPr>
              <a:t> </a:t>
            </a:r>
            <a:r>
              <a:rPr lang="x-none" altLang="en-US">
                <a:sym typeface="+mn-ea"/>
              </a:rPr>
              <a:t>K-V </a:t>
            </a:r>
            <a:r>
              <a:rPr lang="zh-CN" altLang="x-none">
                <a:sym typeface="+mn-ea"/>
              </a:rPr>
              <a:t>对的一份深拷贝。你写入的只是这份拷贝后的</a:t>
            </a:r>
            <a:r>
              <a:rPr lang="en-US" altLang="zh-CN">
                <a:sym typeface="+mn-ea"/>
              </a:rPr>
              <a:t> V</a:t>
            </a:r>
            <a:r>
              <a:rPr lang="zh-CN" altLang="x-none">
                <a:sym typeface="+mn-ea"/>
              </a:rPr>
              <a:t>，不是</a:t>
            </a:r>
            <a:r>
              <a:rPr lang="en-US" altLang="zh-CN">
                <a:sym typeface="+mn-ea"/>
              </a:rPr>
              <a:t> map </a:t>
            </a:r>
            <a:r>
              <a:rPr lang="zh-CN" altLang="en-US">
                <a:sym typeface="+mn-ea"/>
              </a:rPr>
              <a:t>中的那个</a:t>
            </a:r>
            <a:r>
              <a:rPr lang="en-US" altLang="zh-CN">
                <a:sym typeface="+mn-ea"/>
              </a:rPr>
              <a:t> V</a:t>
            </a:r>
            <a:r>
              <a:rPr lang="zh-CN" altLang="x-none">
                <a:sym typeface="+mn-ea"/>
              </a:rPr>
              <a:t>。</a:t>
            </a:r>
            <a:endParaRPr lang="zh-CN" altLang="en-US">
              <a:sym typeface="+mn-ea"/>
            </a:endParaRPr>
          </a:p>
        </p:txBody>
      </p:sp>
      <p:sp>
        <p:nvSpPr>
          <p:cNvPr id="2" name="Title 1"/>
          <p:cNvSpPr>
            <a:spLocks noGrp="1"/>
          </p:cNvSpPr>
          <p:nvPr>
            <p:ph type="title"/>
          </p:nvPr>
        </p:nvSpPr>
        <p:spPr/>
        <p:txBody>
          <a:bodyPr/>
          <a:p>
            <a:r>
              <a:rPr lang="en-US" altLang="zh-CN"/>
              <a:t>map </a:t>
            </a:r>
            <a:r>
              <a:rPr lang="zh-CN" altLang="en-US"/>
              <a:t>的遍历：遍历的同时修改怎么办？</a:t>
            </a:r>
            <a:endParaRPr lang="zh-CN"/>
          </a:p>
        </p:txBody>
      </p:sp>
      <p:sp>
        <p:nvSpPr>
          <p:cNvPr id="5" name="Rectangles 4"/>
          <p:cNvSpPr/>
          <p:nvPr/>
        </p:nvSpPr>
        <p:spPr>
          <a:xfrm>
            <a:off x="1012698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1073594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endParaRPr lang="x-none" altLang="en-US"/>
          </a:p>
        </p:txBody>
      </p:sp>
      <p:sp>
        <p:nvSpPr>
          <p:cNvPr id="8" name="Text Box 7"/>
          <p:cNvSpPr txBox="1"/>
          <p:nvPr/>
        </p:nvSpPr>
        <p:spPr>
          <a:xfrm>
            <a:off x="10165080" y="4450080"/>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9" name="Text Box 8"/>
          <p:cNvSpPr txBox="1"/>
          <p:nvPr/>
        </p:nvSpPr>
        <p:spPr>
          <a:xfrm>
            <a:off x="7862570" y="4450080"/>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10" name="Rectangles 9"/>
          <p:cNvSpPr/>
          <p:nvPr/>
        </p:nvSpPr>
        <p:spPr>
          <a:xfrm>
            <a:off x="8144510" y="5268595"/>
            <a:ext cx="608965" cy="4133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000"/>
              <a:t>已释放</a:t>
            </a:r>
            <a:endParaRPr lang="zh-CN" altLang="x-none" sz="1000"/>
          </a:p>
        </p:txBody>
      </p:sp>
      <p:sp>
        <p:nvSpPr>
          <p:cNvPr id="11" name="Rectangles 10"/>
          <p:cNvSpPr/>
          <p:nvPr/>
        </p:nvSpPr>
        <p:spPr>
          <a:xfrm>
            <a:off x="8753475" y="5268595"/>
            <a:ext cx="608965" cy="4133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1000"/>
              <a:t>已释放</a:t>
            </a:r>
            <a:endParaRPr lang="zh-CN" altLang="en-US" sz="1000"/>
          </a:p>
        </p:txBody>
      </p:sp>
      <p:sp>
        <p:nvSpPr>
          <p:cNvPr id="20" name="Rectangles 19"/>
          <p:cNvSpPr/>
          <p:nvPr/>
        </p:nvSpPr>
        <p:spPr>
          <a:xfrm>
            <a:off x="6684010"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21" name="Text Box 20"/>
          <p:cNvSpPr txBox="1"/>
          <p:nvPr/>
        </p:nvSpPr>
        <p:spPr>
          <a:xfrm>
            <a:off x="6325235" y="4450080"/>
            <a:ext cx="1325880" cy="368300"/>
          </a:xfrm>
          <a:prstGeom prst="rect">
            <a:avLst/>
          </a:prstGeom>
          <a:noFill/>
        </p:spPr>
        <p:txBody>
          <a:bodyPr wrap="none" rtlCol="0">
            <a:spAutoFit/>
          </a:bodyPr>
          <a:p>
            <a:r>
              <a:rPr lang="zh-CN" altLang="en-US"/>
              <a:t>要写入的数</a:t>
            </a:r>
            <a:endParaRPr lang="zh-CN" altLang="en-US"/>
          </a:p>
        </p:txBody>
      </p:sp>
      <p:sp>
        <p:nvSpPr>
          <p:cNvPr id="6" name="Text Box 5"/>
          <p:cNvSpPr txBox="1"/>
          <p:nvPr/>
        </p:nvSpPr>
        <p:spPr>
          <a:xfrm>
            <a:off x="3906520" y="4450080"/>
            <a:ext cx="2113280" cy="1476375"/>
          </a:xfrm>
          <a:prstGeom prst="rect">
            <a:avLst/>
          </a:prstGeom>
          <a:noFill/>
        </p:spPr>
        <p:txBody>
          <a:bodyPr wrap="none" rtlCol="0">
            <a:spAutoFit/>
          </a:bodyPr>
          <a:p>
            <a:r>
              <a:rPr lang="zh-CN" altLang="x-none"/>
              <a:t>执行中的代码</a:t>
            </a:r>
            <a:endParaRPr lang="zh-CN" altLang="x-none"/>
          </a:p>
          <a:p>
            <a:endParaRPr lang="x-none" altLang="en-US"/>
          </a:p>
          <a:p>
            <a:r>
              <a:rPr lang="x-none" altLang="en-US">
                <a:solidFill>
                  <a:schemeClr val="bg1">
                    <a:lumMod val="50000"/>
                  </a:schemeClr>
                </a:solidFill>
              </a:rPr>
              <a:t>for (auto [k, v]: m) {</a:t>
            </a:r>
            <a:endParaRPr lang="x-none" altLang="en-US">
              <a:solidFill>
                <a:schemeClr val="bg1">
                  <a:lumMod val="50000"/>
                </a:schemeClr>
              </a:solidFill>
            </a:endParaRPr>
          </a:p>
          <a:p>
            <a:r>
              <a:rPr lang="en-US" altLang="x-none">
                <a:solidFill>
                  <a:schemeClr val="bg1">
                    <a:lumMod val="50000"/>
                  </a:schemeClr>
                </a:solidFill>
              </a:rPr>
              <a:t>  </a:t>
            </a:r>
            <a:r>
              <a:rPr lang="x-none" altLang="en-US">
                <a:solidFill>
                  <a:schemeClr val="bg1">
                    <a:lumMod val="50000"/>
                  </a:schemeClr>
                </a:solidFill>
              </a:rPr>
              <a:t>v = v2;</a:t>
            </a:r>
            <a:endParaRPr lang="x-none" altLang="en-US">
              <a:solidFill>
                <a:schemeClr val="bg1">
                  <a:lumMod val="50000"/>
                </a:schemeClr>
              </a:solidFill>
            </a:endParaRPr>
          </a:p>
          <a:p>
            <a:r>
              <a:rPr lang="x-none" altLang="en-US">
                <a:solidFill>
                  <a:srgbClr val="C00000"/>
                </a:solidFill>
              </a:rPr>
              <a:t>}</a:t>
            </a:r>
            <a:endParaRPr lang="x-none" altLang="en-US">
              <a:solidFill>
                <a:srgbClr val="C00000"/>
              </a:solidFill>
            </a:endParaRPr>
          </a:p>
        </p:txBody>
      </p:sp>
      <p:sp>
        <p:nvSpPr>
          <p:cNvPr id="14" name="Text Box 13"/>
          <p:cNvSpPr txBox="1"/>
          <p:nvPr/>
        </p:nvSpPr>
        <p:spPr>
          <a:xfrm>
            <a:off x="10424795" y="5808980"/>
            <a:ext cx="1230630" cy="368300"/>
          </a:xfrm>
          <a:prstGeom prst="rect">
            <a:avLst/>
          </a:prstGeom>
          <a:noFill/>
        </p:spPr>
        <p:txBody>
          <a:bodyPr wrap="none" rtlCol="0">
            <a:spAutoFit/>
          </a:bodyPr>
          <a:p>
            <a:pPr algn="ctr"/>
            <a:r>
              <a:rPr lang="zh-CN">
                <a:solidFill>
                  <a:schemeClr val="tx2"/>
                </a:solidFill>
              </a:rPr>
              <a:t>纹丝不动</a:t>
            </a:r>
            <a:r>
              <a:rPr lang="en-US" altLang="zh-CN">
                <a:solidFill>
                  <a:schemeClr val="tx2"/>
                </a:solidFill>
              </a:rPr>
              <a:t>~</a:t>
            </a:r>
            <a:endParaRPr lang="en-US" altLang="zh-CN">
              <a:solidFill>
                <a:schemeClr val="tx2"/>
              </a:solidFill>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sym typeface="+mn-ea"/>
              </a:rPr>
              <a:t>如果你想让你对局部变量</a:t>
            </a:r>
            <a:r>
              <a:rPr lang="en-US" altLang="zh-CN">
                <a:sym typeface="+mn-ea"/>
              </a:rPr>
              <a:t> v </a:t>
            </a:r>
            <a:r>
              <a:rPr lang="zh-CN" altLang="en-US">
                <a:sym typeface="+mn-ea"/>
              </a:rPr>
              <a:t>的修改，能对原本</a:t>
            </a:r>
            <a:r>
              <a:rPr lang="en-US" altLang="zh-CN">
                <a:sym typeface="+mn-ea"/>
              </a:rPr>
              <a:t> map </a:t>
            </a:r>
            <a:r>
              <a:rPr lang="zh-CN" altLang="en-US">
                <a:sym typeface="+mn-ea"/>
              </a:rPr>
              <a:t>中的</a:t>
            </a:r>
            <a:r>
              <a:rPr lang="en-US" altLang="zh-CN">
                <a:sym typeface="+mn-ea"/>
              </a:rPr>
              <a:t> v </a:t>
            </a:r>
            <a:r>
              <a:rPr lang="zh-CN" altLang="en-US">
                <a:sym typeface="+mn-ea"/>
              </a:rPr>
              <a:t>生效，就要得到</a:t>
            </a:r>
            <a:r>
              <a:rPr lang="en-US" altLang="zh-CN">
                <a:sym typeface="+mn-ea"/>
              </a:rPr>
              <a:t> v </a:t>
            </a:r>
            <a:r>
              <a:rPr lang="zh-CN" altLang="en-US">
                <a:sym typeface="+mn-ea"/>
              </a:rPr>
              <a:t>的指针，因为只有指针是浅拷贝的，是可以远程修改另一个对象的。</a:t>
            </a:r>
            <a:endParaRPr lang="zh-CN" altLang="en-US">
              <a:sym typeface="+mn-ea"/>
            </a:endParaRPr>
          </a:p>
          <a:p>
            <a:r>
              <a:rPr lang="zh-CN" altLang="en-US">
                <a:sym typeface="+mn-ea"/>
              </a:rPr>
              <a:t>这里说的指针，不光是</a:t>
            </a:r>
            <a:r>
              <a:rPr lang="en-US" altLang="zh-CN">
                <a:sym typeface="+mn-ea"/>
              </a:rPr>
              <a:t> T * </a:t>
            </a:r>
            <a:r>
              <a:rPr lang="zh-CN" altLang="en-US">
                <a:sym typeface="+mn-ea"/>
              </a:rPr>
              <a:t>指针，还包括</a:t>
            </a:r>
            <a:r>
              <a:rPr lang="en-US" altLang="zh-CN">
                <a:sym typeface="+mn-ea"/>
              </a:rPr>
              <a:t> </a:t>
            </a:r>
            <a:r>
              <a:rPr lang="en-US" altLang="zh-CN">
                <a:sym typeface="+mn-ea"/>
              </a:rPr>
              <a:t>T &amp; </a:t>
            </a:r>
            <a:r>
              <a:rPr lang="zh-CN" altLang="en-US">
                <a:sym typeface="+mn-ea"/>
              </a:rPr>
              <a:t>引用，</a:t>
            </a:r>
            <a:r>
              <a:rPr lang="en-US" altLang="zh-CN">
                <a:sym typeface="+mn-ea"/>
              </a:rPr>
              <a:t> </a:t>
            </a:r>
            <a:r>
              <a:rPr lang="x-none" altLang="zh-CN">
                <a:sym typeface="+mn-ea"/>
              </a:rPr>
              <a:t>iterator </a:t>
            </a:r>
            <a:r>
              <a:rPr lang="zh-CN" altLang="en-US">
                <a:sym typeface="+mn-ea"/>
              </a:rPr>
              <a:t>迭代器，他们都是指针的变体。</a:t>
            </a:r>
            <a:endParaRPr lang="zh-CN" altLang="en-US">
              <a:sym typeface="+mn-ea"/>
            </a:endParaRPr>
          </a:p>
          <a:p>
            <a:r>
              <a:rPr lang="zh-CN" altLang="en-US">
                <a:sym typeface="+mn-ea"/>
              </a:rPr>
              <a:t>而</a:t>
            </a:r>
            <a:r>
              <a:rPr lang="en-US" altLang="zh-CN">
                <a:sym typeface="+mn-ea"/>
              </a:rPr>
              <a:t> structural-binding </a:t>
            </a:r>
            <a:r>
              <a:rPr lang="zh-CN" altLang="en-US">
                <a:sym typeface="+mn-ea"/>
              </a:rPr>
              <a:t>和</a:t>
            </a:r>
            <a:r>
              <a:rPr lang="en-US" altLang="zh-CN">
                <a:sym typeface="+mn-ea"/>
              </a:rPr>
              <a:t> </a:t>
            </a:r>
            <a:r>
              <a:rPr lang="x-none" altLang="en-US">
                <a:sym typeface="+mn-ea"/>
              </a:rPr>
              <a:t>range-based loop </a:t>
            </a:r>
            <a:r>
              <a:rPr lang="zh-CN" altLang="en-US">
                <a:sym typeface="+mn-ea"/>
              </a:rPr>
              <a:t>语法支持引用，也非常简单：</a:t>
            </a:r>
            <a:endParaRPr lang="en-US">
              <a:sym typeface="+mn-ea"/>
            </a:endParaRPr>
          </a:p>
          <a:p>
            <a:r>
              <a:rPr lang="en-US">
                <a:sym typeface="+mn-ea"/>
              </a:rPr>
              <a:t>for </a:t>
            </a:r>
            <a:r>
              <a:rPr lang="x-none" altLang="en-US">
                <a:sym typeface="+mn-ea"/>
              </a:rPr>
              <a:t>(auto &amp;[k, v]: m)</a:t>
            </a:r>
            <a:r>
              <a:rPr lang="en-US" altLang="x-none">
                <a:sym typeface="+mn-ea"/>
              </a:rPr>
              <a:t> </a:t>
            </a:r>
            <a:r>
              <a:rPr lang="x-none" altLang="en-US">
                <a:sym typeface="+mn-ea"/>
              </a:rPr>
              <a:t>{</a:t>
            </a:r>
            <a:endParaRPr lang="x-none" altLang="en-US">
              <a:sym typeface="+mn-ea"/>
            </a:endParaRPr>
          </a:p>
          <a:p>
            <a:r>
              <a:rPr lang="x-none" altLang="en-US">
                <a:sym typeface="+mn-ea"/>
              </a:rPr>
              <a:t>  v = </a:t>
            </a:r>
            <a:r>
              <a:rPr lang="x-none">
                <a:sym typeface="+mn-ea"/>
              </a:rPr>
              <a:t>v2</a:t>
            </a:r>
            <a:r>
              <a:rPr lang="x-none" altLang="en-US">
                <a:sym typeface="+mn-ea"/>
              </a:rPr>
              <a:t>;</a:t>
            </a:r>
            <a:r>
              <a:rPr lang="en-US" altLang="x-none">
                <a:sym typeface="+mn-ea"/>
              </a:rPr>
              <a:t>    </a:t>
            </a:r>
            <a:r>
              <a:rPr lang="x-none" altLang="en-US">
                <a:sym typeface="+mn-ea"/>
              </a:rPr>
              <a:t>// </a:t>
            </a:r>
            <a:r>
              <a:rPr lang="zh-CN" altLang="x-none">
                <a:sym typeface="+mn-ea"/>
              </a:rPr>
              <a:t>引用比指针还方便，自动解引用。此处等价于</a:t>
            </a:r>
            <a:r>
              <a:rPr lang="zh-CN" altLang="x-none">
                <a:sym typeface="+mn-ea"/>
              </a:rPr>
              <a:t>迭代器版的</a:t>
            </a:r>
            <a:r>
              <a:rPr lang="en-US" altLang="zh-CN">
                <a:sym typeface="+mn-ea"/>
              </a:rPr>
              <a:t> </a:t>
            </a:r>
            <a:r>
              <a:rPr lang="x-none" altLang="en-US">
                <a:sym typeface="+mn-ea"/>
              </a:rPr>
              <a:t>(*it).second = v2;</a:t>
            </a:r>
            <a:endParaRPr lang="x-none" altLang="en-US">
              <a:sym typeface="+mn-ea"/>
            </a:endParaRPr>
          </a:p>
          <a:p>
            <a:r>
              <a:rPr lang="x-none" altLang="en-US">
                <a:sym typeface="+mn-ea"/>
              </a:rPr>
              <a:t>}</a:t>
            </a:r>
            <a:endParaRPr lang="zh-CN" altLang="en-US">
              <a:sym typeface="+mn-ea"/>
            </a:endParaRPr>
          </a:p>
        </p:txBody>
      </p:sp>
      <p:sp>
        <p:nvSpPr>
          <p:cNvPr id="2" name="Title 1"/>
          <p:cNvSpPr>
            <a:spLocks noGrp="1"/>
          </p:cNvSpPr>
          <p:nvPr>
            <p:ph type="title"/>
          </p:nvPr>
        </p:nvSpPr>
        <p:spPr/>
        <p:txBody>
          <a:bodyPr/>
          <a:p>
            <a:r>
              <a:rPr lang="en-US" altLang="zh-CN"/>
              <a:t>map </a:t>
            </a:r>
            <a:r>
              <a:rPr lang="zh-CN" altLang="en-US"/>
              <a:t>的遍历：如果要修改，请你</a:t>
            </a:r>
            <a:r>
              <a:rPr lang="zh-CN"/>
              <a:t>加引用</a:t>
            </a:r>
            <a:endParaRPr lang="zh-CN"/>
          </a:p>
        </p:txBody>
      </p:sp>
      <p:sp>
        <p:nvSpPr>
          <p:cNvPr id="5" name="Rectangles 4"/>
          <p:cNvSpPr/>
          <p:nvPr/>
        </p:nvSpPr>
        <p:spPr>
          <a:xfrm>
            <a:off x="1012698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1073594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endParaRPr lang="x-none" altLang="en-US"/>
          </a:p>
        </p:txBody>
      </p:sp>
      <p:sp>
        <p:nvSpPr>
          <p:cNvPr id="8" name="Text Box 7"/>
          <p:cNvSpPr txBox="1"/>
          <p:nvPr/>
        </p:nvSpPr>
        <p:spPr>
          <a:xfrm>
            <a:off x="10165080" y="4450080"/>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9" name="Text Box 8"/>
          <p:cNvSpPr txBox="1"/>
          <p:nvPr/>
        </p:nvSpPr>
        <p:spPr>
          <a:xfrm>
            <a:off x="7862570" y="4450080"/>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20" name="Rectangles 19"/>
          <p:cNvSpPr/>
          <p:nvPr/>
        </p:nvSpPr>
        <p:spPr>
          <a:xfrm>
            <a:off x="6684010"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21" name="Text Box 20"/>
          <p:cNvSpPr txBox="1"/>
          <p:nvPr/>
        </p:nvSpPr>
        <p:spPr>
          <a:xfrm>
            <a:off x="6325235" y="4450080"/>
            <a:ext cx="1325880" cy="368300"/>
          </a:xfrm>
          <a:prstGeom prst="rect">
            <a:avLst/>
          </a:prstGeom>
          <a:noFill/>
        </p:spPr>
        <p:txBody>
          <a:bodyPr wrap="none" rtlCol="0">
            <a:spAutoFit/>
          </a:bodyPr>
          <a:p>
            <a:r>
              <a:rPr lang="zh-CN" altLang="en-US"/>
              <a:t>要写入的数</a:t>
            </a:r>
            <a:endParaRPr lang="zh-CN" altLang="en-US"/>
          </a:p>
        </p:txBody>
      </p:sp>
      <p:sp>
        <p:nvSpPr>
          <p:cNvPr id="6" name="Text Box 5"/>
          <p:cNvSpPr txBox="1"/>
          <p:nvPr/>
        </p:nvSpPr>
        <p:spPr>
          <a:xfrm>
            <a:off x="3906520" y="4450080"/>
            <a:ext cx="2265680" cy="1476375"/>
          </a:xfrm>
          <a:prstGeom prst="rect">
            <a:avLst/>
          </a:prstGeom>
          <a:noFill/>
        </p:spPr>
        <p:txBody>
          <a:bodyPr wrap="none" rtlCol="0">
            <a:spAutoFit/>
          </a:bodyPr>
          <a:p>
            <a:r>
              <a:rPr lang="zh-CN" altLang="x-none"/>
              <a:t>执行中的代码</a:t>
            </a:r>
            <a:endParaRPr lang="zh-CN" altLang="x-none"/>
          </a:p>
          <a:p>
            <a:endParaRPr lang="x-none" altLang="en-US"/>
          </a:p>
          <a:p>
            <a:r>
              <a:rPr lang="x-none" altLang="en-US">
                <a:solidFill>
                  <a:schemeClr val="bg1">
                    <a:lumMod val="50000"/>
                  </a:schemeClr>
                </a:solidFill>
              </a:rPr>
              <a:t>for (auto &amp;[k, v]: m) {</a:t>
            </a:r>
            <a:endParaRPr lang="x-none" altLang="en-US">
              <a:solidFill>
                <a:schemeClr val="bg1">
                  <a:lumMod val="50000"/>
                </a:schemeClr>
              </a:solidFill>
            </a:endParaRPr>
          </a:p>
          <a:p>
            <a:r>
              <a:rPr lang="en-US" altLang="x-none">
                <a:solidFill>
                  <a:schemeClr val="bg1">
                    <a:lumMod val="50000"/>
                  </a:schemeClr>
                </a:solidFill>
              </a:rPr>
              <a:t>  </a:t>
            </a:r>
            <a:r>
              <a:rPr lang="x-none" altLang="en-US">
                <a:solidFill>
                  <a:schemeClr val="bg1">
                    <a:lumMod val="50000"/>
                  </a:schemeClr>
                </a:solidFill>
              </a:rPr>
              <a:t>v = v2;</a:t>
            </a:r>
            <a:endParaRPr lang="x-none" altLang="en-US">
              <a:solidFill>
                <a:schemeClr val="bg1">
                  <a:lumMod val="50000"/>
                </a:schemeClr>
              </a:solidFill>
            </a:endParaRPr>
          </a:p>
          <a:p>
            <a:r>
              <a:rPr lang="x-none" altLang="en-US">
                <a:solidFill>
                  <a:schemeClr val="bg1">
                    <a:lumMod val="50000"/>
                  </a:schemeClr>
                </a:solidFill>
              </a:rPr>
              <a:t>}</a:t>
            </a:r>
            <a:endParaRPr lang="x-none" altLang="en-US">
              <a:solidFill>
                <a:schemeClr val="bg1">
                  <a:lumMod val="50000"/>
                </a:schemeClr>
              </a:solidFill>
            </a:endParaRPr>
          </a:p>
        </p:txBody>
      </p:sp>
      <p:sp>
        <p:nvSpPr>
          <p:cNvPr id="7" name="Rectangles 6"/>
          <p:cNvSpPr/>
          <p:nvPr/>
        </p:nvSpPr>
        <p:spPr>
          <a:xfrm>
            <a:off x="8144510" y="5268595"/>
            <a:ext cx="608965" cy="4133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600"/>
              <a:t>未初</a:t>
            </a:r>
            <a:endParaRPr lang="zh-CN" altLang="x-none" sz="1600"/>
          </a:p>
        </p:txBody>
      </p:sp>
      <p:sp>
        <p:nvSpPr>
          <p:cNvPr id="12" name="Rectangles 11"/>
          <p:cNvSpPr/>
          <p:nvPr/>
        </p:nvSpPr>
        <p:spPr>
          <a:xfrm>
            <a:off x="8753475" y="5268595"/>
            <a:ext cx="608965" cy="4133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600">
                <a:sym typeface="+mn-ea"/>
              </a:rPr>
              <a:t>始化</a:t>
            </a:r>
            <a:endParaRPr lang="zh-CN" altLang="x-none" sz="1600">
              <a:sym typeface="+mn-ea"/>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sym typeface="+mn-ea"/>
              </a:rPr>
              <a:t>如果你想让你对局部变量</a:t>
            </a:r>
            <a:r>
              <a:rPr lang="en-US" altLang="zh-CN">
                <a:sym typeface="+mn-ea"/>
              </a:rPr>
              <a:t> v </a:t>
            </a:r>
            <a:r>
              <a:rPr lang="zh-CN" altLang="en-US">
                <a:sym typeface="+mn-ea"/>
              </a:rPr>
              <a:t>的修改，能对原本</a:t>
            </a:r>
            <a:r>
              <a:rPr lang="en-US" altLang="zh-CN">
                <a:sym typeface="+mn-ea"/>
              </a:rPr>
              <a:t> map </a:t>
            </a:r>
            <a:r>
              <a:rPr lang="zh-CN" altLang="en-US">
                <a:sym typeface="+mn-ea"/>
              </a:rPr>
              <a:t>中的</a:t>
            </a:r>
            <a:r>
              <a:rPr lang="en-US" altLang="zh-CN">
                <a:sym typeface="+mn-ea"/>
              </a:rPr>
              <a:t> v </a:t>
            </a:r>
            <a:r>
              <a:rPr lang="zh-CN" altLang="en-US">
                <a:sym typeface="+mn-ea"/>
              </a:rPr>
              <a:t>生效，就要得到</a:t>
            </a:r>
            <a:r>
              <a:rPr lang="en-US" altLang="zh-CN">
                <a:sym typeface="+mn-ea"/>
              </a:rPr>
              <a:t> v </a:t>
            </a:r>
            <a:r>
              <a:rPr lang="zh-CN" altLang="en-US">
                <a:sym typeface="+mn-ea"/>
              </a:rPr>
              <a:t>的指针，因为只有指针是浅拷贝的，是可以远程修改另一个对象的。</a:t>
            </a:r>
            <a:endParaRPr lang="zh-CN" altLang="en-US">
              <a:sym typeface="+mn-ea"/>
            </a:endParaRPr>
          </a:p>
          <a:p>
            <a:r>
              <a:rPr lang="zh-CN" altLang="en-US">
                <a:sym typeface="+mn-ea"/>
              </a:rPr>
              <a:t>这里说的指针，不光是</a:t>
            </a:r>
            <a:r>
              <a:rPr lang="en-US" altLang="zh-CN">
                <a:sym typeface="+mn-ea"/>
              </a:rPr>
              <a:t> T * </a:t>
            </a:r>
            <a:r>
              <a:rPr lang="zh-CN" altLang="en-US">
                <a:sym typeface="+mn-ea"/>
              </a:rPr>
              <a:t>指针，还包括</a:t>
            </a:r>
            <a:r>
              <a:rPr lang="en-US" altLang="zh-CN">
                <a:sym typeface="+mn-ea"/>
              </a:rPr>
              <a:t> </a:t>
            </a:r>
            <a:r>
              <a:rPr lang="en-US" altLang="zh-CN">
                <a:sym typeface="+mn-ea"/>
              </a:rPr>
              <a:t>T &amp; </a:t>
            </a:r>
            <a:r>
              <a:rPr lang="zh-CN" altLang="en-US">
                <a:sym typeface="+mn-ea"/>
              </a:rPr>
              <a:t>引用，</a:t>
            </a:r>
            <a:r>
              <a:rPr lang="en-US" altLang="zh-CN">
                <a:sym typeface="+mn-ea"/>
              </a:rPr>
              <a:t> </a:t>
            </a:r>
            <a:r>
              <a:rPr lang="x-none" altLang="zh-CN">
                <a:sym typeface="+mn-ea"/>
              </a:rPr>
              <a:t>iterator </a:t>
            </a:r>
            <a:r>
              <a:rPr lang="zh-CN" altLang="en-US">
                <a:sym typeface="+mn-ea"/>
              </a:rPr>
              <a:t>迭代器，他们都是指针的变体。</a:t>
            </a:r>
            <a:endParaRPr lang="zh-CN" altLang="en-US">
              <a:sym typeface="+mn-ea"/>
            </a:endParaRPr>
          </a:p>
          <a:p>
            <a:r>
              <a:rPr lang="zh-CN" altLang="en-US">
                <a:sym typeface="+mn-ea"/>
              </a:rPr>
              <a:t>而</a:t>
            </a:r>
            <a:r>
              <a:rPr lang="en-US" altLang="zh-CN">
                <a:sym typeface="+mn-ea"/>
              </a:rPr>
              <a:t> structural-binding </a:t>
            </a:r>
            <a:r>
              <a:rPr lang="zh-CN" altLang="en-US">
                <a:sym typeface="+mn-ea"/>
              </a:rPr>
              <a:t>和</a:t>
            </a:r>
            <a:r>
              <a:rPr lang="en-US" altLang="zh-CN">
                <a:sym typeface="+mn-ea"/>
              </a:rPr>
              <a:t> </a:t>
            </a:r>
            <a:r>
              <a:rPr lang="x-none" altLang="en-US">
                <a:sym typeface="+mn-ea"/>
              </a:rPr>
              <a:t>range-based loop </a:t>
            </a:r>
            <a:r>
              <a:rPr lang="zh-CN" altLang="en-US">
                <a:sym typeface="+mn-ea"/>
              </a:rPr>
              <a:t>语法支持引用，也非常简单：</a:t>
            </a:r>
            <a:endParaRPr lang="en-US">
              <a:sym typeface="+mn-ea"/>
            </a:endParaRPr>
          </a:p>
          <a:p>
            <a:r>
              <a:rPr lang="en-US">
                <a:sym typeface="+mn-ea"/>
              </a:rPr>
              <a:t>for </a:t>
            </a:r>
            <a:r>
              <a:rPr lang="x-none" altLang="en-US">
                <a:sym typeface="+mn-ea"/>
              </a:rPr>
              <a:t>(auto &amp;[k, v]: m)</a:t>
            </a:r>
            <a:r>
              <a:rPr lang="en-US" altLang="x-none">
                <a:sym typeface="+mn-ea"/>
              </a:rPr>
              <a:t> </a:t>
            </a:r>
            <a:r>
              <a:rPr lang="x-none" altLang="en-US">
                <a:sym typeface="+mn-ea"/>
              </a:rPr>
              <a:t>{</a:t>
            </a:r>
            <a:endParaRPr lang="x-none" altLang="en-US">
              <a:sym typeface="+mn-ea"/>
            </a:endParaRPr>
          </a:p>
          <a:p>
            <a:r>
              <a:rPr lang="x-none" altLang="en-US">
                <a:sym typeface="+mn-ea"/>
              </a:rPr>
              <a:t>  v = </a:t>
            </a:r>
            <a:r>
              <a:rPr lang="x-none">
                <a:sym typeface="+mn-ea"/>
              </a:rPr>
              <a:t>v2</a:t>
            </a:r>
            <a:r>
              <a:rPr lang="x-none" altLang="en-US">
                <a:sym typeface="+mn-ea"/>
              </a:rPr>
              <a:t>;</a:t>
            </a:r>
            <a:r>
              <a:rPr lang="en-US" altLang="x-none">
                <a:sym typeface="+mn-ea"/>
              </a:rPr>
              <a:t>    </a:t>
            </a:r>
            <a:r>
              <a:rPr lang="x-none" altLang="en-US">
                <a:sym typeface="+mn-ea"/>
              </a:rPr>
              <a:t>// </a:t>
            </a:r>
            <a:r>
              <a:rPr lang="zh-CN" altLang="x-none">
                <a:sym typeface="+mn-ea"/>
              </a:rPr>
              <a:t>引用比指针还方便，自动解引用。此处等价于迭代器版的</a:t>
            </a:r>
            <a:r>
              <a:rPr lang="en-US" altLang="zh-CN">
                <a:sym typeface="+mn-ea"/>
              </a:rPr>
              <a:t> </a:t>
            </a:r>
            <a:r>
              <a:rPr lang="x-none" altLang="en-US">
                <a:sym typeface="+mn-ea"/>
              </a:rPr>
              <a:t>(*it).second = v2;</a:t>
            </a:r>
            <a:endParaRPr lang="x-none" altLang="en-US">
              <a:sym typeface="+mn-ea"/>
            </a:endParaRPr>
          </a:p>
          <a:p>
            <a:r>
              <a:rPr lang="x-none" altLang="en-US">
                <a:sym typeface="+mn-ea"/>
              </a:rPr>
              <a:t>}</a:t>
            </a:r>
            <a:endParaRPr lang="zh-CN" altLang="en-US">
              <a:sym typeface="+mn-ea"/>
            </a:endParaRPr>
          </a:p>
        </p:txBody>
      </p:sp>
      <p:sp>
        <p:nvSpPr>
          <p:cNvPr id="2" name="Title 1"/>
          <p:cNvSpPr>
            <a:spLocks noGrp="1"/>
          </p:cNvSpPr>
          <p:nvPr>
            <p:ph type="title"/>
          </p:nvPr>
        </p:nvSpPr>
        <p:spPr/>
        <p:txBody>
          <a:bodyPr/>
          <a:p>
            <a:r>
              <a:rPr lang="en-US" altLang="zh-CN"/>
              <a:t>map </a:t>
            </a:r>
            <a:r>
              <a:rPr lang="zh-CN" altLang="en-US"/>
              <a:t>的遍历：如果要修改，请你</a:t>
            </a:r>
            <a:r>
              <a:rPr lang="zh-CN"/>
              <a:t>加引用</a:t>
            </a:r>
            <a:endParaRPr lang="zh-CN"/>
          </a:p>
        </p:txBody>
      </p:sp>
      <p:sp>
        <p:nvSpPr>
          <p:cNvPr id="5" name="Rectangles 4"/>
          <p:cNvSpPr/>
          <p:nvPr/>
        </p:nvSpPr>
        <p:spPr>
          <a:xfrm>
            <a:off x="1012698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1073594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endParaRPr lang="x-none" altLang="en-US"/>
          </a:p>
        </p:txBody>
      </p:sp>
      <p:sp>
        <p:nvSpPr>
          <p:cNvPr id="8" name="Text Box 7"/>
          <p:cNvSpPr txBox="1"/>
          <p:nvPr/>
        </p:nvSpPr>
        <p:spPr>
          <a:xfrm>
            <a:off x="10165080" y="4450080"/>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9" name="Text Box 8"/>
          <p:cNvSpPr txBox="1"/>
          <p:nvPr/>
        </p:nvSpPr>
        <p:spPr>
          <a:xfrm>
            <a:off x="7862570" y="4450080"/>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20" name="Rectangles 19"/>
          <p:cNvSpPr/>
          <p:nvPr/>
        </p:nvSpPr>
        <p:spPr>
          <a:xfrm>
            <a:off x="6684010"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21" name="Text Box 20"/>
          <p:cNvSpPr txBox="1"/>
          <p:nvPr/>
        </p:nvSpPr>
        <p:spPr>
          <a:xfrm>
            <a:off x="6325235" y="4450080"/>
            <a:ext cx="1325880" cy="368300"/>
          </a:xfrm>
          <a:prstGeom prst="rect">
            <a:avLst/>
          </a:prstGeom>
          <a:noFill/>
        </p:spPr>
        <p:txBody>
          <a:bodyPr wrap="none" rtlCol="0">
            <a:spAutoFit/>
          </a:bodyPr>
          <a:p>
            <a:r>
              <a:rPr lang="zh-CN" altLang="en-US"/>
              <a:t>要写入的数</a:t>
            </a:r>
            <a:endParaRPr lang="zh-CN" altLang="en-US"/>
          </a:p>
        </p:txBody>
      </p:sp>
      <p:sp>
        <p:nvSpPr>
          <p:cNvPr id="6" name="Text Box 5"/>
          <p:cNvSpPr txBox="1"/>
          <p:nvPr/>
        </p:nvSpPr>
        <p:spPr>
          <a:xfrm>
            <a:off x="3906520" y="4450080"/>
            <a:ext cx="2265680" cy="1476375"/>
          </a:xfrm>
          <a:prstGeom prst="rect">
            <a:avLst/>
          </a:prstGeom>
          <a:noFill/>
        </p:spPr>
        <p:txBody>
          <a:bodyPr wrap="none" rtlCol="0">
            <a:spAutoFit/>
          </a:bodyPr>
          <a:p>
            <a:r>
              <a:rPr lang="zh-CN" altLang="x-none"/>
              <a:t>执行中的代码</a:t>
            </a:r>
            <a:endParaRPr lang="zh-CN" altLang="x-none"/>
          </a:p>
          <a:p>
            <a:endParaRPr lang="x-none" altLang="en-US"/>
          </a:p>
          <a:p>
            <a:r>
              <a:rPr lang="x-none" altLang="en-US">
                <a:solidFill>
                  <a:srgbClr val="C00000"/>
                </a:solidFill>
              </a:rPr>
              <a:t>for (auto &amp;[k, v]: m) {</a:t>
            </a:r>
            <a:endParaRPr lang="x-none" altLang="en-US">
              <a:solidFill>
                <a:srgbClr val="C00000"/>
              </a:solidFill>
            </a:endParaRPr>
          </a:p>
          <a:p>
            <a:r>
              <a:rPr lang="en-US" altLang="x-none">
                <a:solidFill>
                  <a:schemeClr val="bg1">
                    <a:lumMod val="50000"/>
                  </a:schemeClr>
                </a:solidFill>
              </a:rPr>
              <a:t>  </a:t>
            </a:r>
            <a:r>
              <a:rPr lang="x-none" altLang="en-US">
                <a:solidFill>
                  <a:schemeClr val="bg1">
                    <a:lumMod val="50000"/>
                  </a:schemeClr>
                </a:solidFill>
              </a:rPr>
              <a:t>v = v2;</a:t>
            </a:r>
            <a:endParaRPr lang="x-none" altLang="en-US">
              <a:solidFill>
                <a:schemeClr val="bg1">
                  <a:lumMod val="50000"/>
                </a:schemeClr>
              </a:solidFill>
            </a:endParaRPr>
          </a:p>
          <a:p>
            <a:r>
              <a:rPr lang="x-none" altLang="en-US">
                <a:solidFill>
                  <a:schemeClr val="bg1">
                    <a:lumMod val="50000"/>
                  </a:schemeClr>
                </a:solidFill>
              </a:rPr>
              <a:t>}</a:t>
            </a:r>
            <a:endParaRPr lang="x-none" altLang="en-US">
              <a:solidFill>
                <a:schemeClr val="bg1">
                  <a:lumMod val="50000"/>
                </a:schemeClr>
              </a:solidFill>
            </a:endParaRPr>
          </a:p>
        </p:txBody>
      </p:sp>
      <p:sp>
        <p:nvSpPr>
          <p:cNvPr id="7" name="Rectangles 6"/>
          <p:cNvSpPr/>
          <p:nvPr/>
        </p:nvSpPr>
        <p:spPr>
          <a:xfrm>
            <a:off x="814451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zh-CN"/>
              <a:t>&amp;</a:t>
            </a:r>
            <a:endParaRPr lang="x-none" altLang="zh-CN"/>
          </a:p>
        </p:txBody>
      </p:sp>
      <p:sp>
        <p:nvSpPr>
          <p:cNvPr id="12" name="Rectangles 11"/>
          <p:cNvSpPr/>
          <p:nvPr/>
        </p:nvSpPr>
        <p:spPr>
          <a:xfrm>
            <a:off x="875347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zh-CN">
                <a:sym typeface="+mn-ea"/>
              </a:rPr>
              <a:t>&amp;</a:t>
            </a:r>
            <a:endParaRPr lang="x-none" altLang="zh-CN">
              <a:sym typeface="+mn-ea"/>
            </a:endParaRPr>
          </a:p>
        </p:txBody>
      </p:sp>
      <p:cxnSp>
        <p:nvCxnSpPr>
          <p:cNvPr id="11" name="Curved Connector 10"/>
          <p:cNvCxnSpPr>
            <a:stCxn id="7" idx="2"/>
            <a:endCxn id="5" idx="2"/>
          </p:cNvCxnSpPr>
          <p:nvPr/>
        </p:nvCxnSpPr>
        <p:spPr>
          <a:xfrm rot="5400000" flipV="1">
            <a:off x="9440545" y="4690745"/>
            <a:ext cx="3175" cy="1982470"/>
          </a:xfrm>
          <a:prstGeom prst="curvedConnector3">
            <a:avLst>
              <a:gd name="adj1" fmla="val 7550000"/>
            </a:avLst>
          </a:prstGeom>
          <a:ln>
            <a:prstDash val="dash"/>
            <a:headEnd type="non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13" name="Curved Connector 12"/>
          <p:cNvCxnSpPr>
            <a:stCxn id="12" idx="2"/>
            <a:endCxn id="4" idx="2"/>
          </p:cNvCxnSpPr>
          <p:nvPr/>
        </p:nvCxnSpPr>
        <p:spPr>
          <a:xfrm rot="5400000" flipV="1">
            <a:off x="10049510" y="4690745"/>
            <a:ext cx="3175" cy="1982470"/>
          </a:xfrm>
          <a:prstGeom prst="curvedConnector3">
            <a:avLst>
              <a:gd name="adj1" fmla="val 7550000"/>
            </a:avLst>
          </a:prstGeom>
          <a:ln>
            <a:solidFill>
              <a:schemeClr val="accent1"/>
            </a:solidFill>
            <a:prstDash val="dash"/>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14" name="Text Box 13"/>
          <p:cNvSpPr txBox="1"/>
          <p:nvPr/>
        </p:nvSpPr>
        <p:spPr>
          <a:xfrm>
            <a:off x="9184005" y="6045200"/>
            <a:ext cx="1249680" cy="368300"/>
          </a:xfrm>
          <a:prstGeom prst="rect">
            <a:avLst/>
          </a:prstGeom>
          <a:noFill/>
        </p:spPr>
        <p:txBody>
          <a:bodyPr wrap="none" rtlCol="0">
            <a:spAutoFit/>
          </a:bodyPr>
          <a:p>
            <a:r>
              <a:rPr lang="x-none" altLang="zh-CN">
                <a:solidFill>
                  <a:schemeClr val="tx2"/>
                </a:solidFill>
              </a:rPr>
              <a:t>(</a:t>
            </a:r>
            <a:r>
              <a:rPr lang="zh-CN" altLang="en-US">
                <a:solidFill>
                  <a:schemeClr val="tx2"/>
                </a:solidFill>
              </a:rPr>
              <a:t>建立引用</a:t>
            </a:r>
            <a:r>
              <a:rPr lang="x-none" altLang="zh-CN">
                <a:solidFill>
                  <a:schemeClr val="tx2"/>
                </a:solidFill>
              </a:rPr>
              <a:t>)</a:t>
            </a:r>
            <a:endParaRPr lang="x-none" altLang="zh-CN">
              <a:solidFill>
                <a:schemeClr val="tx2"/>
              </a:solidFill>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sym typeface="+mn-ea"/>
              </a:rPr>
              <a:t>如果你想让你对局部变量</a:t>
            </a:r>
            <a:r>
              <a:rPr lang="en-US" altLang="zh-CN">
                <a:sym typeface="+mn-ea"/>
              </a:rPr>
              <a:t> v </a:t>
            </a:r>
            <a:r>
              <a:rPr lang="zh-CN" altLang="en-US">
                <a:sym typeface="+mn-ea"/>
              </a:rPr>
              <a:t>的修改，能对原本</a:t>
            </a:r>
            <a:r>
              <a:rPr lang="en-US" altLang="zh-CN">
                <a:sym typeface="+mn-ea"/>
              </a:rPr>
              <a:t> map </a:t>
            </a:r>
            <a:r>
              <a:rPr lang="zh-CN" altLang="en-US">
                <a:sym typeface="+mn-ea"/>
              </a:rPr>
              <a:t>中的</a:t>
            </a:r>
            <a:r>
              <a:rPr lang="en-US" altLang="zh-CN">
                <a:sym typeface="+mn-ea"/>
              </a:rPr>
              <a:t> v </a:t>
            </a:r>
            <a:r>
              <a:rPr lang="zh-CN" altLang="en-US">
                <a:sym typeface="+mn-ea"/>
              </a:rPr>
              <a:t>生效，就要得到</a:t>
            </a:r>
            <a:r>
              <a:rPr lang="en-US" altLang="zh-CN">
                <a:sym typeface="+mn-ea"/>
              </a:rPr>
              <a:t> v </a:t>
            </a:r>
            <a:r>
              <a:rPr lang="zh-CN" altLang="en-US">
                <a:sym typeface="+mn-ea"/>
              </a:rPr>
              <a:t>的指针，因为只有指针是浅拷贝的，是可以远程修改另一个对象的。</a:t>
            </a:r>
            <a:endParaRPr lang="zh-CN" altLang="en-US">
              <a:sym typeface="+mn-ea"/>
            </a:endParaRPr>
          </a:p>
          <a:p>
            <a:r>
              <a:rPr lang="zh-CN" altLang="en-US">
                <a:sym typeface="+mn-ea"/>
              </a:rPr>
              <a:t>这里说的指针，不光是</a:t>
            </a:r>
            <a:r>
              <a:rPr lang="en-US" altLang="zh-CN">
                <a:sym typeface="+mn-ea"/>
              </a:rPr>
              <a:t> T * </a:t>
            </a:r>
            <a:r>
              <a:rPr lang="zh-CN" altLang="en-US">
                <a:sym typeface="+mn-ea"/>
              </a:rPr>
              <a:t>指针，还包括</a:t>
            </a:r>
            <a:r>
              <a:rPr lang="en-US" altLang="zh-CN">
                <a:sym typeface="+mn-ea"/>
              </a:rPr>
              <a:t> </a:t>
            </a:r>
            <a:r>
              <a:rPr lang="en-US" altLang="zh-CN">
                <a:sym typeface="+mn-ea"/>
              </a:rPr>
              <a:t>T &amp; </a:t>
            </a:r>
            <a:r>
              <a:rPr lang="zh-CN" altLang="en-US">
                <a:sym typeface="+mn-ea"/>
              </a:rPr>
              <a:t>引用，</a:t>
            </a:r>
            <a:r>
              <a:rPr lang="en-US" altLang="zh-CN">
                <a:sym typeface="+mn-ea"/>
              </a:rPr>
              <a:t> </a:t>
            </a:r>
            <a:r>
              <a:rPr lang="x-none" altLang="zh-CN">
                <a:sym typeface="+mn-ea"/>
              </a:rPr>
              <a:t>iterator </a:t>
            </a:r>
            <a:r>
              <a:rPr lang="zh-CN" altLang="en-US">
                <a:sym typeface="+mn-ea"/>
              </a:rPr>
              <a:t>迭代器，他们都是指针的变体。</a:t>
            </a:r>
            <a:endParaRPr lang="zh-CN" altLang="en-US">
              <a:sym typeface="+mn-ea"/>
            </a:endParaRPr>
          </a:p>
          <a:p>
            <a:r>
              <a:rPr lang="zh-CN" altLang="en-US">
                <a:sym typeface="+mn-ea"/>
              </a:rPr>
              <a:t>而</a:t>
            </a:r>
            <a:r>
              <a:rPr lang="en-US" altLang="zh-CN">
                <a:sym typeface="+mn-ea"/>
              </a:rPr>
              <a:t> structural-binding </a:t>
            </a:r>
            <a:r>
              <a:rPr lang="zh-CN" altLang="en-US">
                <a:sym typeface="+mn-ea"/>
              </a:rPr>
              <a:t>和</a:t>
            </a:r>
            <a:r>
              <a:rPr lang="en-US" altLang="zh-CN">
                <a:sym typeface="+mn-ea"/>
              </a:rPr>
              <a:t> </a:t>
            </a:r>
            <a:r>
              <a:rPr lang="x-none" altLang="en-US">
                <a:sym typeface="+mn-ea"/>
              </a:rPr>
              <a:t>range-based loop </a:t>
            </a:r>
            <a:r>
              <a:rPr lang="zh-CN" altLang="en-US">
                <a:sym typeface="+mn-ea"/>
              </a:rPr>
              <a:t>语法支持引用，也非常简单：</a:t>
            </a:r>
            <a:endParaRPr lang="en-US">
              <a:sym typeface="+mn-ea"/>
            </a:endParaRPr>
          </a:p>
          <a:p>
            <a:r>
              <a:rPr lang="en-US">
                <a:sym typeface="+mn-ea"/>
              </a:rPr>
              <a:t>for </a:t>
            </a:r>
            <a:r>
              <a:rPr lang="x-none" altLang="en-US">
                <a:sym typeface="+mn-ea"/>
              </a:rPr>
              <a:t>(auto &amp;[k, v]: m)</a:t>
            </a:r>
            <a:r>
              <a:rPr lang="en-US" altLang="x-none">
                <a:sym typeface="+mn-ea"/>
              </a:rPr>
              <a:t> </a:t>
            </a:r>
            <a:r>
              <a:rPr lang="x-none" altLang="en-US">
                <a:sym typeface="+mn-ea"/>
              </a:rPr>
              <a:t>{</a:t>
            </a:r>
            <a:endParaRPr lang="x-none" altLang="en-US">
              <a:sym typeface="+mn-ea"/>
            </a:endParaRPr>
          </a:p>
          <a:p>
            <a:r>
              <a:rPr lang="x-none" altLang="en-US">
                <a:sym typeface="+mn-ea"/>
              </a:rPr>
              <a:t>  v = </a:t>
            </a:r>
            <a:r>
              <a:rPr lang="x-none">
                <a:sym typeface="+mn-ea"/>
              </a:rPr>
              <a:t>v2</a:t>
            </a:r>
            <a:r>
              <a:rPr lang="x-none" altLang="en-US">
                <a:sym typeface="+mn-ea"/>
              </a:rPr>
              <a:t>;</a:t>
            </a:r>
            <a:r>
              <a:rPr lang="en-US" altLang="x-none">
                <a:sym typeface="+mn-ea"/>
              </a:rPr>
              <a:t>    </a:t>
            </a:r>
            <a:r>
              <a:rPr lang="x-none" altLang="en-US">
                <a:sym typeface="+mn-ea"/>
              </a:rPr>
              <a:t>// </a:t>
            </a:r>
            <a:r>
              <a:rPr lang="zh-CN" altLang="x-none">
                <a:sym typeface="+mn-ea"/>
              </a:rPr>
              <a:t>引用比指针还方便，自动解引用。此处等价于迭代器版的</a:t>
            </a:r>
            <a:r>
              <a:rPr lang="en-US" altLang="zh-CN">
                <a:sym typeface="+mn-ea"/>
              </a:rPr>
              <a:t> </a:t>
            </a:r>
            <a:r>
              <a:rPr lang="x-none" altLang="en-US">
                <a:sym typeface="+mn-ea"/>
              </a:rPr>
              <a:t>(*it).second = v2;</a:t>
            </a:r>
            <a:endParaRPr lang="x-none" altLang="en-US">
              <a:sym typeface="+mn-ea"/>
            </a:endParaRPr>
          </a:p>
          <a:p>
            <a:r>
              <a:rPr lang="x-none" altLang="en-US">
                <a:sym typeface="+mn-ea"/>
              </a:rPr>
              <a:t>}</a:t>
            </a:r>
            <a:endParaRPr lang="zh-CN" altLang="en-US">
              <a:sym typeface="+mn-ea"/>
            </a:endParaRPr>
          </a:p>
        </p:txBody>
      </p:sp>
      <p:sp>
        <p:nvSpPr>
          <p:cNvPr id="2" name="Title 1"/>
          <p:cNvSpPr>
            <a:spLocks noGrp="1"/>
          </p:cNvSpPr>
          <p:nvPr>
            <p:ph type="title"/>
          </p:nvPr>
        </p:nvSpPr>
        <p:spPr/>
        <p:txBody>
          <a:bodyPr/>
          <a:p>
            <a:r>
              <a:rPr lang="en-US" altLang="zh-CN"/>
              <a:t>map </a:t>
            </a:r>
            <a:r>
              <a:rPr lang="zh-CN" altLang="en-US"/>
              <a:t>的遍历：如果要修改，请你</a:t>
            </a:r>
            <a:r>
              <a:rPr lang="zh-CN"/>
              <a:t>加引用</a:t>
            </a:r>
            <a:endParaRPr lang="zh-CN"/>
          </a:p>
        </p:txBody>
      </p:sp>
      <p:sp>
        <p:nvSpPr>
          <p:cNvPr id="5" name="Rectangles 4"/>
          <p:cNvSpPr/>
          <p:nvPr/>
        </p:nvSpPr>
        <p:spPr>
          <a:xfrm>
            <a:off x="1012698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1073594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endParaRPr lang="x-none" altLang="en-US"/>
          </a:p>
        </p:txBody>
      </p:sp>
      <p:sp>
        <p:nvSpPr>
          <p:cNvPr id="8" name="Text Box 7"/>
          <p:cNvSpPr txBox="1"/>
          <p:nvPr/>
        </p:nvSpPr>
        <p:spPr>
          <a:xfrm>
            <a:off x="10165080" y="4450080"/>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9" name="Text Box 8"/>
          <p:cNvSpPr txBox="1"/>
          <p:nvPr/>
        </p:nvSpPr>
        <p:spPr>
          <a:xfrm>
            <a:off x="7862570" y="4450080"/>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20" name="Rectangles 19"/>
          <p:cNvSpPr/>
          <p:nvPr/>
        </p:nvSpPr>
        <p:spPr>
          <a:xfrm>
            <a:off x="6684010"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21" name="Text Box 20"/>
          <p:cNvSpPr txBox="1"/>
          <p:nvPr/>
        </p:nvSpPr>
        <p:spPr>
          <a:xfrm>
            <a:off x="6325235" y="4450080"/>
            <a:ext cx="1325880" cy="368300"/>
          </a:xfrm>
          <a:prstGeom prst="rect">
            <a:avLst/>
          </a:prstGeom>
          <a:noFill/>
        </p:spPr>
        <p:txBody>
          <a:bodyPr wrap="none" rtlCol="0">
            <a:spAutoFit/>
          </a:bodyPr>
          <a:p>
            <a:r>
              <a:rPr lang="zh-CN" altLang="en-US"/>
              <a:t>要写入的数</a:t>
            </a:r>
            <a:endParaRPr lang="zh-CN" altLang="en-US"/>
          </a:p>
        </p:txBody>
      </p:sp>
      <p:sp>
        <p:nvSpPr>
          <p:cNvPr id="6" name="Text Box 5"/>
          <p:cNvSpPr txBox="1"/>
          <p:nvPr/>
        </p:nvSpPr>
        <p:spPr>
          <a:xfrm>
            <a:off x="3906520" y="4450080"/>
            <a:ext cx="2265680" cy="1476375"/>
          </a:xfrm>
          <a:prstGeom prst="rect">
            <a:avLst/>
          </a:prstGeom>
          <a:noFill/>
        </p:spPr>
        <p:txBody>
          <a:bodyPr wrap="none" rtlCol="0">
            <a:spAutoFit/>
          </a:bodyPr>
          <a:p>
            <a:r>
              <a:rPr lang="zh-CN" altLang="x-none"/>
              <a:t>执行中的代码</a:t>
            </a:r>
            <a:endParaRPr lang="zh-CN" altLang="x-none"/>
          </a:p>
          <a:p>
            <a:endParaRPr lang="x-none" altLang="en-US"/>
          </a:p>
          <a:p>
            <a:r>
              <a:rPr lang="x-none" altLang="en-US">
                <a:solidFill>
                  <a:schemeClr val="bg1">
                    <a:lumMod val="50000"/>
                  </a:schemeClr>
                </a:solidFill>
              </a:rPr>
              <a:t>for (auto &amp;[k, v]: m) {</a:t>
            </a:r>
            <a:endParaRPr lang="x-none" altLang="en-US">
              <a:solidFill>
                <a:schemeClr val="bg1">
                  <a:lumMod val="50000"/>
                </a:schemeClr>
              </a:solidFill>
            </a:endParaRPr>
          </a:p>
          <a:p>
            <a:r>
              <a:rPr lang="en-US" altLang="x-none">
                <a:solidFill>
                  <a:schemeClr val="bg1">
                    <a:lumMod val="50000"/>
                  </a:schemeClr>
                </a:solidFill>
              </a:rPr>
              <a:t> </a:t>
            </a:r>
            <a:r>
              <a:rPr lang="en-US" altLang="x-none">
                <a:solidFill>
                  <a:srgbClr val="C00000"/>
                </a:solidFill>
              </a:rPr>
              <a:t> </a:t>
            </a:r>
            <a:r>
              <a:rPr lang="x-none" altLang="en-US">
                <a:solidFill>
                  <a:srgbClr val="C00000"/>
                </a:solidFill>
              </a:rPr>
              <a:t>v = v2;</a:t>
            </a:r>
            <a:endParaRPr lang="x-none" altLang="en-US">
              <a:solidFill>
                <a:srgbClr val="C00000"/>
              </a:solidFill>
            </a:endParaRPr>
          </a:p>
          <a:p>
            <a:r>
              <a:rPr lang="x-none" altLang="en-US">
                <a:solidFill>
                  <a:schemeClr val="bg1">
                    <a:lumMod val="50000"/>
                  </a:schemeClr>
                </a:solidFill>
              </a:rPr>
              <a:t>}</a:t>
            </a:r>
            <a:endParaRPr lang="x-none" altLang="en-US">
              <a:solidFill>
                <a:schemeClr val="bg1">
                  <a:lumMod val="50000"/>
                </a:schemeClr>
              </a:solidFill>
            </a:endParaRPr>
          </a:p>
        </p:txBody>
      </p:sp>
      <p:sp>
        <p:nvSpPr>
          <p:cNvPr id="7" name="Rectangles 6"/>
          <p:cNvSpPr/>
          <p:nvPr/>
        </p:nvSpPr>
        <p:spPr>
          <a:xfrm>
            <a:off x="814451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zh-CN"/>
              <a:t>&amp;</a:t>
            </a:r>
            <a:endParaRPr lang="x-none" altLang="zh-CN"/>
          </a:p>
        </p:txBody>
      </p:sp>
      <p:sp>
        <p:nvSpPr>
          <p:cNvPr id="12" name="Rectangles 11"/>
          <p:cNvSpPr/>
          <p:nvPr/>
        </p:nvSpPr>
        <p:spPr>
          <a:xfrm>
            <a:off x="875347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zh-CN">
                <a:sym typeface="+mn-ea"/>
              </a:rPr>
              <a:t>&amp;</a:t>
            </a:r>
            <a:endParaRPr lang="x-none" altLang="zh-CN">
              <a:sym typeface="+mn-ea"/>
            </a:endParaRPr>
          </a:p>
        </p:txBody>
      </p:sp>
      <p:cxnSp>
        <p:nvCxnSpPr>
          <p:cNvPr id="13" name="Curved Connector 12"/>
          <p:cNvCxnSpPr>
            <a:stCxn id="12" idx="2"/>
            <a:endCxn id="4" idx="2"/>
          </p:cNvCxnSpPr>
          <p:nvPr/>
        </p:nvCxnSpPr>
        <p:spPr>
          <a:xfrm rot="5400000" flipV="1">
            <a:off x="10049510" y="4690745"/>
            <a:ext cx="3175" cy="1982470"/>
          </a:xfrm>
          <a:prstGeom prst="curvedConnector3">
            <a:avLst>
              <a:gd name="adj1" fmla="val 7550000"/>
            </a:avLst>
          </a:prstGeom>
          <a:ln>
            <a:solidFill>
              <a:schemeClr val="accent1"/>
            </a:solidFill>
            <a:prstDash val="dash"/>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14" name="Text Box 13"/>
          <p:cNvSpPr txBox="1"/>
          <p:nvPr/>
        </p:nvSpPr>
        <p:spPr>
          <a:xfrm>
            <a:off x="7065010" y="6212840"/>
            <a:ext cx="4754880" cy="645160"/>
          </a:xfrm>
          <a:prstGeom prst="rect">
            <a:avLst/>
          </a:prstGeom>
          <a:noFill/>
        </p:spPr>
        <p:txBody>
          <a:bodyPr wrap="none" rtlCol="0">
            <a:spAutoFit/>
          </a:bodyPr>
          <a:p>
            <a:pPr algn="ctr"/>
            <a:r>
              <a:rPr lang="zh-CN" altLang="en-US">
                <a:solidFill>
                  <a:schemeClr val="tx2"/>
                </a:solidFill>
              </a:rPr>
              <a:t>编译器发现你写入的不是普通变量而是个引用</a:t>
            </a:r>
            <a:endParaRPr lang="zh-CN" altLang="en-US">
              <a:solidFill>
                <a:schemeClr val="tx2"/>
              </a:solidFill>
            </a:endParaRPr>
          </a:p>
          <a:p>
            <a:pPr algn="ctr"/>
            <a:r>
              <a:rPr lang="zh-CN" altLang="en-US">
                <a:solidFill>
                  <a:schemeClr val="tx2"/>
                </a:solidFill>
              </a:rPr>
              <a:t>于是顺着引用找到他指向的变量，朝那里写入</a:t>
            </a:r>
            <a:endParaRPr lang="x-none" altLang="zh-CN">
              <a:solidFill>
                <a:schemeClr val="tx2"/>
              </a:solidFill>
            </a:endParaRPr>
          </a:p>
        </p:txBody>
      </p:sp>
      <p:cxnSp>
        <p:nvCxnSpPr>
          <p:cNvPr id="10" name="Curved Connector 9"/>
          <p:cNvCxnSpPr>
            <a:stCxn id="20" idx="2"/>
            <a:endCxn id="12" idx="2"/>
          </p:cNvCxnSpPr>
          <p:nvPr/>
        </p:nvCxnSpPr>
        <p:spPr>
          <a:xfrm rot="5400000" flipV="1">
            <a:off x="8023225" y="4646930"/>
            <a:ext cx="3175" cy="2069465"/>
          </a:xfrm>
          <a:prstGeom prst="curvedConnector3">
            <a:avLst>
              <a:gd name="adj1" fmla="val 7540000"/>
            </a:avLst>
          </a:prstGeom>
          <a:ln>
            <a:solidFill>
              <a:schemeClr val="accent1"/>
            </a:solidFill>
            <a:prstDash val="solid"/>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29" name="Cross 28"/>
          <p:cNvSpPr/>
          <p:nvPr/>
        </p:nvSpPr>
        <p:spPr>
          <a:xfrm rot="18900000">
            <a:off x="8950960" y="5777865"/>
            <a:ext cx="340995" cy="340995"/>
          </a:xfrm>
          <a:prstGeom prst="plus">
            <a:avLst>
              <a:gd name="adj" fmla="val 43455"/>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8215630" y="3351530"/>
            <a:ext cx="3976370" cy="3506470"/>
          </a:xfrm>
          <a:prstGeom prst="rect">
            <a:avLst/>
          </a:prstGeom>
        </p:spPr>
      </p:pic>
      <p:sp>
        <p:nvSpPr>
          <p:cNvPr id="6" name="Title 5"/>
          <p:cNvSpPr>
            <a:spLocks noGrp="1"/>
          </p:cNvSpPr>
          <p:nvPr>
            <p:ph type="title"/>
          </p:nvPr>
        </p:nvSpPr>
        <p:spPr/>
        <p:txBody>
          <a:bodyPr/>
          <a:p>
            <a:r>
              <a:rPr lang="zh-CN" altLang="en-US"/>
              <a:t>第一章：读取与写入</a:t>
            </a:r>
            <a:endParaRPr lang="zh-CN" altLang="en-US"/>
          </a:p>
        </p:txBody>
      </p:sp>
      <p:sp>
        <p:nvSpPr>
          <p:cNvPr id="7" name="Rounded Rectangular Callout 6"/>
          <p:cNvSpPr/>
          <p:nvPr/>
        </p:nvSpPr>
        <p:spPr>
          <a:xfrm>
            <a:off x="9366885" y="2880360"/>
            <a:ext cx="2302510" cy="572770"/>
          </a:xfrm>
          <a:prstGeom prst="wedgeRoundRectCallout">
            <a:avLst>
              <a:gd name="adj1" fmla="val 12824"/>
              <a:gd name="adj2" fmla="val 88026"/>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ltLang="en-US"/>
              <a:t>我负责监督你鞋习</a:t>
            </a:r>
            <a:r>
              <a:rPr lang="x-none" altLang="zh-CN"/>
              <a:t>!</a:t>
            </a:r>
            <a:endParaRPr lang="x-none"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heckerboard(across)">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sym typeface="+mn-ea"/>
              </a:rPr>
              <a:t>如果你想让你对局部变量</a:t>
            </a:r>
            <a:r>
              <a:rPr lang="en-US" altLang="zh-CN">
                <a:sym typeface="+mn-ea"/>
              </a:rPr>
              <a:t> v </a:t>
            </a:r>
            <a:r>
              <a:rPr lang="zh-CN" altLang="en-US">
                <a:sym typeface="+mn-ea"/>
              </a:rPr>
              <a:t>的修改，能对原本</a:t>
            </a:r>
            <a:r>
              <a:rPr lang="en-US" altLang="zh-CN">
                <a:sym typeface="+mn-ea"/>
              </a:rPr>
              <a:t> map </a:t>
            </a:r>
            <a:r>
              <a:rPr lang="zh-CN" altLang="en-US">
                <a:sym typeface="+mn-ea"/>
              </a:rPr>
              <a:t>中的</a:t>
            </a:r>
            <a:r>
              <a:rPr lang="en-US" altLang="zh-CN">
                <a:sym typeface="+mn-ea"/>
              </a:rPr>
              <a:t> v </a:t>
            </a:r>
            <a:r>
              <a:rPr lang="zh-CN" altLang="en-US">
                <a:sym typeface="+mn-ea"/>
              </a:rPr>
              <a:t>生效，就要得到</a:t>
            </a:r>
            <a:r>
              <a:rPr lang="en-US" altLang="zh-CN">
                <a:sym typeface="+mn-ea"/>
              </a:rPr>
              <a:t> v </a:t>
            </a:r>
            <a:r>
              <a:rPr lang="zh-CN" altLang="en-US">
                <a:sym typeface="+mn-ea"/>
              </a:rPr>
              <a:t>的指针，因为只有指针是浅拷贝的，是可以远程修改另一个对象的。</a:t>
            </a:r>
            <a:endParaRPr lang="zh-CN" altLang="en-US">
              <a:sym typeface="+mn-ea"/>
            </a:endParaRPr>
          </a:p>
          <a:p>
            <a:r>
              <a:rPr lang="zh-CN" altLang="en-US">
                <a:sym typeface="+mn-ea"/>
              </a:rPr>
              <a:t>这里说的指针，不光是</a:t>
            </a:r>
            <a:r>
              <a:rPr lang="en-US" altLang="zh-CN">
                <a:sym typeface="+mn-ea"/>
              </a:rPr>
              <a:t> T * </a:t>
            </a:r>
            <a:r>
              <a:rPr lang="zh-CN" altLang="en-US">
                <a:sym typeface="+mn-ea"/>
              </a:rPr>
              <a:t>指针，还包括</a:t>
            </a:r>
            <a:r>
              <a:rPr lang="en-US" altLang="zh-CN">
                <a:sym typeface="+mn-ea"/>
              </a:rPr>
              <a:t> </a:t>
            </a:r>
            <a:r>
              <a:rPr lang="en-US" altLang="zh-CN">
                <a:sym typeface="+mn-ea"/>
              </a:rPr>
              <a:t>T &amp; </a:t>
            </a:r>
            <a:r>
              <a:rPr lang="zh-CN" altLang="en-US">
                <a:sym typeface="+mn-ea"/>
              </a:rPr>
              <a:t>引用，</a:t>
            </a:r>
            <a:r>
              <a:rPr lang="en-US" altLang="zh-CN">
                <a:sym typeface="+mn-ea"/>
              </a:rPr>
              <a:t> </a:t>
            </a:r>
            <a:r>
              <a:rPr lang="x-none" altLang="zh-CN">
                <a:sym typeface="+mn-ea"/>
              </a:rPr>
              <a:t>iterator </a:t>
            </a:r>
            <a:r>
              <a:rPr lang="zh-CN" altLang="en-US">
                <a:sym typeface="+mn-ea"/>
              </a:rPr>
              <a:t>迭代器，他们都是指针的变体。</a:t>
            </a:r>
            <a:endParaRPr lang="zh-CN" altLang="en-US">
              <a:sym typeface="+mn-ea"/>
            </a:endParaRPr>
          </a:p>
          <a:p>
            <a:r>
              <a:rPr lang="zh-CN" altLang="en-US">
                <a:sym typeface="+mn-ea"/>
              </a:rPr>
              <a:t>而</a:t>
            </a:r>
            <a:r>
              <a:rPr lang="en-US" altLang="zh-CN">
                <a:sym typeface="+mn-ea"/>
              </a:rPr>
              <a:t> structural-binding </a:t>
            </a:r>
            <a:r>
              <a:rPr lang="zh-CN" altLang="en-US">
                <a:sym typeface="+mn-ea"/>
              </a:rPr>
              <a:t>和</a:t>
            </a:r>
            <a:r>
              <a:rPr lang="en-US" altLang="zh-CN">
                <a:sym typeface="+mn-ea"/>
              </a:rPr>
              <a:t> </a:t>
            </a:r>
            <a:r>
              <a:rPr lang="x-none" altLang="en-US">
                <a:sym typeface="+mn-ea"/>
              </a:rPr>
              <a:t>range-based loop </a:t>
            </a:r>
            <a:r>
              <a:rPr lang="zh-CN" altLang="en-US">
                <a:sym typeface="+mn-ea"/>
              </a:rPr>
              <a:t>语法支持引用，也非常简单：</a:t>
            </a:r>
            <a:endParaRPr lang="en-US">
              <a:sym typeface="+mn-ea"/>
            </a:endParaRPr>
          </a:p>
          <a:p>
            <a:r>
              <a:rPr lang="en-US">
                <a:sym typeface="+mn-ea"/>
              </a:rPr>
              <a:t>for </a:t>
            </a:r>
            <a:r>
              <a:rPr lang="x-none" altLang="en-US">
                <a:sym typeface="+mn-ea"/>
              </a:rPr>
              <a:t>(auto &amp;[k, v]: m)</a:t>
            </a:r>
            <a:r>
              <a:rPr lang="en-US" altLang="x-none">
                <a:sym typeface="+mn-ea"/>
              </a:rPr>
              <a:t> </a:t>
            </a:r>
            <a:r>
              <a:rPr lang="x-none" altLang="en-US">
                <a:sym typeface="+mn-ea"/>
              </a:rPr>
              <a:t>{</a:t>
            </a:r>
            <a:endParaRPr lang="x-none" altLang="en-US">
              <a:sym typeface="+mn-ea"/>
            </a:endParaRPr>
          </a:p>
          <a:p>
            <a:r>
              <a:rPr lang="x-none" altLang="en-US">
                <a:sym typeface="+mn-ea"/>
              </a:rPr>
              <a:t>  v = </a:t>
            </a:r>
            <a:r>
              <a:rPr lang="x-none">
                <a:sym typeface="+mn-ea"/>
              </a:rPr>
              <a:t>v2</a:t>
            </a:r>
            <a:r>
              <a:rPr lang="x-none" altLang="en-US">
                <a:sym typeface="+mn-ea"/>
              </a:rPr>
              <a:t>;</a:t>
            </a:r>
            <a:r>
              <a:rPr lang="en-US" altLang="x-none">
                <a:sym typeface="+mn-ea"/>
              </a:rPr>
              <a:t>    </a:t>
            </a:r>
            <a:r>
              <a:rPr lang="x-none" altLang="en-US">
                <a:sym typeface="+mn-ea"/>
              </a:rPr>
              <a:t>// </a:t>
            </a:r>
            <a:r>
              <a:rPr lang="zh-CN" altLang="x-none">
                <a:sym typeface="+mn-ea"/>
              </a:rPr>
              <a:t>引用比指针还方便，自动解引用。此处等价于迭代器版的</a:t>
            </a:r>
            <a:r>
              <a:rPr lang="en-US" altLang="zh-CN">
                <a:sym typeface="+mn-ea"/>
              </a:rPr>
              <a:t> </a:t>
            </a:r>
            <a:r>
              <a:rPr lang="x-none" altLang="en-US">
                <a:sym typeface="+mn-ea"/>
              </a:rPr>
              <a:t>(*it).second = v2;</a:t>
            </a:r>
            <a:endParaRPr lang="x-none" altLang="en-US">
              <a:sym typeface="+mn-ea"/>
            </a:endParaRPr>
          </a:p>
          <a:p>
            <a:r>
              <a:rPr lang="x-none" altLang="en-US">
                <a:sym typeface="+mn-ea"/>
              </a:rPr>
              <a:t>}</a:t>
            </a:r>
            <a:endParaRPr lang="zh-CN" altLang="en-US">
              <a:sym typeface="+mn-ea"/>
            </a:endParaRPr>
          </a:p>
        </p:txBody>
      </p:sp>
      <p:sp>
        <p:nvSpPr>
          <p:cNvPr id="2" name="Title 1"/>
          <p:cNvSpPr>
            <a:spLocks noGrp="1"/>
          </p:cNvSpPr>
          <p:nvPr>
            <p:ph type="title"/>
          </p:nvPr>
        </p:nvSpPr>
        <p:spPr/>
        <p:txBody>
          <a:bodyPr/>
          <a:p>
            <a:r>
              <a:rPr lang="en-US" altLang="zh-CN"/>
              <a:t>map </a:t>
            </a:r>
            <a:r>
              <a:rPr lang="zh-CN" altLang="en-US"/>
              <a:t>的遍历：如果要修改，请你</a:t>
            </a:r>
            <a:r>
              <a:rPr lang="zh-CN"/>
              <a:t>加引用</a:t>
            </a:r>
            <a:endParaRPr lang="zh-CN"/>
          </a:p>
        </p:txBody>
      </p:sp>
      <p:sp>
        <p:nvSpPr>
          <p:cNvPr id="5" name="Rectangles 4"/>
          <p:cNvSpPr/>
          <p:nvPr/>
        </p:nvSpPr>
        <p:spPr>
          <a:xfrm>
            <a:off x="1012698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1073594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8" name="Text Box 7"/>
          <p:cNvSpPr txBox="1"/>
          <p:nvPr/>
        </p:nvSpPr>
        <p:spPr>
          <a:xfrm>
            <a:off x="10165080" y="4450080"/>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9" name="Text Box 8"/>
          <p:cNvSpPr txBox="1"/>
          <p:nvPr/>
        </p:nvSpPr>
        <p:spPr>
          <a:xfrm>
            <a:off x="7862570" y="4450080"/>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20" name="Rectangles 19"/>
          <p:cNvSpPr/>
          <p:nvPr/>
        </p:nvSpPr>
        <p:spPr>
          <a:xfrm>
            <a:off x="6684010"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21" name="Text Box 20"/>
          <p:cNvSpPr txBox="1"/>
          <p:nvPr/>
        </p:nvSpPr>
        <p:spPr>
          <a:xfrm>
            <a:off x="6325235" y="4450080"/>
            <a:ext cx="1325880" cy="368300"/>
          </a:xfrm>
          <a:prstGeom prst="rect">
            <a:avLst/>
          </a:prstGeom>
          <a:noFill/>
        </p:spPr>
        <p:txBody>
          <a:bodyPr wrap="none" rtlCol="0">
            <a:spAutoFit/>
          </a:bodyPr>
          <a:p>
            <a:r>
              <a:rPr lang="zh-CN" altLang="en-US"/>
              <a:t>要写入的数</a:t>
            </a:r>
            <a:endParaRPr lang="zh-CN" altLang="en-US"/>
          </a:p>
        </p:txBody>
      </p:sp>
      <p:sp>
        <p:nvSpPr>
          <p:cNvPr id="6" name="Text Box 5"/>
          <p:cNvSpPr txBox="1"/>
          <p:nvPr/>
        </p:nvSpPr>
        <p:spPr>
          <a:xfrm>
            <a:off x="3906520" y="4450080"/>
            <a:ext cx="2265680" cy="1476375"/>
          </a:xfrm>
          <a:prstGeom prst="rect">
            <a:avLst/>
          </a:prstGeom>
          <a:noFill/>
        </p:spPr>
        <p:txBody>
          <a:bodyPr wrap="none" rtlCol="0">
            <a:spAutoFit/>
          </a:bodyPr>
          <a:p>
            <a:r>
              <a:rPr lang="zh-CN" altLang="x-none"/>
              <a:t>执行中的代码</a:t>
            </a:r>
            <a:endParaRPr lang="zh-CN" altLang="x-none"/>
          </a:p>
          <a:p>
            <a:endParaRPr lang="x-none" altLang="en-US"/>
          </a:p>
          <a:p>
            <a:r>
              <a:rPr lang="x-none" altLang="en-US">
                <a:solidFill>
                  <a:schemeClr val="bg1">
                    <a:lumMod val="50000"/>
                  </a:schemeClr>
                </a:solidFill>
              </a:rPr>
              <a:t>for (auto &amp;[k, v]: m) {</a:t>
            </a:r>
            <a:endParaRPr lang="x-none" altLang="en-US">
              <a:solidFill>
                <a:schemeClr val="bg1">
                  <a:lumMod val="50000"/>
                </a:schemeClr>
              </a:solidFill>
            </a:endParaRPr>
          </a:p>
          <a:p>
            <a:r>
              <a:rPr lang="en-US" altLang="x-none">
                <a:solidFill>
                  <a:schemeClr val="bg1">
                    <a:lumMod val="50000"/>
                  </a:schemeClr>
                </a:solidFill>
              </a:rPr>
              <a:t> </a:t>
            </a:r>
            <a:r>
              <a:rPr lang="en-US" altLang="x-none">
                <a:solidFill>
                  <a:srgbClr val="C00000"/>
                </a:solidFill>
              </a:rPr>
              <a:t> </a:t>
            </a:r>
            <a:r>
              <a:rPr lang="x-none" altLang="en-US">
                <a:solidFill>
                  <a:srgbClr val="C00000"/>
                </a:solidFill>
              </a:rPr>
              <a:t>v = v2;</a:t>
            </a:r>
            <a:endParaRPr lang="x-none" altLang="en-US">
              <a:solidFill>
                <a:srgbClr val="C00000"/>
              </a:solidFill>
            </a:endParaRPr>
          </a:p>
          <a:p>
            <a:r>
              <a:rPr lang="x-none" altLang="en-US">
                <a:solidFill>
                  <a:schemeClr val="bg1">
                    <a:lumMod val="50000"/>
                  </a:schemeClr>
                </a:solidFill>
              </a:rPr>
              <a:t>}</a:t>
            </a:r>
            <a:endParaRPr lang="x-none" altLang="en-US">
              <a:solidFill>
                <a:schemeClr val="bg1">
                  <a:lumMod val="50000"/>
                </a:schemeClr>
              </a:solidFill>
            </a:endParaRPr>
          </a:p>
        </p:txBody>
      </p:sp>
      <p:sp>
        <p:nvSpPr>
          <p:cNvPr id="7" name="Rectangles 6"/>
          <p:cNvSpPr/>
          <p:nvPr/>
        </p:nvSpPr>
        <p:spPr>
          <a:xfrm>
            <a:off x="814451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zh-CN"/>
              <a:t>&amp;</a:t>
            </a:r>
            <a:endParaRPr lang="x-none" altLang="zh-CN"/>
          </a:p>
        </p:txBody>
      </p:sp>
      <p:sp>
        <p:nvSpPr>
          <p:cNvPr id="12" name="Rectangles 11"/>
          <p:cNvSpPr/>
          <p:nvPr/>
        </p:nvSpPr>
        <p:spPr>
          <a:xfrm>
            <a:off x="875347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zh-CN">
                <a:sym typeface="+mn-ea"/>
              </a:rPr>
              <a:t>&amp;</a:t>
            </a:r>
            <a:endParaRPr lang="x-none" altLang="zh-CN">
              <a:sym typeface="+mn-ea"/>
            </a:endParaRPr>
          </a:p>
        </p:txBody>
      </p:sp>
      <p:cxnSp>
        <p:nvCxnSpPr>
          <p:cNvPr id="13" name="Curved Connector 12"/>
          <p:cNvCxnSpPr>
            <a:stCxn id="12" idx="2"/>
            <a:endCxn id="4" idx="2"/>
          </p:cNvCxnSpPr>
          <p:nvPr/>
        </p:nvCxnSpPr>
        <p:spPr>
          <a:xfrm rot="5400000" flipV="1">
            <a:off x="10049510" y="4690745"/>
            <a:ext cx="3175" cy="1982470"/>
          </a:xfrm>
          <a:prstGeom prst="curvedConnector3">
            <a:avLst>
              <a:gd name="adj1" fmla="val 7550000"/>
            </a:avLst>
          </a:prstGeom>
          <a:ln>
            <a:solidFill>
              <a:schemeClr val="accent1"/>
            </a:solidFill>
            <a:prstDash val="dash"/>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14" name="Text Box 13"/>
          <p:cNvSpPr txBox="1"/>
          <p:nvPr/>
        </p:nvSpPr>
        <p:spPr>
          <a:xfrm>
            <a:off x="7065010" y="6212840"/>
            <a:ext cx="4754880" cy="645160"/>
          </a:xfrm>
          <a:prstGeom prst="rect">
            <a:avLst/>
          </a:prstGeom>
          <a:noFill/>
        </p:spPr>
        <p:txBody>
          <a:bodyPr wrap="none" rtlCol="0">
            <a:spAutoFit/>
          </a:bodyPr>
          <a:p>
            <a:pPr algn="ctr"/>
            <a:r>
              <a:rPr lang="zh-CN" altLang="en-US">
                <a:solidFill>
                  <a:schemeClr val="tx2"/>
                </a:solidFill>
              </a:rPr>
              <a:t>编译器发现你写入的不是普通变量而是</a:t>
            </a:r>
            <a:r>
              <a:rPr lang="zh-CN" altLang="en-US">
                <a:solidFill>
                  <a:schemeClr val="tx2"/>
                </a:solidFill>
                <a:sym typeface="+mn-ea"/>
              </a:rPr>
              <a:t>个</a:t>
            </a:r>
            <a:r>
              <a:rPr lang="zh-CN" altLang="en-US">
                <a:solidFill>
                  <a:schemeClr val="tx2"/>
                </a:solidFill>
              </a:rPr>
              <a:t>引用</a:t>
            </a:r>
            <a:endParaRPr lang="zh-CN" altLang="en-US">
              <a:solidFill>
                <a:schemeClr val="tx2"/>
              </a:solidFill>
            </a:endParaRPr>
          </a:p>
          <a:p>
            <a:pPr algn="ctr"/>
            <a:r>
              <a:rPr lang="zh-CN" altLang="en-US">
                <a:solidFill>
                  <a:schemeClr val="tx2"/>
                </a:solidFill>
              </a:rPr>
              <a:t>于是顺着引用找到他指向的变量，朝那里写入</a:t>
            </a:r>
            <a:endParaRPr lang="x-none" altLang="zh-CN">
              <a:solidFill>
                <a:schemeClr val="tx2"/>
              </a:solidFill>
            </a:endParaRPr>
          </a:p>
        </p:txBody>
      </p:sp>
      <p:cxnSp>
        <p:nvCxnSpPr>
          <p:cNvPr id="10" name="Curved Connector 9"/>
          <p:cNvCxnSpPr>
            <a:stCxn id="20" idx="2"/>
            <a:endCxn id="4" idx="2"/>
          </p:cNvCxnSpPr>
          <p:nvPr/>
        </p:nvCxnSpPr>
        <p:spPr>
          <a:xfrm rot="5400000" flipV="1">
            <a:off x="9014460" y="3655695"/>
            <a:ext cx="3175" cy="4051935"/>
          </a:xfrm>
          <a:prstGeom prst="curvedConnector3">
            <a:avLst>
              <a:gd name="adj1" fmla="val 13020000"/>
            </a:avLst>
          </a:prstGeom>
          <a:ln>
            <a:solidFill>
              <a:schemeClr val="accent1"/>
            </a:solidFill>
            <a:prstDash val="solid"/>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32" name="L-Shape 31"/>
          <p:cNvSpPr/>
          <p:nvPr/>
        </p:nvSpPr>
        <p:spPr>
          <a:xfrm rot="18900000">
            <a:off x="11047730" y="5770880"/>
            <a:ext cx="303530" cy="140335"/>
          </a:xfrm>
          <a:prstGeom prst="corner">
            <a:avLst>
              <a:gd name="adj1" fmla="val 40746"/>
              <a:gd name="adj2" fmla="val 38798"/>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en-US"/>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sym typeface="+mn-ea"/>
              </a:rPr>
              <a:t>如果你想让你对局部变量</a:t>
            </a:r>
            <a:r>
              <a:rPr lang="en-US" altLang="zh-CN">
                <a:sym typeface="+mn-ea"/>
              </a:rPr>
              <a:t> v </a:t>
            </a:r>
            <a:r>
              <a:rPr lang="zh-CN" altLang="en-US">
                <a:sym typeface="+mn-ea"/>
              </a:rPr>
              <a:t>的修改，能对原本</a:t>
            </a:r>
            <a:r>
              <a:rPr lang="en-US" altLang="zh-CN">
                <a:sym typeface="+mn-ea"/>
              </a:rPr>
              <a:t> map </a:t>
            </a:r>
            <a:r>
              <a:rPr lang="zh-CN" altLang="en-US">
                <a:sym typeface="+mn-ea"/>
              </a:rPr>
              <a:t>中的</a:t>
            </a:r>
            <a:r>
              <a:rPr lang="en-US" altLang="zh-CN">
                <a:sym typeface="+mn-ea"/>
              </a:rPr>
              <a:t> v </a:t>
            </a:r>
            <a:r>
              <a:rPr lang="zh-CN" altLang="en-US">
                <a:sym typeface="+mn-ea"/>
              </a:rPr>
              <a:t>生效，就要得到</a:t>
            </a:r>
            <a:r>
              <a:rPr lang="en-US" altLang="zh-CN">
                <a:sym typeface="+mn-ea"/>
              </a:rPr>
              <a:t> v </a:t>
            </a:r>
            <a:r>
              <a:rPr lang="zh-CN" altLang="en-US">
                <a:sym typeface="+mn-ea"/>
              </a:rPr>
              <a:t>的指针，因为只有指针是浅拷贝的，是可以远程修改另一个对象的。</a:t>
            </a:r>
            <a:endParaRPr lang="zh-CN" altLang="en-US">
              <a:sym typeface="+mn-ea"/>
            </a:endParaRPr>
          </a:p>
          <a:p>
            <a:r>
              <a:rPr lang="zh-CN" altLang="en-US">
                <a:sym typeface="+mn-ea"/>
              </a:rPr>
              <a:t>这里说的指针，不光是</a:t>
            </a:r>
            <a:r>
              <a:rPr lang="en-US" altLang="zh-CN">
                <a:sym typeface="+mn-ea"/>
              </a:rPr>
              <a:t> T * </a:t>
            </a:r>
            <a:r>
              <a:rPr lang="zh-CN" altLang="en-US">
                <a:sym typeface="+mn-ea"/>
              </a:rPr>
              <a:t>指针，还包括</a:t>
            </a:r>
            <a:r>
              <a:rPr lang="en-US" altLang="zh-CN">
                <a:sym typeface="+mn-ea"/>
              </a:rPr>
              <a:t> </a:t>
            </a:r>
            <a:r>
              <a:rPr lang="en-US" altLang="zh-CN">
                <a:sym typeface="+mn-ea"/>
              </a:rPr>
              <a:t>T &amp; </a:t>
            </a:r>
            <a:r>
              <a:rPr lang="zh-CN" altLang="en-US">
                <a:sym typeface="+mn-ea"/>
              </a:rPr>
              <a:t>引用，</a:t>
            </a:r>
            <a:r>
              <a:rPr lang="en-US" altLang="zh-CN">
                <a:sym typeface="+mn-ea"/>
              </a:rPr>
              <a:t> </a:t>
            </a:r>
            <a:r>
              <a:rPr lang="x-none" altLang="zh-CN">
                <a:sym typeface="+mn-ea"/>
              </a:rPr>
              <a:t>iterator </a:t>
            </a:r>
            <a:r>
              <a:rPr lang="zh-CN" altLang="en-US">
                <a:sym typeface="+mn-ea"/>
              </a:rPr>
              <a:t>迭代器，他们都是指针的变体。</a:t>
            </a:r>
            <a:endParaRPr lang="zh-CN" altLang="en-US">
              <a:sym typeface="+mn-ea"/>
            </a:endParaRPr>
          </a:p>
          <a:p>
            <a:r>
              <a:rPr lang="zh-CN" altLang="en-US">
                <a:sym typeface="+mn-ea"/>
              </a:rPr>
              <a:t>而</a:t>
            </a:r>
            <a:r>
              <a:rPr lang="en-US" altLang="zh-CN">
                <a:sym typeface="+mn-ea"/>
              </a:rPr>
              <a:t> structural-binding </a:t>
            </a:r>
            <a:r>
              <a:rPr lang="zh-CN" altLang="en-US">
                <a:sym typeface="+mn-ea"/>
              </a:rPr>
              <a:t>和</a:t>
            </a:r>
            <a:r>
              <a:rPr lang="en-US" altLang="zh-CN">
                <a:sym typeface="+mn-ea"/>
              </a:rPr>
              <a:t> </a:t>
            </a:r>
            <a:r>
              <a:rPr lang="x-none" altLang="en-US">
                <a:sym typeface="+mn-ea"/>
              </a:rPr>
              <a:t>range-based loop </a:t>
            </a:r>
            <a:r>
              <a:rPr lang="zh-CN" altLang="en-US">
                <a:sym typeface="+mn-ea"/>
              </a:rPr>
              <a:t>语法支持引用，也非常简单：</a:t>
            </a:r>
            <a:endParaRPr lang="en-US">
              <a:sym typeface="+mn-ea"/>
            </a:endParaRPr>
          </a:p>
          <a:p>
            <a:r>
              <a:rPr lang="en-US">
                <a:sym typeface="+mn-ea"/>
              </a:rPr>
              <a:t>for </a:t>
            </a:r>
            <a:r>
              <a:rPr lang="x-none" altLang="en-US">
                <a:sym typeface="+mn-ea"/>
              </a:rPr>
              <a:t>(auto &amp;[k, v]: m)</a:t>
            </a:r>
            <a:r>
              <a:rPr lang="en-US" altLang="x-none">
                <a:sym typeface="+mn-ea"/>
              </a:rPr>
              <a:t> </a:t>
            </a:r>
            <a:r>
              <a:rPr lang="x-none" altLang="en-US">
                <a:sym typeface="+mn-ea"/>
              </a:rPr>
              <a:t>{</a:t>
            </a:r>
            <a:endParaRPr lang="x-none" altLang="en-US">
              <a:sym typeface="+mn-ea"/>
            </a:endParaRPr>
          </a:p>
          <a:p>
            <a:r>
              <a:rPr lang="x-none" altLang="en-US">
                <a:sym typeface="+mn-ea"/>
              </a:rPr>
              <a:t>  v = </a:t>
            </a:r>
            <a:r>
              <a:rPr lang="x-none">
                <a:sym typeface="+mn-ea"/>
              </a:rPr>
              <a:t>v2</a:t>
            </a:r>
            <a:r>
              <a:rPr lang="x-none" altLang="en-US">
                <a:sym typeface="+mn-ea"/>
              </a:rPr>
              <a:t>;</a:t>
            </a:r>
            <a:r>
              <a:rPr lang="en-US" altLang="x-none">
                <a:sym typeface="+mn-ea"/>
              </a:rPr>
              <a:t>    </a:t>
            </a:r>
            <a:r>
              <a:rPr lang="x-none" altLang="en-US">
                <a:sym typeface="+mn-ea"/>
              </a:rPr>
              <a:t>// </a:t>
            </a:r>
            <a:r>
              <a:rPr lang="zh-CN" altLang="x-none">
                <a:sym typeface="+mn-ea"/>
              </a:rPr>
              <a:t>引用比指针还方便，自动解引用。此处等价于迭代器版的</a:t>
            </a:r>
            <a:r>
              <a:rPr lang="en-US" altLang="zh-CN">
                <a:sym typeface="+mn-ea"/>
              </a:rPr>
              <a:t> </a:t>
            </a:r>
            <a:r>
              <a:rPr lang="x-none" altLang="en-US">
                <a:sym typeface="+mn-ea"/>
              </a:rPr>
              <a:t>(*it).second = v2;</a:t>
            </a:r>
            <a:endParaRPr lang="x-none" altLang="en-US">
              <a:sym typeface="+mn-ea"/>
            </a:endParaRPr>
          </a:p>
          <a:p>
            <a:r>
              <a:rPr lang="x-none" altLang="en-US">
                <a:sym typeface="+mn-ea"/>
              </a:rPr>
              <a:t>}</a:t>
            </a:r>
            <a:endParaRPr lang="zh-CN" altLang="en-US">
              <a:sym typeface="+mn-ea"/>
            </a:endParaRPr>
          </a:p>
        </p:txBody>
      </p:sp>
      <p:sp>
        <p:nvSpPr>
          <p:cNvPr id="2" name="Title 1"/>
          <p:cNvSpPr>
            <a:spLocks noGrp="1"/>
          </p:cNvSpPr>
          <p:nvPr>
            <p:ph type="title"/>
          </p:nvPr>
        </p:nvSpPr>
        <p:spPr/>
        <p:txBody>
          <a:bodyPr/>
          <a:p>
            <a:r>
              <a:rPr lang="en-US" altLang="zh-CN"/>
              <a:t>map </a:t>
            </a:r>
            <a:r>
              <a:rPr lang="zh-CN" altLang="en-US"/>
              <a:t>的遍历：如果要修改，请你</a:t>
            </a:r>
            <a:r>
              <a:rPr lang="zh-CN"/>
              <a:t>加引用</a:t>
            </a:r>
            <a:endParaRPr lang="zh-CN"/>
          </a:p>
        </p:txBody>
      </p:sp>
      <p:sp>
        <p:nvSpPr>
          <p:cNvPr id="5" name="Rectangles 4"/>
          <p:cNvSpPr/>
          <p:nvPr/>
        </p:nvSpPr>
        <p:spPr>
          <a:xfrm>
            <a:off x="1012698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1073594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8" name="Text Box 7"/>
          <p:cNvSpPr txBox="1"/>
          <p:nvPr/>
        </p:nvSpPr>
        <p:spPr>
          <a:xfrm>
            <a:off x="10165080" y="4450080"/>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9" name="Text Box 8"/>
          <p:cNvSpPr txBox="1"/>
          <p:nvPr/>
        </p:nvSpPr>
        <p:spPr>
          <a:xfrm>
            <a:off x="7862570" y="4450080"/>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20" name="Rectangles 19"/>
          <p:cNvSpPr/>
          <p:nvPr/>
        </p:nvSpPr>
        <p:spPr>
          <a:xfrm>
            <a:off x="6684010"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21" name="Text Box 20"/>
          <p:cNvSpPr txBox="1"/>
          <p:nvPr/>
        </p:nvSpPr>
        <p:spPr>
          <a:xfrm>
            <a:off x="6325235" y="4450080"/>
            <a:ext cx="1325880" cy="368300"/>
          </a:xfrm>
          <a:prstGeom prst="rect">
            <a:avLst/>
          </a:prstGeom>
          <a:noFill/>
        </p:spPr>
        <p:txBody>
          <a:bodyPr wrap="none" rtlCol="0">
            <a:spAutoFit/>
          </a:bodyPr>
          <a:p>
            <a:r>
              <a:rPr lang="zh-CN" altLang="en-US"/>
              <a:t>要写入的数</a:t>
            </a:r>
            <a:endParaRPr lang="zh-CN" altLang="en-US"/>
          </a:p>
        </p:txBody>
      </p:sp>
      <p:sp>
        <p:nvSpPr>
          <p:cNvPr id="6" name="Text Box 5"/>
          <p:cNvSpPr txBox="1"/>
          <p:nvPr/>
        </p:nvSpPr>
        <p:spPr>
          <a:xfrm>
            <a:off x="3906520" y="4450080"/>
            <a:ext cx="2265680" cy="1476375"/>
          </a:xfrm>
          <a:prstGeom prst="rect">
            <a:avLst/>
          </a:prstGeom>
          <a:noFill/>
        </p:spPr>
        <p:txBody>
          <a:bodyPr wrap="none" rtlCol="0">
            <a:spAutoFit/>
          </a:bodyPr>
          <a:p>
            <a:r>
              <a:rPr lang="zh-CN" altLang="x-none"/>
              <a:t>执行中的代码</a:t>
            </a:r>
            <a:endParaRPr lang="zh-CN" altLang="x-none"/>
          </a:p>
          <a:p>
            <a:endParaRPr lang="x-none" altLang="en-US"/>
          </a:p>
          <a:p>
            <a:r>
              <a:rPr lang="x-none" altLang="en-US">
                <a:solidFill>
                  <a:schemeClr val="bg1">
                    <a:lumMod val="50000"/>
                  </a:schemeClr>
                </a:solidFill>
              </a:rPr>
              <a:t>for (auto &amp;[k, v]: m) {</a:t>
            </a:r>
            <a:endParaRPr lang="x-none" altLang="en-US">
              <a:solidFill>
                <a:schemeClr val="bg1">
                  <a:lumMod val="50000"/>
                </a:schemeClr>
              </a:solidFill>
            </a:endParaRPr>
          </a:p>
          <a:p>
            <a:r>
              <a:rPr lang="en-US" altLang="x-none">
                <a:solidFill>
                  <a:schemeClr val="bg1">
                    <a:lumMod val="50000"/>
                  </a:schemeClr>
                </a:solidFill>
              </a:rPr>
              <a:t> </a:t>
            </a:r>
            <a:r>
              <a:rPr lang="en-US" altLang="x-none">
                <a:solidFill>
                  <a:srgbClr val="C00000"/>
                </a:solidFill>
              </a:rPr>
              <a:t> </a:t>
            </a:r>
            <a:r>
              <a:rPr lang="x-none" altLang="en-US">
                <a:solidFill>
                  <a:srgbClr val="C00000"/>
                </a:solidFill>
              </a:rPr>
              <a:t>v = v2;</a:t>
            </a:r>
            <a:endParaRPr lang="x-none" altLang="en-US">
              <a:solidFill>
                <a:srgbClr val="C00000"/>
              </a:solidFill>
            </a:endParaRPr>
          </a:p>
          <a:p>
            <a:r>
              <a:rPr lang="x-none" altLang="en-US">
                <a:solidFill>
                  <a:schemeClr val="bg1">
                    <a:lumMod val="50000"/>
                  </a:schemeClr>
                </a:solidFill>
              </a:rPr>
              <a:t>}</a:t>
            </a:r>
            <a:endParaRPr lang="x-none" altLang="en-US">
              <a:solidFill>
                <a:schemeClr val="bg1">
                  <a:lumMod val="50000"/>
                </a:schemeClr>
              </a:solidFill>
            </a:endParaRPr>
          </a:p>
        </p:txBody>
      </p:sp>
      <p:sp>
        <p:nvSpPr>
          <p:cNvPr id="7" name="Rectangles 6"/>
          <p:cNvSpPr/>
          <p:nvPr/>
        </p:nvSpPr>
        <p:spPr>
          <a:xfrm>
            <a:off x="814451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zh-CN"/>
              <a:t>&amp;</a:t>
            </a:r>
            <a:endParaRPr lang="x-none" altLang="zh-CN"/>
          </a:p>
        </p:txBody>
      </p:sp>
      <p:sp>
        <p:nvSpPr>
          <p:cNvPr id="12" name="Rectangles 11"/>
          <p:cNvSpPr/>
          <p:nvPr/>
        </p:nvSpPr>
        <p:spPr>
          <a:xfrm>
            <a:off x="875347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zh-CN">
                <a:sym typeface="+mn-ea"/>
              </a:rPr>
              <a:t>&amp;</a:t>
            </a:r>
            <a:endParaRPr lang="x-none" altLang="zh-CN">
              <a:sym typeface="+mn-ea"/>
            </a:endParaRPr>
          </a:p>
        </p:txBody>
      </p:sp>
      <p:cxnSp>
        <p:nvCxnSpPr>
          <p:cNvPr id="13" name="Curved Connector 12"/>
          <p:cNvCxnSpPr>
            <a:stCxn id="12" idx="2"/>
            <a:endCxn id="4" idx="2"/>
          </p:cNvCxnSpPr>
          <p:nvPr/>
        </p:nvCxnSpPr>
        <p:spPr>
          <a:xfrm rot="5400000" flipV="1">
            <a:off x="10049510" y="4690745"/>
            <a:ext cx="3175" cy="1982470"/>
          </a:xfrm>
          <a:prstGeom prst="curvedConnector3">
            <a:avLst>
              <a:gd name="adj1" fmla="val 7550000"/>
            </a:avLst>
          </a:prstGeom>
          <a:ln>
            <a:solidFill>
              <a:schemeClr val="accent1"/>
            </a:solidFill>
            <a:prstDash val="dash"/>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14" name="Text Box 13"/>
          <p:cNvSpPr txBox="1"/>
          <p:nvPr/>
        </p:nvSpPr>
        <p:spPr>
          <a:xfrm>
            <a:off x="6325235" y="6212840"/>
            <a:ext cx="5745480" cy="645160"/>
          </a:xfrm>
          <a:prstGeom prst="rect">
            <a:avLst/>
          </a:prstGeom>
          <a:noFill/>
        </p:spPr>
        <p:txBody>
          <a:bodyPr wrap="none" rtlCol="0">
            <a:spAutoFit/>
          </a:bodyPr>
          <a:p>
            <a:pPr algn="ctr"/>
            <a:r>
              <a:rPr lang="zh-CN" altLang="en-US">
                <a:solidFill>
                  <a:schemeClr val="tx2"/>
                </a:solidFill>
              </a:rPr>
              <a:t>相当于抓捕周树人的这个官兵</a:t>
            </a:r>
            <a:r>
              <a:rPr lang="x-none" altLang="zh-CN">
                <a:solidFill>
                  <a:schemeClr val="tx2"/>
                </a:solidFill>
              </a:rPr>
              <a:t>(</a:t>
            </a:r>
            <a:r>
              <a:rPr lang="zh-CN" altLang="x-none">
                <a:solidFill>
                  <a:schemeClr val="tx2"/>
                </a:solidFill>
              </a:rPr>
              <a:t>编译器</a:t>
            </a:r>
            <a:r>
              <a:rPr lang="x-none" altLang="zh-CN">
                <a:solidFill>
                  <a:schemeClr val="tx2"/>
                </a:solidFill>
              </a:rPr>
              <a:t>)</a:t>
            </a:r>
            <a:r>
              <a:rPr lang="zh-CN" altLang="en-US">
                <a:solidFill>
                  <a:schemeClr val="tx2"/>
                </a:solidFill>
              </a:rPr>
              <a:t>比较智能</a:t>
            </a:r>
            <a:endParaRPr lang="zh-CN" altLang="en-US">
              <a:solidFill>
                <a:schemeClr val="tx2"/>
              </a:solidFill>
            </a:endParaRPr>
          </a:p>
          <a:p>
            <a:pPr algn="ctr"/>
            <a:r>
              <a:rPr lang="zh-CN" altLang="en-US">
                <a:solidFill>
                  <a:schemeClr val="tx2"/>
                </a:solidFill>
              </a:rPr>
              <a:t>他有一个</a:t>
            </a:r>
            <a:r>
              <a:rPr lang="zh-CN" altLang="en-US">
                <a:solidFill>
                  <a:schemeClr val="tx2"/>
                </a:solidFill>
                <a:sym typeface="+mn-ea"/>
              </a:rPr>
              <a:t>真名</a:t>
            </a:r>
            <a:r>
              <a:rPr lang="en-US" altLang="zh-CN">
                <a:solidFill>
                  <a:schemeClr val="tx2"/>
                </a:solidFill>
                <a:sym typeface="+mn-ea"/>
              </a:rPr>
              <a:t>-</a:t>
            </a:r>
            <a:r>
              <a:rPr lang="zh-CN" altLang="en-US">
                <a:solidFill>
                  <a:schemeClr val="tx2"/>
                </a:solidFill>
              </a:rPr>
              <a:t>笔名对照表，知道两个名字指是同一个人</a:t>
            </a:r>
            <a:endParaRPr lang="x-none" altLang="zh-CN">
              <a:solidFill>
                <a:schemeClr val="tx2"/>
              </a:solidFill>
            </a:endParaRPr>
          </a:p>
        </p:txBody>
      </p:sp>
      <p:cxnSp>
        <p:nvCxnSpPr>
          <p:cNvPr id="10" name="Curved Connector 9"/>
          <p:cNvCxnSpPr>
            <a:stCxn id="20" idx="2"/>
            <a:endCxn id="4" idx="2"/>
          </p:cNvCxnSpPr>
          <p:nvPr/>
        </p:nvCxnSpPr>
        <p:spPr>
          <a:xfrm rot="5400000" flipV="1">
            <a:off x="9014460" y="3655695"/>
            <a:ext cx="3175" cy="4051935"/>
          </a:xfrm>
          <a:prstGeom prst="curvedConnector3">
            <a:avLst>
              <a:gd name="adj1" fmla="val 13020000"/>
            </a:avLst>
          </a:prstGeom>
          <a:ln>
            <a:solidFill>
              <a:schemeClr val="accent1"/>
            </a:solidFill>
            <a:prstDash val="solid"/>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32" name="L-Shape 31"/>
          <p:cNvSpPr/>
          <p:nvPr/>
        </p:nvSpPr>
        <p:spPr>
          <a:xfrm rot="18900000">
            <a:off x="11047730" y="5770880"/>
            <a:ext cx="303530" cy="140335"/>
          </a:xfrm>
          <a:prstGeom prst="corner">
            <a:avLst>
              <a:gd name="adj1" fmla="val 40746"/>
              <a:gd name="adj2" fmla="val 38798"/>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en-US"/>
          </a:p>
        </p:txBody>
      </p:sp>
      <p:pic>
        <p:nvPicPr>
          <p:cNvPr id="15" name="Picture 14"/>
          <p:cNvPicPr>
            <a:picLocks noChangeAspect="1"/>
          </p:cNvPicPr>
          <p:nvPr/>
        </p:nvPicPr>
        <p:blipFill>
          <a:blip r:embed="rId1"/>
          <a:stretch>
            <a:fillRect/>
          </a:stretch>
        </p:blipFill>
        <p:spPr>
          <a:xfrm>
            <a:off x="23495" y="4524375"/>
            <a:ext cx="3729990" cy="2333625"/>
          </a:xfrm>
          <a:prstGeom prst="rect">
            <a:avLst/>
          </a:prstGeom>
        </p:spPr>
      </p:pic>
      <p:sp>
        <p:nvSpPr>
          <p:cNvPr id="16" name="Rounded Rectangular Callout 15"/>
          <p:cNvSpPr/>
          <p:nvPr/>
        </p:nvSpPr>
        <p:spPr>
          <a:xfrm>
            <a:off x="1560830" y="4030345"/>
            <a:ext cx="1783080" cy="572770"/>
          </a:xfrm>
          <a:prstGeom prst="wedgeRoundRectCallout">
            <a:avLst>
              <a:gd name="adj1" fmla="val -30076"/>
              <a:gd name="adj2" fmla="val 90465"/>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ltLang="en-US"/>
              <a:t>小彭老师不愧是元宇宙鲁迅</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sym typeface="+mn-ea"/>
              </a:rPr>
              <a:t>如果你想让你对局部变量</a:t>
            </a:r>
            <a:r>
              <a:rPr lang="en-US" altLang="zh-CN">
                <a:sym typeface="+mn-ea"/>
              </a:rPr>
              <a:t> v </a:t>
            </a:r>
            <a:r>
              <a:rPr lang="zh-CN" altLang="en-US">
                <a:sym typeface="+mn-ea"/>
              </a:rPr>
              <a:t>的修改，能对原本</a:t>
            </a:r>
            <a:r>
              <a:rPr lang="en-US" altLang="zh-CN">
                <a:sym typeface="+mn-ea"/>
              </a:rPr>
              <a:t> map </a:t>
            </a:r>
            <a:r>
              <a:rPr lang="zh-CN" altLang="en-US">
                <a:sym typeface="+mn-ea"/>
              </a:rPr>
              <a:t>中的</a:t>
            </a:r>
            <a:r>
              <a:rPr lang="en-US" altLang="zh-CN">
                <a:sym typeface="+mn-ea"/>
              </a:rPr>
              <a:t> v </a:t>
            </a:r>
            <a:r>
              <a:rPr lang="zh-CN" altLang="en-US">
                <a:sym typeface="+mn-ea"/>
              </a:rPr>
              <a:t>生效，就要得到</a:t>
            </a:r>
            <a:r>
              <a:rPr lang="en-US" altLang="zh-CN">
                <a:sym typeface="+mn-ea"/>
              </a:rPr>
              <a:t> v </a:t>
            </a:r>
            <a:r>
              <a:rPr lang="zh-CN" altLang="en-US">
                <a:sym typeface="+mn-ea"/>
              </a:rPr>
              <a:t>的指针，因为只有指针是浅拷贝的，是可以远程修改另一个对象的。</a:t>
            </a:r>
            <a:endParaRPr lang="zh-CN" altLang="en-US">
              <a:sym typeface="+mn-ea"/>
            </a:endParaRPr>
          </a:p>
          <a:p>
            <a:r>
              <a:rPr lang="zh-CN" altLang="en-US">
                <a:sym typeface="+mn-ea"/>
              </a:rPr>
              <a:t>这里说的指针，不光是</a:t>
            </a:r>
            <a:r>
              <a:rPr lang="en-US" altLang="zh-CN">
                <a:sym typeface="+mn-ea"/>
              </a:rPr>
              <a:t> T * </a:t>
            </a:r>
            <a:r>
              <a:rPr lang="zh-CN" altLang="en-US">
                <a:sym typeface="+mn-ea"/>
              </a:rPr>
              <a:t>指针，还包括</a:t>
            </a:r>
            <a:r>
              <a:rPr lang="en-US" altLang="zh-CN">
                <a:sym typeface="+mn-ea"/>
              </a:rPr>
              <a:t> </a:t>
            </a:r>
            <a:r>
              <a:rPr lang="en-US" altLang="zh-CN">
                <a:sym typeface="+mn-ea"/>
              </a:rPr>
              <a:t>T &amp; </a:t>
            </a:r>
            <a:r>
              <a:rPr lang="zh-CN" altLang="en-US">
                <a:sym typeface="+mn-ea"/>
              </a:rPr>
              <a:t>引用，</a:t>
            </a:r>
            <a:r>
              <a:rPr lang="en-US" altLang="zh-CN">
                <a:sym typeface="+mn-ea"/>
              </a:rPr>
              <a:t> </a:t>
            </a:r>
            <a:r>
              <a:rPr lang="x-none" altLang="zh-CN">
                <a:sym typeface="+mn-ea"/>
              </a:rPr>
              <a:t>iterator </a:t>
            </a:r>
            <a:r>
              <a:rPr lang="zh-CN" altLang="en-US">
                <a:sym typeface="+mn-ea"/>
              </a:rPr>
              <a:t>迭代器，他们都是指针的变体。</a:t>
            </a:r>
            <a:endParaRPr lang="zh-CN" altLang="en-US">
              <a:sym typeface="+mn-ea"/>
            </a:endParaRPr>
          </a:p>
          <a:p>
            <a:r>
              <a:rPr lang="zh-CN" altLang="en-US">
                <a:sym typeface="+mn-ea"/>
              </a:rPr>
              <a:t>而</a:t>
            </a:r>
            <a:r>
              <a:rPr lang="en-US" altLang="zh-CN">
                <a:sym typeface="+mn-ea"/>
              </a:rPr>
              <a:t> structural-binding </a:t>
            </a:r>
            <a:r>
              <a:rPr lang="zh-CN" altLang="en-US">
                <a:sym typeface="+mn-ea"/>
              </a:rPr>
              <a:t>和</a:t>
            </a:r>
            <a:r>
              <a:rPr lang="en-US" altLang="zh-CN">
                <a:sym typeface="+mn-ea"/>
              </a:rPr>
              <a:t> </a:t>
            </a:r>
            <a:r>
              <a:rPr lang="x-none" altLang="en-US">
                <a:sym typeface="+mn-ea"/>
              </a:rPr>
              <a:t>range-based loop </a:t>
            </a:r>
            <a:r>
              <a:rPr lang="zh-CN" altLang="en-US">
                <a:sym typeface="+mn-ea"/>
              </a:rPr>
              <a:t>语法支持引用，也非常简单：</a:t>
            </a:r>
            <a:endParaRPr lang="en-US">
              <a:sym typeface="+mn-ea"/>
            </a:endParaRPr>
          </a:p>
          <a:p>
            <a:r>
              <a:rPr lang="en-US">
                <a:sym typeface="+mn-ea"/>
              </a:rPr>
              <a:t>for </a:t>
            </a:r>
            <a:r>
              <a:rPr lang="x-none" altLang="en-US">
                <a:sym typeface="+mn-ea"/>
              </a:rPr>
              <a:t>(auto &amp;[k, v]: m)</a:t>
            </a:r>
            <a:r>
              <a:rPr lang="en-US" altLang="x-none">
                <a:sym typeface="+mn-ea"/>
              </a:rPr>
              <a:t> </a:t>
            </a:r>
            <a:r>
              <a:rPr lang="x-none" altLang="en-US">
                <a:sym typeface="+mn-ea"/>
              </a:rPr>
              <a:t>{</a:t>
            </a:r>
            <a:endParaRPr lang="x-none" altLang="en-US">
              <a:sym typeface="+mn-ea"/>
            </a:endParaRPr>
          </a:p>
          <a:p>
            <a:r>
              <a:rPr lang="x-none" altLang="en-US">
                <a:sym typeface="+mn-ea"/>
              </a:rPr>
              <a:t>  v = </a:t>
            </a:r>
            <a:r>
              <a:rPr lang="x-none">
                <a:sym typeface="+mn-ea"/>
              </a:rPr>
              <a:t>v2</a:t>
            </a:r>
            <a:r>
              <a:rPr lang="x-none" altLang="en-US">
                <a:sym typeface="+mn-ea"/>
              </a:rPr>
              <a:t>;</a:t>
            </a:r>
            <a:r>
              <a:rPr lang="en-US" altLang="x-none">
                <a:sym typeface="+mn-ea"/>
              </a:rPr>
              <a:t>    </a:t>
            </a:r>
            <a:r>
              <a:rPr lang="x-none" altLang="en-US">
                <a:sym typeface="+mn-ea"/>
              </a:rPr>
              <a:t>// </a:t>
            </a:r>
            <a:r>
              <a:rPr lang="zh-CN" altLang="x-none">
                <a:sym typeface="+mn-ea"/>
              </a:rPr>
              <a:t>引用比指针还方便，自动解引用。此处等价于迭代器版的</a:t>
            </a:r>
            <a:r>
              <a:rPr lang="en-US" altLang="zh-CN">
                <a:sym typeface="+mn-ea"/>
              </a:rPr>
              <a:t> </a:t>
            </a:r>
            <a:r>
              <a:rPr lang="x-none" altLang="en-US">
                <a:sym typeface="+mn-ea"/>
              </a:rPr>
              <a:t>(*it).second = v2;</a:t>
            </a:r>
            <a:endParaRPr lang="x-none" altLang="en-US">
              <a:sym typeface="+mn-ea"/>
            </a:endParaRPr>
          </a:p>
          <a:p>
            <a:r>
              <a:rPr lang="x-none" altLang="en-US">
                <a:sym typeface="+mn-ea"/>
              </a:rPr>
              <a:t>}</a:t>
            </a:r>
            <a:endParaRPr lang="zh-CN" altLang="en-US">
              <a:sym typeface="+mn-ea"/>
            </a:endParaRPr>
          </a:p>
        </p:txBody>
      </p:sp>
      <p:sp>
        <p:nvSpPr>
          <p:cNvPr id="2" name="Title 1"/>
          <p:cNvSpPr>
            <a:spLocks noGrp="1"/>
          </p:cNvSpPr>
          <p:nvPr>
            <p:ph type="title"/>
          </p:nvPr>
        </p:nvSpPr>
        <p:spPr/>
        <p:txBody>
          <a:bodyPr/>
          <a:p>
            <a:r>
              <a:rPr lang="en-US" altLang="zh-CN"/>
              <a:t>map </a:t>
            </a:r>
            <a:r>
              <a:rPr lang="zh-CN" altLang="en-US"/>
              <a:t>的遍历：如果要修改，请你</a:t>
            </a:r>
            <a:r>
              <a:rPr lang="zh-CN"/>
              <a:t>加引用</a:t>
            </a:r>
            <a:endParaRPr lang="zh-CN"/>
          </a:p>
        </p:txBody>
      </p:sp>
      <p:sp>
        <p:nvSpPr>
          <p:cNvPr id="5" name="Rectangles 4"/>
          <p:cNvSpPr/>
          <p:nvPr/>
        </p:nvSpPr>
        <p:spPr>
          <a:xfrm>
            <a:off x="10126980" y="5268595"/>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10735945"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8" name="Text Box 7"/>
          <p:cNvSpPr txBox="1"/>
          <p:nvPr/>
        </p:nvSpPr>
        <p:spPr>
          <a:xfrm>
            <a:off x="10165080" y="4450080"/>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9" name="Text Box 8"/>
          <p:cNvSpPr txBox="1"/>
          <p:nvPr/>
        </p:nvSpPr>
        <p:spPr>
          <a:xfrm>
            <a:off x="7862570" y="4450080"/>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20" name="Rectangles 19"/>
          <p:cNvSpPr/>
          <p:nvPr/>
        </p:nvSpPr>
        <p:spPr>
          <a:xfrm>
            <a:off x="6684010" y="5268595"/>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v2</a:t>
            </a:r>
            <a:endParaRPr lang="x-none" altLang="en-US"/>
          </a:p>
        </p:txBody>
      </p:sp>
      <p:sp>
        <p:nvSpPr>
          <p:cNvPr id="21" name="Text Box 20"/>
          <p:cNvSpPr txBox="1"/>
          <p:nvPr/>
        </p:nvSpPr>
        <p:spPr>
          <a:xfrm>
            <a:off x="6325235" y="4450080"/>
            <a:ext cx="1325880" cy="368300"/>
          </a:xfrm>
          <a:prstGeom prst="rect">
            <a:avLst/>
          </a:prstGeom>
          <a:noFill/>
        </p:spPr>
        <p:txBody>
          <a:bodyPr wrap="none" rtlCol="0">
            <a:spAutoFit/>
          </a:bodyPr>
          <a:p>
            <a:r>
              <a:rPr lang="zh-CN" altLang="en-US"/>
              <a:t>要写入的数</a:t>
            </a:r>
            <a:endParaRPr lang="zh-CN" altLang="en-US"/>
          </a:p>
        </p:txBody>
      </p:sp>
      <p:sp>
        <p:nvSpPr>
          <p:cNvPr id="6" name="Text Box 5"/>
          <p:cNvSpPr txBox="1"/>
          <p:nvPr/>
        </p:nvSpPr>
        <p:spPr>
          <a:xfrm>
            <a:off x="3906520" y="4450080"/>
            <a:ext cx="2265680" cy="1476375"/>
          </a:xfrm>
          <a:prstGeom prst="rect">
            <a:avLst/>
          </a:prstGeom>
          <a:noFill/>
        </p:spPr>
        <p:txBody>
          <a:bodyPr wrap="none" rtlCol="0">
            <a:spAutoFit/>
          </a:bodyPr>
          <a:p>
            <a:r>
              <a:rPr lang="zh-CN" altLang="x-none"/>
              <a:t>执行中的代码</a:t>
            </a:r>
            <a:endParaRPr lang="zh-CN" altLang="x-none"/>
          </a:p>
          <a:p>
            <a:endParaRPr lang="x-none" altLang="en-US"/>
          </a:p>
          <a:p>
            <a:r>
              <a:rPr lang="x-none" altLang="en-US">
                <a:solidFill>
                  <a:schemeClr val="bg1">
                    <a:lumMod val="50000"/>
                  </a:schemeClr>
                </a:solidFill>
              </a:rPr>
              <a:t>for (auto &amp;[k, v]: m) {</a:t>
            </a:r>
            <a:endParaRPr lang="x-none" altLang="en-US">
              <a:solidFill>
                <a:schemeClr val="bg1">
                  <a:lumMod val="50000"/>
                </a:schemeClr>
              </a:solidFill>
            </a:endParaRPr>
          </a:p>
          <a:p>
            <a:r>
              <a:rPr lang="en-US" altLang="x-none">
                <a:solidFill>
                  <a:schemeClr val="bg1">
                    <a:lumMod val="50000"/>
                  </a:schemeClr>
                </a:solidFill>
              </a:rPr>
              <a:t>  </a:t>
            </a:r>
            <a:r>
              <a:rPr lang="x-none" altLang="en-US">
                <a:solidFill>
                  <a:schemeClr val="bg1">
                    <a:lumMod val="50000"/>
                  </a:schemeClr>
                </a:solidFill>
              </a:rPr>
              <a:t>v = v2;</a:t>
            </a:r>
            <a:endParaRPr lang="x-none" altLang="en-US">
              <a:solidFill>
                <a:schemeClr val="bg1">
                  <a:lumMod val="50000"/>
                </a:schemeClr>
              </a:solidFill>
            </a:endParaRPr>
          </a:p>
          <a:p>
            <a:r>
              <a:rPr lang="x-none" altLang="en-US">
                <a:solidFill>
                  <a:srgbClr val="C00000"/>
                </a:solidFill>
              </a:rPr>
              <a:t>}</a:t>
            </a:r>
            <a:endParaRPr lang="x-none" altLang="en-US">
              <a:solidFill>
                <a:srgbClr val="C00000"/>
              </a:solidFill>
            </a:endParaRPr>
          </a:p>
        </p:txBody>
      </p:sp>
      <p:sp>
        <p:nvSpPr>
          <p:cNvPr id="14" name="Text Box 13"/>
          <p:cNvSpPr txBox="1"/>
          <p:nvPr/>
        </p:nvSpPr>
        <p:spPr>
          <a:xfrm>
            <a:off x="6503670" y="6212840"/>
            <a:ext cx="4538980" cy="645160"/>
          </a:xfrm>
          <a:prstGeom prst="rect">
            <a:avLst/>
          </a:prstGeom>
          <a:noFill/>
        </p:spPr>
        <p:txBody>
          <a:bodyPr wrap="none" rtlCol="0">
            <a:spAutoFit/>
          </a:bodyPr>
          <a:p>
            <a:pPr algn="ctr"/>
            <a:r>
              <a:rPr lang="zh-CN" altLang="en-US">
                <a:solidFill>
                  <a:schemeClr val="tx2"/>
                </a:solidFill>
              </a:rPr>
              <a:t>栈空间被释放，释放的只是指向原</a:t>
            </a:r>
            <a:r>
              <a:rPr lang="en-US" altLang="zh-CN">
                <a:solidFill>
                  <a:schemeClr val="tx2"/>
                </a:solidFill>
              </a:rPr>
              <a:t> v </a:t>
            </a:r>
            <a:r>
              <a:rPr lang="zh-CN" altLang="en-US">
                <a:solidFill>
                  <a:schemeClr val="tx2"/>
                </a:solidFill>
              </a:rPr>
              <a:t>的引用</a:t>
            </a:r>
            <a:endParaRPr lang="zh-CN" altLang="en-US">
              <a:solidFill>
                <a:schemeClr val="tx2"/>
              </a:solidFill>
            </a:endParaRPr>
          </a:p>
          <a:p>
            <a:pPr algn="ctr"/>
            <a:r>
              <a:rPr lang="zh-CN" altLang="en-US">
                <a:solidFill>
                  <a:schemeClr val="tx2"/>
                </a:solidFill>
              </a:rPr>
              <a:t>堆空间里的原</a:t>
            </a:r>
            <a:r>
              <a:rPr lang="en-US" altLang="zh-CN">
                <a:solidFill>
                  <a:schemeClr val="tx2"/>
                </a:solidFill>
              </a:rPr>
              <a:t> v </a:t>
            </a:r>
            <a:r>
              <a:rPr lang="zh-CN" altLang="en-US">
                <a:solidFill>
                  <a:schemeClr val="tx2"/>
                </a:solidFill>
              </a:rPr>
              <a:t>已经被成功写入了</a:t>
            </a:r>
            <a:r>
              <a:rPr lang="en-US" altLang="zh-CN">
                <a:solidFill>
                  <a:schemeClr val="tx2"/>
                </a:solidFill>
              </a:rPr>
              <a:t> v2</a:t>
            </a:r>
            <a:r>
              <a:rPr lang="zh-CN" altLang="en-US">
                <a:solidFill>
                  <a:schemeClr val="tx2"/>
                </a:solidFill>
              </a:rPr>
              <a:t>，耶</a:t>
            </a:r>
            <a:endParaRPr lang="zh-CN" altLang="en-US">
              <a:solidFill>
                <a:schemeClr val="tx2"/>
              </a:solidFill>
            </a:endParaRPr>
          </a:p>
        </p:txBody>
      </p:sp>
      <p:sp>
        <p:nvSpPr>
          <p:cNvPr id="32" name="L-Shape 31"/>
          <p:cNvSpPr/>
          <p:nvPr/>
        </p:nvSpPr>
        <p:spPr>
          <a:xfrm rot="18900000">
            <a:off x="11047730" y="5770880"/>
            <a:ext cx="303530" cy="140335"/>
          </a:xfrm>
          <a:prstGeom prst="corner">
            <a:avLst>
              <a:gd name="adj1" fmla="val 40746"/>
              <a:gd name="adj2" fmla="val 38798"/>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en-US"/>
          </a:p>
        </p:txBody>
      </p:sp>
      <p:sp>
        <p:nvSpPr>
          <p:cNvPr id="11" name="Rectangles 10"/>
          <p:cNvSpPr/>
          <p:nvPr/>
        </p:nvSpPr>
        <p:spPr>
          <a:xfrm>
            <a:off x="8144510" y="5268595"/>
            <a:ext cx="608965" cy="4133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000"/>
              <a:t>已释放</a:t>
            </a:r>
            <a:endParaRPr lang="zh-CN" altLang="x-none" sz="1000"/>
          </a:p>
        </p:txBody>
      </p:sp>
      <p:sp>
        <p:nvSpPr>
          <p:cNvPr id="15" name="Rectangles 14"/>
          <p:cNvSpPr/>
          <p:nvPr/>
        </p:nvSpPr>
        <p:spPr>
          <a:xfrm>
            <a:off x="8753475" y="5268595"/>
            <a:ext cx="608965" cy="4133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1000"/>
              <a:t>已释放</a:t>
            </a:r>
            <a:endParaRPr lang="zh-CN" altLang="en-US" sz="100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x-none"/>
              <a:t>小实验：</a:t>
            </a:r>
            <a:r>
              <a:rPr lang="x-none" altLang="zh-CN"/>
              <a:t>auto &amp;[k, v] </a:t>
            </a:r>
            <a:r>
              <a:rPr lang="zh-CN" altLang="x-none"/>
              <a:t>可以写入</a:t>
            </a:r>
            <a:r>
              <a:rPr lang="en-US" altLang="zh-CN"/>
              <a:t> v</a:t>
            </a:r>
            <a:r>
              <a:rPr lang="zh-CN" altLang="en-US"/>
              <a:t>，但是不可以写入</a:t>
            </a:r>
            <a:r>
              <a:rPr lang="en-US" altLang="zh-CN"/>
              <a:t> k</a:t>
            </a:r>
            <a:endParaRPr lang="en-US" altLang="zh-CN"/>
          </a:p>
        </p:txBody>
      </p:sp>
      <p:sp>
        <p:nvSpPr>
          <p:cNvPr id="3" name="Content Placeholder 2"/>
          <p:cNvSpPr>
            <a:spLocks noGrp="1"/>
          </p:cNvSpPr>
          <p:nvPr>
            <p:ph idx="1"/>
          </p:nvPr>
        </p:nvSpPr>
        <p:spPr/>
        <p:txBody>
          <a:bodyPr/>
          <a:p>
            <a:r>
              <a:rPr lang="zh-CN" altLang="en-US"/>
              <a:t>虽然</a:t>
            </a:r>
            <a:r>
              <a:rPr lang="en-US" altLang="zh-CN"/>
              <a:t> </a:t>
            </a:r>
            <a:r>
              <a:rPr lang="x-none" altLang="en-US"/>
              <a:t>auto &amp;[k, v] </a:t>
            </a:r>
            <a:r>
              <a:rPr lang="zh-CN" altLang="x-none"/>
              <a:t>是不带</a:t>
            </a:r>
            <a:r>
              <a:rPr lang="en-US" altLang="zh-CN"/>
              <a:t> const </a:t>
            </a:r>
            <a:r>
              <a:rPr lang="zh-CN" altLang="en-US"/>
              <a:t>的引用，按理说两个都应该可以修改才对？</a:t>
            </a:r>
            <a:endParaRPr lang="zh-CN" altLang="en-US"/>
          </a:p>
          <a:p>
            <a:r>
              <a:rPr lang="zh-CN" altLang="en-US"/>
              <a:t>不过</a:t>
            </a:r>
            <a:r>
              <a:rPr lang="en-US" altLang="zh-CN"/>
              <a:t> </a:t>
            </a:r>
            <a:r>
              <a:rPr lang="x-none" altLang="en-US"/>
              <a:t>structural-binding </a:t>
            </a:r>
            <a:r>
              <a:rPr lang="zh-CN" altLang="en-US"/>
              <a:t>很智能，刚刚说了</a:t>
            </a:r>
            <a:r>
              <a:rPr lang="en-US" altLang="zh-CN"/>
              <a:t> map </a:t>
            </a:r>
            <a:r>
              <a:rPr lang="zh-CN" altLang="en-US"/>
              <a:t>的类型是</a:t>
            </a:r>
            <a:r>
              <a:rPr lang="en-US" altLang="zh-CN"/>
              <a:t> </a:t>
            </a:r>
            <a:r>
              <a:rPr lang="x-none" altLang="en-US"/>
              <a:t>pair&lt;const K, V&gt;</a:t>
            </a:r>
            <a:r>
              <a:rPr lang="zh-CN" altLang="en-US"/>
              <a:t>。</a:t>
            </a:r>
            <a:endParaRPr lang="zh-CN" altLang="en-US"/>
          </a:p>
          <a:p>
            <a:r>
              <a:rPr lang="zh-CN" altLang="en-US"/>
              <a:t>这个前者有一个</a:t>
            </a:r>
            <a:r>
              <a:rPr lang="en-US" altLang="zh-CN"/>
              <a:t> const </a:t>
            </a:r>
            <a:r>
              <a:rPr lang="zh-CN" altLang="en-US"/>
              <a:t>修饰，他就知道了，即使你这里是</a:t>
            </a:r>
            <a:r>
              <a:rPr lang="en-US" altLang="zh-CN"/>
              <a:t> </a:t>
            </a:r>
            <a:r>
              <a:rPr lang="x-none" altLang="en-US"/>
              <a:t>auto &amp;</a:t>
            </a:r>
            <a:r>
              <a:rPr lang="zh-CN" altLang="x-none"/>
              <a:t>，他对</a:t>
            </a:r>
            <a:r>
              <a:rPr lang="en-US" altLang="zh-CN"/>
              <a:t> K </a:t>
            </a:r>
            <a:r>
              <a:rPr lang="zh-CN" altLang="en-US"/>
              <a:t>部分也是会变成</a:t>
            </a:r>
            <a:r>
              <a:rPr lang="en-US" altLang="zh-CN"/>
              <a:t> </a:t>
            </a:r>
            <a:r>
              <a:rPr lang="x-none" altLang="en-US"/>
              <a:t>const K &amp; </a:t>
            </a:r>
            <a:r>
              <a:rPr lang="zh-CN" altLang="x-none"/>
              <a:t>的。</a:t>
            </a:r>
            <a:endParaRPr lang="zh-CN" altLang="x-none"/>
          </a:p>
          <a:p>
            <a:r>
              <a:rPr lang="x-none" altLang="zh-CN"/>
              <a:t>auto &amp;[k, v] = tmp;</a:t>
            </a:r>
            <a:endParaRPr lang="x-none" altLang="zh-CN"/>
          </a:p>
          <a:p>
            <a:r>
              <a:rPr lang="zh-CN" altLang="x-none"/>
              <a:t>等价于：</a:t>
            </a:r>
            <a:endParaRPr lang="zh-CN" altLang="x-none"/>
          </a:p>
          <a:p>
            <a:r>
              <a:rPr lang="x-none" altLang="zh-CN"/>
              <a:t>const K &amp;k = tmp.first;</a:t>
            </a:r>
            <a:endParaRPr lang="x-none" altLang="zh-CN"/>
          </a:p>
          <a:p>
            <a:r>
              <a:rPr lang="x-none" altLang="zh-CN"/>
              <a:t>V &amp;v = tmp.second;</a:t>
            </a:r>
            <a:endParaRPr lang="x-none" altLang="zh-CN"/>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ltLang="en-US">
                <a:sym typeface="+mn-ea"/>
              </a:rPr>
              <a:t>其实，就算遍历时不修改，还是建议加引用，在</a:t>
            </a:r>
            <a:r>
              <a:rPr lang="en-US" altLang="zh-CN">
                <a:sym typeface="+mn-ea"/>
              </a:rPr>
              <a:t> K </a:t>
            </a:r>
            <a:r>
              <a:rPr lang="zh-CN" altLang="en-US">
                <a:sym typeface="+mn-ea"/>
              </a:rPr>
              <a:t>和</a:t>
            </a:r>
            <a:r>
              <a:rPr lang="en-US" altLang="zh-CN">
                <a:sym typeface="+mn-ea"/>
              </a:rPr>
              <a:t> V </a:t>
            </a:r>
            <a:r>
              <a:rPr lang="zh-CN" altLang="en-US">
                <a:sym typeface="+mn-ea"/>
              </a:rPr>
              <a:t>类型尺寸很大时，可以节省性能。</a:t>
            </a:r>
            <a:endParaRPr lang="zh-CN" altLang="en-US">
              <a:sym typeface="+mn-ea"/>
            </a:endParaRPr>
          </a:p>
          <a:p>
            <a:r>
              <a:rPr lang="zh-CN" altLang="en-US">
                <a:sym typeface="+mn-ea"/>
              </a:rPr>
              <a:t>因为引用最多只有</a:t>
            </a:r>
            <a:r>
              <a:rPr lang="en-US" altLang="zh-CN">
                <a:sym typeface="+mn-ea"/>
              </a:rPr>
              <a:t> 8 </a:t>
            </a:r>
            <a:r>
              <a:rPr lang="zh-CN" altLang="en-US">
                <a:sym typeface="+mn-ea"/>
              </a:rPr>
              <a:t>字节（指针的大小），而他指向的</a:t>
            </a:r>
            <a:r>
              <a:rPr lang="en-US" altLang="zh-CN">
                <a:sym typeface="+mn-ea"/>
              </a:rPr>
              <a:t> V </a:t>
            </a:r>
            <a:r>
              <a:rPr lang="zh-CN" altLang="en-US">
                <a:sym typeface="+mn-ea"/>
              </a:rPr>
              <a:t>可能是非常大的（比如</a:t>
            </a:r>
            <a:r>
              <a:rPr lang="en-US" altLang="zh-CN">
                <a:sym typeface="+mn-ea"/>
              </a:rPr>
              <a:t> string </a:t>
            </a:r>
            <a:r>
              <a:rPr lang="zh-CN" altLang="en-US">
                <a:sym typeface="+mn-ea"/>
              </a:rPr>
              <a:t>类型在栈上的空间就要消耗</a:t>
            </a:r>
            <a:r>
              <a:rPr lang="en-US" altLang="zh-CN">
                <a:sym typeface="+mn-ea"/>
              </a:rPr>
              <a:t> 32 </a:t>
            </a:r>
            <a:r>
              <a:rPr lang="zh-CN" altLang="en-US">
                <a:sym typeface="+mn-ea"/>
              </a:rPr>
              <a:t>字节</a:t>
            </a:r>
            <a:r>
              <a:rPr lang="zh-CN" altLang="en-US">
                <a:sym typeface="+mn-ea"/>
              </a:rPr>
              <a:t>，更不用说可能堆上还有</a:t>
            </a:r>
            <a:r>
              <a:rPr lang="zh-CN" altLang="en-US">
                <a:sym typeface="+mn-ea"/>
              </a:rPr>
              <a:t>），深拷贝一下要花费不少时间。</a:t>
            </a:r>
            <a:endParaRPr lang="en-US">
              <a:sym typeface="+mn-ea"/>
            </a:endParaRPr>
          </a:p>
          <a:p>
            <a:r>
              <a:rPr lang="en-US">
                <a:sym typeface="+mn-ea"/>
              </a:rPr>
              <a:t>for </a:t>
            </a:r>
            <a:r>
              <a:rPr lang="x-none" altLang="en-US">
                <a:sym typeface="+mn-ea"/>
              </a:rPr>
              <a:t>(auto [k, v]: m)</a:t>
            </a:r>
            <a:r>
              <a:rPr lang="en-US" altLang="x-none">
                <a:sym typeface="+mn-ea"/>
              </a:rPr>
              <a:t> </a:t>
            </a:r>
            <a:r>
              <a:rPr lang="x-none" altLang="en-US">
                <a:sym typeface="+mn-ea"/>
              </a:rPr>
              <a:t>{</a:t>
            </a:r>
            <a:endParaRPr lang="x-none" altLang="en-US">
              <a:sym typeface="+mn-ea"/>
            </a:endParaRPr>
          </a:p>
          <a:p>
            <a:r>
              <a:rPr lang="x-none" altLang="en-US">
                <a:sym typeface="+mn-ea"/>
              </a:rPr>
              <a:t>  print(k, v);</a:t>
            </a:r>
            <a:endParaRPr lang="x-none" altLang="en-US">
              <a:sym typeface="+mn-ea"/>
            </a:endParaRPr>
          </a:p>
          <a:p>
            <a:r>
              <a:rPr lang="x-none" altLang="en-US">
                <a:sym typeface="+mn-ea"/>
              </a:rPr>
              <a:t>}</a:t>
            </a:r>
            <a:endParaRPr lang="zh-CN" altLang="en-US">
              <a:sym typeface="+mn-ea"/>
            </a:endParaRPr>
          </a:p>
        </p:txBody>
      </p:sp>
      <p:sp>
        <p:nvSpPr>
          <p:cNvPr id="2" name="Title 1"/>
          <p:cNvSpPr>
            <a:spLocks noGrp="1"/>
          </p:cNvSpPr>
          <p:nvPr>
            <p:ph type="title"/>
          </p:nvPr>
        </p:nvSpPr>
        <p:spPr/>
        <p:txBody>
          <a:bodyPr/>
          <a:p>
            <a:r>
              <a:rPr lang="en-US" altLang="zh-CN"/>
              <a:t>map </a:t>
            </a:r>
            <a:r>
              <a:rPr lang="zh-CN" altLang="en-US"/>
              <a:t>的遍历：不修改也建议</a:t>
            </a:r>
            <a:r>
              <a:rPr lang="zh-CN"/>
              <a:t>加引用</a:t>
            </a:r>
            <a:endParaRPr lang="zh-CN"/>
          </a:p>
        </p:txBody>
      </p:sp>
      <p:sp>
        <p:nvSpPr>
          <p:cNvPr id="5" name="Rectangles 4"/>
          <p:cNvSpPr/>
          <p:nvPr/>
        </p:nvSpPr>
        <p:spPr>
          <a:xfrm>
            <a:off x="8199120" y="5036820"/>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8808085" y="5036820"/>
            <a:ext cx="302831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r>
              <a:rPr lang="zh-CN" altLang="x-none"/>
              <a:t>（假如非常大的话）</a:t>
            </a:r>
            <a:endParaRPr lang="zh-CN" altLang="x-none"/>
          </a:p>
        </p:txBody>
      </p:sp>
      <p:sp>
        <p:nvSpPr>
          <p:cNvPr id="8" name="Text Box 7"/>
          <p:cNvSpPr txBox="1"/>
          <p:nvPr/>
        </p:nvSpPr>
        <p:spPr>
          <a:xfrm>
            <a:off x="9483725" y="4218305"/>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9" name="Text Box 8"/>
          <p:cNvSpPr txBox="1"/>
          <p:nvPr/>
        </p:nvSpPr>
        <p:spPr>
          <a:xfrm>
            <a:off x="4912360" y="4218305"/>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7" name="Rectangles 6"/>
          <p:cNvSpPr/>
          <p:nvPr/>
        </p:nvSpPr>
        <p:spPr>
          <a:xfrm>
            <a:off x="4070985" y="5035550"/>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zh-CN"/>
              <a:t>&amp;</a:t>
            </a:r>
            <a:endParaRPr lang="x-none" altLang="zh-CN"/>
          </a:p>
        </p:txBody>
      </p:sp>
      <p:cxnSp>
        <p:nvCxnSpPr>
          <p:cNvPr id="11" name="Curved Connector 10"/>
          <p:cNvCxnSpPr>
            <a:stCxn id="7" idx="2"/>
            <a:endCxn id="5" idx="2"/>
          </p:cNvCxnSpPr>
          <p:nvPr/>
        </p:nvCxnSpPr>
        <p:spPr>
          <a:xfrm rot="5400000" flipV="1">
            <a:off x="6439218" y="3385503"/>
            <a:ext cx="1270" cy="4128135"/>
          </a:xfrm>
          <a:prstGeom prst="curvedConnector3">
            <a:avLst>
              <a:gd name="adj1" fmla="val 18825000"/>
            </a:avLst>
          </a:prstGeom>
          <a:ln>
            <a:prstDash val="solid"/>
            <a:headEnd type="triangle" w="med" len="med"/>
            <a:tailEnd type="none" w="med" len="med"/>
          </a:ln>
        </p:spPr>
        <p:style>
          <a:lnRef idx="3">
            <a:schemeClr val="accent6"/>
          </a:lnRef>
          <a:fillRef idx="0">
            <a:schemeClr val="accent6"/>
          </a:fillRef>
          <a:effectRef idx="2">
            <a:schemeClr val="accent6"/>
          </a:effectRef>
          <a:fontRef idx="minor">
            <a:schemeClr val="tx1"/>
          </a:fontRef>
        </p:style>
      </p:cxnSp>
      <p:cxnSp>
        <p:nvCxnSpPr>
          <p:cNvPr id="13" name="Curved Connector 12"/>
          <p:cNvCxnSpPr>
            <a:stCxn id="6" idx="2"/>
            <a:endCxn id="4" idx="2"/>
          </p:cNvCxnSpPr>
          <p:nvPr/>
        </p:nvCxnSpPr>
        <p:spPr>
          <a:xfrm rot="5400000" flipV="1">
            <a:off x="8257540" y="3385185"/>
            <a:ext cx="3175" cy="4128135"/>
          </a:xfrm>
          <a:prstGeom prst="curvedConnector3">
            <a:avLst>
              <a:gd name="adj1" fmla="val 14700000"/>
            </a:avLst>
          </a:prstGeom>
          <a:ln>
            <a:solidFill>
              <a:schemeClr val="accent1"/>
            </a:solidFill>
            <a:prstDash val="solid"/>
            <a:headEnd type="triangle" w="med" len="med"/>
            <a:tailEnd type="none" w="med" len="med"/>
          </a:ln>
        </p:spPr>
        <p:style>
          <a:lnRef idx="3">
            <a:schemeClr val="accent6"/>
          </a:lnRef>
          <a:fillRef idx="0">
            <a:schemeClr val="accent6"/>
          </a:fillRef>
          <a:effectRef idx="2">
            <a:schemeClr val="accent6"/>
          </a:effectRef>
          <a:fontRef idx="minor">
            <a:schemeClr val="tx1"/>
          </a:fontRef>
        </p:style>
      </p:cxnSp>
      <p:sp>
        <p:nvSpPr>
          <p:cNvPr id="14" name="Text Box 13"/>
          <p:cNvSpPr txBox="1"/>
          <p:nvPr/>
        </p:nvSpPr>
        <p:spPr>
          <a:xfrm>
            <a:off x="7319645" y="6035675"/>
            <a:ext cx="2164080" cy="368300"/>
          </a:xfrm>
          <a:prstGeom prst="rect">
            <a:avLst/>
          </a:prstGeom>
          <a:noFill/>
        </p:spPr>
        <p:txBody>
          <a:bodyPr wrap="none" rtlCol="0">
            <a:spAutoFit/>
          </a:bodyPr>
          <a:p>
            <a:r>
              <a:rPr lang="x-none" altLang="zh-CN">
                <a:solidFill>
                  <a:schemeClr val="tx2"/>
                </a:solidFill>
              </a:rPr>
              <a:t>(</a:t>
            </a:r>
            <a:r>
              <a:rPr lang="zh-CN" altLang="en-US">
                <a:solidFill>
                  <a:schemeClr val="tx2"/>
                </a:solidFill>
              </a:rPr>
              <a:t>深拷贝，浪费时间</a:t>
            </a:r>
            <a:r>
              <a:rPr lang="x-none" altLang="zh-CN">
                <a:solidFill>
                  <a:schemeClr val="tx2"/>
                </a:solidFill>
              </a:rPr>
              <a:t>)</a:t>
            </a:r>
            <a:endParaRPr lang="x-none" altLang="zh-CN">
              <a:solidFill>
                <a:schemeClr val="tx2"/>
              </a:solidFill>
            </a:endParaRPr>
          </a:p>
        </p:txBody>
      </p:sp>
      <p:sp>
        <p:nvSpPr>
          <p:cNvPr id="6" name="Rectangles 5"/>
          <p:cNvSpPr/>
          <p:nvPr/>
        </p:nvSpPr>
        <p:spPr>
          <a:xfrm>
            <a:off x="4679950" y="5035550"/>
            <a:ext cx="302831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r>
              <a:rPr lang="zh-CN" altLang="x-none"/>
              <a:t>（假如非常大的话）</a:t>
            </a:r>
            <a:endParaRPr lang="zh-CN" altLang="x-none"/>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ltLang="en-US">
                <a:sym typeface="+mn-ea"/>
              </a:rPr>
              <a:t>其实，就算遍历时不修改，还是建议加引用，在</a:t>
            </a:r>
            <a:r>
              <a:rPr lang="en-US" altLang="zh-CN">
                <a:sym typeface="+mn-ea"/>
              </a:rPr>
              <a:t> K </a:t>
            </a:r>
            <a:r>
              <a:rPr lang="zh-CN" altLang="en-US">
                <a:sym typeface="+mn-ea"/>
              </a:rPr>
              <a:t>和</a:t>
            </a:r>
            <a:r>
              <a:rPr lang="en-US" altLang="zh-CN">
                <a:sym typeface="+mn-ea"/>
              </a:rPr>
              <a:t> V </a:t>
            </a:r>
            <a:r>
              <a:rPr lang="zh-CN" altLang="en-US">
                <a:sym typeface="+mn-ea"/>
              </a:rPr>
              <a:t>类型尺寸很大时，可以节省性能。</a:t>
            </a:r>
            <a:endParaRPr lang="en-US">
              <a:sym typeface="+mn-ea"/>
            </a:endParaRPr>
          </a:p>
          <a:p>
            <a:r>
              <a:rPr lang="zh-CN" altLang="en-US">
                <a:sym typeface="+mn-ea"/>
              </a:rPr>
              <a:t>因为引用最多只有</a:t>
            </a:r>
            <a:r>
              <a:rPr lang="en-US" altLang="zh-CN">
                <a:sym typeface="+mn-ea"/>
              </a:rPr>
              <a:t> 8 </a:t>
            </a:r>
            <a:r>
              <a:rPr lang="zh-CN" altLang="en-US">
                <a:sym typeface="+mn-ea"/>
              </a:rPr>
              <a:t>字节（指针的大小），而他指向的</a:t>
            </a:r>
            <a:r>
              <a:rPr lang="en-US" altLang="zh-CN">
                <a:sym typeface="+mn-ea"/>
              </a:rPr>
              <a:t> V </a:t>
            </a:r>
            <a:r>
              <a:rPr lang="zh-CN" altLang="en-US">
                <a:sym typeface="+mn-ea"/>
              </a:rPr>
              <a:t>可能是非常大的（比如</a:t>
            </a:r>
            <a:r>
              <a:rPr lang="en-US" altLang="zh-CN">
                <a:sym typeface="+mn-ea"/>
              </a:rPr>
              <a:t> string </a:t>
            </a:r>
            <a:r>
              <a:rPr lang="zh-CN" altLang="en-US">
                <a:sym typeface="+mn-ea"/>
              </a:rPr>
              <a:t>类型在栈上的空间就要消耗</a:t>
            </a:r>
            <a:r>
              <a:rPr lang="en-US" altLang="zh-CN">
                <a:sym typeface="+mn-ea"/>
              </a:rPr>
              <a:t> 32 </a:t>
            </a:r>
            <a:r>
              <a:rPr lang="zh-CN" altLang="en-US">
                <a:sym typeface="+mn-ea"/>
              </a:rPr>
              <a:t>字节，更不用说可能堆上还有），深拷贝一下要花费不少时间。</a:t>
            </a:r>
            <a:endParaRPr lang="en-US">
              <a:sym typeface="+mn-ea"/>
            </a:endParaRPr>
          </a:p>
          <a:p>
            <a:r>
              <a:rPr lang="en-US">
                <a:sym typeface="+mn-ea"/>
              </a:rPr>
              <a:t>for </a:t>
            </a:r>
            <a:r>
              <a:rPr lang="x-none" altLang="en-US">
                <a:sym typeface="+mn-ea"/>
              </a:rPr>
              <a:t>(auto &amp;[k, v]: m)</a:t>
            </a:r>
            <a:r>
              <a:rPr lang="en-US" altLang="x-none">
                <a:sym typeface="+mn-ea"/>
              </a:rPr>
              <a:t> </a:t>
            </a:r>
            <a:r>
              <a:rPr lang="x-none" altLang="en-US">
                <a:sym typeface="+mn-ea"/>
              </a:rPr>
              <a:t>{</a:t>
            </a:r>
            <a:endParaRPr lang="x-none" altLang="en-US">
              <a:sym typeface="+mn-ea"/>
            </a:endParaRPr>
          </a:p>
          <a:p>
            <a:r>
              <a:rPr lang="x-none" altLang="en-US">
                <a:sym typeface="+mn-ea"/>
              </a:rPr>
              <a:t>  print(k, v);</a:t>
            </a:r>
            <a:endParaRPr lang="x-none" altLang="en-US">
              <a:sym typeface="+mn-ea"/>
            </a:endParaRPr>
          </a:p>
          <a:p>
            <a:r>
              <a:rPr lang="x-none" altLang="en-US">
                <a:sym typeface="+mn-ea"/>
              </a:rPr>
              <a:t>}</a:t>
            </a:r>
            <a:endParaRPr lang="zh-CN" altLang="en-US">
              <a:sym typeface="+mn-ea"/>
            </a:endParaRPr>
          </a:p>
        </p:txBody>
      </p:sp>
      <p:sp>
        <p:nvSpPr>
          <p:cNvPr id="2" name="Title 1"/>
          <p:cNvSpPr>
            <a:spLocks noGrp="1"/>
          </p:cNvSpPr>
          <p:nvPr>
            <p:ph type="title"/>
          </p:nvPr>
        </p:nvSpPr>
        <p:spPr/>
        <p:txBody>
          <a:bodyPr/>
          <a:p>
            <a:r>
              <a:rPr lang="en-US" altLang="zh-CN"/>
              <a:t>map </a:t>
            </a:r>
            <a:r>
              <a:rPr lang="zh-CN" altLang="en-US"/>
              <a:t>的遍历：不修改也建议</a:t>
            </a:r>
            <a:r>
              <a:rPr lang="zh-CN"/>
              <a:t>加引用</a:t>
            </a:r>
            <a:endParaRPr lang="zh-CN"/>
          </a:p>
        </p:txBody>
      </p:sp>
      <p:sp>
        <p:nvSpPr>
          <p:cNvPr id="5" name="Rectangles 4"/>
          <p:cNvSpPr/>
          <p:nvPr/>
        </p:nvSpPr>
        <p:spPr>
          <a:xfrm>
            <a:off x="8199120" y="5036820"/>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8808085" y="5036820"/>
            <a:ext cx="302831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r>
              <a:rPr lang="zh-CN" altLang="x-none"/>
              <a:t>（假如非常大的话）</a:t>
            </a:r>
            <a:endParaRPr lang="zh-CN" altLang="x-none"/>
          </a:p>
        </p:txBody>
      </p:sp>
      <p:sp>
        <p:nvSpPr>
          <p:cNvPr id="9" name="Text Box 8"/>
          <p:cNvSpPr txBox="1"/>
          <p:nvPr/>
        </p:nvSpPr>
        <p:spPr>
          <a:xfrm>
            <a:off x="5934710" y="4218305"/>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7" name="Rectangles 6"/>
          <p:cNvSpPr/>
          <p:nvPr/>
        </p:nvSpPr>
        <p:spPr>
          <a:xfrm>
            <a:off x="6216650" y="5036820"/>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zh-CN"/>
              <a:t>&amp;</a:t>
            </a:r>
            <a:endParaRPr lang="x-none" altLang="zh-CN"/>
          </a:p>
        </p:txBody>
      </p:sp>
      <p:sp>
        <p:nvSpPr>
          <p:cNvPr id="12" name="Rectangles 11"/>
          <p:cNvSpPr/>
          <p:nvPr/>
        </p:nvSpPr>
        <p:spPr>
          <a:xfrm>
            <a:off x="6825615" y="5036820"/>
            <a:ext cx="60896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zh-CN">
                <a:sym typeface="+mn-ea"/>
              </a:rPr>
              <a:t>&amp;</a:t>
            </a:r>
            <a:endParaRPr lang="x-none" altLang="zh-CN">
              <a:sym typeface="+mn-ea"/>
            </a:endParaRPr>
          </a:p>
        </p:txBody>
      </p:sp>
      <p:cxnSp>
        <p:nvCxnSpPr>
          <p:cNvPr id="11" name="Curved Connector 10"/>
          <p:cNvCxnSpPr>
            <a:stCxn id="7" idx="2"/>
            <a:endCxn id="5" idx="2"/>
          </p:cNvCxnSpPr>
          <p:nvPr/>
        </p:nvCxnSpPr>
        <p:spPr>
          <a:xfrm rot="5400000" flipV="1">
            <a:off x="7512685" y="4458970"/>
            <a:ext cx="3175" cy="1982470"/>
          </a:xfrm>
          <a:prstGeom prst="curvedConnector3">
            <a:avLst>
              <a:gd name="adj1" fmla="val 7550000"/>
            </a:avLst>
          </a:prstGeom>
          <a:ln>
            <a:prstDash val="dash"/>
            <a:headEnd type="non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13" name="Curved Connector 12"/>
          <p:cNvCxnSpPr>
            <a:stCxn id="12" idx="2"/>
            <a:endCxn id="4" idx="2"/>
          </p:cNvCxnSpPr>
          <p:nvPr/>
        </p:nvCxnSpPr>
        <p:spPr>
          <a:xfrm rot="5400000" flipV="1">
            <a:off x="8726488" y="3854133"/>
            <a:ext cx="3175" cy="3192145"/>
          </a:xfrm>
          <a:prstGeom prst="curvedConnector3">
            <a:avLst>
              <a:gd name="adj1" fmla="val 7540000"/>
            </a:avLst>
          </a:prstGeom>
          <a:ln>
            <a:solidFill>
              <a:schemeClr val="accent1"/>
            </a:solidFill>
            <a:prstDash val="dash"/>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14" name="Text Box 13"/>
          <p:cNvSpPr txBox="1"/>
          <p:nvPr/>
        </p:nvSpPr>
        <p:spPr>
          <a:xfrm>
            <a:off x="7256145" y="5813425"/>
            <a:ext cx="1249680" cy="368300"/>
          </a:xfrm>
          <a:prstGeom prst="rect">
            <a:avLst/>
          </a:prstGeom>
          <a:noFill/>
        </p:spPr>
        <p:txBody>
          <a:bodyPr wrap="none" rtlCol="0">
            <a:spAutoFit/>
          </a:bodyPr>
          <a:p>
            <a:r>
              <a:rPr lang="x-none" altLang="zh-CN">
                <a:solidFill>
                  <a:schemeClr val="tx2"/>
                </a:solidFill>
              </a:rPr>
              <a:t>(</a:t>
            </a:r>
            <a:r>
              <a:rPr lang="zh-CN" altLang="en-US">
                <a:solidFill>
                  <a:schemeClr val="tx2"/>
                </a:solidFill>
              </a:rPr>
              <a:t>建立引用</a:t>
            </a:r>
            <a:r>
              <a:rPr lang="x-none" altLang="zh-CN">
                <a:solidFill>
                  <a:schemeClr val="tx2"/>
                </a:solidFill>
              </a:rPr>
              <a:t>)</a:t>
            </a:r>
            <a:endParaRPr lang="x-none" altLang="zh-CN">
              <a:solidFill>
                <a:schemeClr val="tx2"/>
              </a:solidFill>
            </a:endParaRPr>
          </a:p>
        </p:txBody>
      </p:sp>
      <p:sp>
        <p:nvSpPr>
          <p:cNvPr id="10" name="Text Box 9"/>
          <p:cNvSpPr txBox="1"/>
          <p:nvPr/>
        </p:nvSpPr>
        <p:spPr>
          <a:xfrm>
            <a:off x="9483725" y="4218305"/>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r>
              <a:rPr lang="zh-CN">
                <a:sym typeface="+mn-ea"/>
              </a:rPr>
              <a:t>何况</a:t>
            </a:r>
            <a:r>
              <a:rPr lang="en-US" altLang="zh-CN">
                <a:sym typeface="+mn-ea"/>
              </a:rPr>
              <a:t> structural-binding </a:t>
            </a:r>
            <a:r>
              <a:rPr lang="zh-CN" altLang="en-US">
                <a:sym typeface="+mn-ea"/>
              </a:rPr>
              <a:t>捕获的引用比刚刚图示的还要优化。他只会保存一个指向</a:t>
            </a:r>
            <a:r>
              <a:rPr lang="en-US" altLang="zh-CN">
                <a:sym typeface="+mn-ea"/>
              </a:rPr>
              <a:t> </a:t>
            </a:r>
            <a:r>
              <a:rPr lang="x-none" altLang="en-US">
                <a:sym typeface="+mn-ea"/>
              </a:rPr>
              <a:t>pair </a:t>
            </a:r>
            <a:r>
              <a:rPr lang="zh-CN" altLang="x-none">
                <a:sym typeface="+mn-ea"/>
              </a:rPr>
              <a:t>类型</a:t>
            </a:r>
            <a:r>
              <a:rPr lang="zh-CN" altLang="en-US">
                <a:sym typeface="+mn-ea"/>
              </a:rPr>
              <a:t>的指针，然后在你使用</a:t>
            </a:r>
            <a:r>
              <a:rPr lang="en-US" altLang="zh-CN">
                <a:sym typeface="+mn-ea"/>
              </a:rPr>
              <a:t> k </a:t>
            </a:r>
            <a:r>
              <a:rPr lang="zh-CN" altLang="en-US">
                <a:sym typeface="+mn-ea"/>
              </a:rPr>
              <a:t>和</a:t>
            </a:r>
            <a:r>
              <a:rPr lang="en-US" altLang="zh-CN">
                <a:sym typeface="+mn-ea"/>
              </a:rPr>
              <a:t> v </a:t>
            </a:r>
            <a:r>
              <a:rPr lang="zh-CN" altLang="en-US">
                <a:sym typeface="+mn-ea"/>
              </a:rPr>
              <a:t>时再去按偏移量访问里面的</a:t>
            </a:r>
            <a:r>
              <a:rPr lang="en-US" altLang="zh-CN">
                <a:sym typeface="+mn-ea"/>
              </a:rPr>
              <a:t> first </a:t>
            </a:r>
            <a:r>
              <a:rPr lang="zh-CN" altLang="en-US">
                <a:sym typeface="+mn-ea"/>
              </a:rPr>
              <a:t>和</a:t>
            </a:r>
            <a:r>
              <a:rPr lang="en-US" altLang="zh-CN">
                <a:sym typeface="+mn-ea"/>
              </a:rPr>
              <a:t> second</a:t>
            </a:r>
            <a:r>
              <a:rPr lang="zh-CN" altLang="en-US">
                <a:sym typeface="+mn-ea"/>
              </a:rPr>
              <a:t>，所以</a:t>
            </a:r>
            <a:r>
              <a:rPr lang="en-US" altLang="zh-CN">
                <a:sym typeface="+mn-ea"/>
              </a:rPr>
              <a:t> k</a:t>
            </a:r>
            <a:r>
              <a:rPr lang="zh-CN" altLang="en-US">
                <a:sym typeface="+mn-ea"/>
              </a:rPr>
              <a:t>，</a:t>
            </a:r>
            <a:r>
              <a:rPr lang="en-US" altLang="zh-CN">
                <a:sym typeface="+mn-ea"/>
              </a:rPr>
              <a:t>v </a:t>
            </a:r>
            <a:r>
              <a:rPr lang="zh-CN" altLang="en-US">
                <a:sym typeface="+mn-ea"/>
              </a:rPr>
              <a:t>两个变量的</a:t>
            </a:r>
            <a:r>
              <a:rPr lang="en-US" altLang="zh-CN">
                <a:sym typeface="+mn-ea"/>
              </a:rPr>
              <a:t> </a:t>
            </a:r>
            <a:r>
              <a:rPr lang="en-US" altLang="zh-CN">
                <a:sym typeface="+mn-ea"/>
              </a:rPr>
              <a:t>structural-binding </a:t>
            </a:r>
            <a:r>
              <a:rPr lang="zh-CN" altLang="en-US">
                <a:sym typeface="+mn-ea"/>
              </a:rPr>
              <a:t>引用其实是一个引用，只占一个指针的空间（</a:t>
            </a:r>
            <a:r>
              <a:rPr lang="en-US" altLang="zh-CN">
                <a:sym typeface="+mn-ea"/>
              </a:rPr>
              <a:t>8 </a:t>
            </a:r>
            <a:r>
              <a:rPr lang="zh-CN" altLang="en-US">
                <a:sym typeface="+mn-ea"/>
              </a:rPr>
              <a:t>字节）。</a:t>
            </a:r>
            <a:endParaRPr lang="en-US">
              <a:sym typeface="+mn-ea"/>
            </a:endParaRPr>
          </a:p>
          <a:p>
            <a:r>
              <a:rPr lang="zh-CN" altLang="en-US">
                <a:sym typeface="+mn-ea"/>
              </a:rPr>
              <a:t>也就是说，现在只要</a:t>
            </a:r>
            <a:r>
              <a:rPr lang="en-US" altLang="zh-CN">
                <a:sym typeface="+mn-ea"/>
              </a:rPr>
              <a:t> </a:t>
            </a:r>
            <a:r>
              <a:rPr lang="x-none" altLang="en-US">
                <a:sym typeface="+mn-ea"/>
              </a:rPr>
              <a:t>sizeof(k) + sizeof(v) &gt; 8</a:t>
            </a:r>
            <a:r>
              <a:rPr lang="zh-CN" altLang="x-none">
                <a:sym typeface="+mn-ea"/>
              </a:rPr>
              <a:t>，那加引用就是划算的。</a:t>
            </a:r>
            <a:endParaRPr lang="zh-CN" altLang="x-none">
              <a:sym typeface="+mn-ea"/>
            </a:endParaRPr>
          </a:p>
        </p:txBody>
      </p:sp>
      <p:sp>
        <p:nvSpPr>
          <p:cNvPr id="2" name="Title 1"/>
          <p:cNvSpPr>
            <a:spLocks noGrp="1"/>
          </p:cNvSpPr>
          <p:nvPr>
            <p:ph type="title"/>
          </p:nvPr>
        </p:nvSpPr>
        <p:spPr/>
        <p:txBody>
          <a:bodyPr/>
          <a:p>
            <a:r>
              <a:rPr lang="en-US" altLang="zh-CN"/>
              <a:t>map </a:t>
            </a:r>
            <a:r>
              <a:rPr lang="zh-CN" altLang="en-US"/>
              <a:t>的遍历：不修改也建议</a:t>
            </a:r>
            <a:r>
              <a:rPr lang="zh-CN"/>
              <a:t>加引用</a:t>
            </a:r>
            <a:endParaRPr lang="zh-CN"/>
          </a:p>
        </p:txBody>
      </p:sp>
      <p:sp>
        <p:nvSpPr>
          <p:cNvPr id="5" name="Rectangles 4"/>
          <p:cNvSpPr/>
          <p:nvPr/>
        </p:nvSpPr>
        <p:spPr>
          <a:xfrm>
            <a:off x="8199120" y="5036820"/>
            <a:ext cx="608965" cy="41338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 name="Rectangles 3"/>
          <p:cNvSpPr/>
          <p:nvPr/>
        </p:nvSpPr>
        <p:spPr>
          <a:xfrm>
            <a:off x="8808085" y="5036820"/>
            <a:ext cx="3028315" cy="413385"/>
          </a:xfrm>
          <a:prstGeom prst="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x-none" altLang="en-US"/>
              <a:t>v</a:t>
            </a:r>
            <a:r>
              <a:rPr lang="zh-CN" altLang="x-none"/>
              <a:t>（假如非常大的话）</a:t>
            </a:r>
            <a:endParaRPr lang="zh-CN" altLang="x-none"/>
          </a:p>
        </p:txBody>
      </p:sp>
      <p:sp>
        <p:nvSpPr>
          <p:cNvPr id="9" name="Text Box 8"/>
          <p:cNvSpPr txBox="1"/>
          <p:nvPr/>
        </p:nvSpPr>
        <p:spPr>
          <a:xfrm>
            <a:off x="5934710" y="4218305"/>
            <a:ext cx="1783080" cy="645160"/>
          </a:xfrm>
          <a:prstGeom prst="rect">
            <a:avLst/>
          </a:prstGeom>
          <a:noFill/>
        </p:spPr>
        <p:txBody>
          <a:bodyPr wrap="none" rtlCol="0">
            <a:spAutoFit/>
          </a:bodyPr>
          <a:p>
            <a:r>
              <a:rPr lang="zh-CN"/>
              <a:t>执行你这段代码</a:t>
            </a:r>
            <a:endParaRPr lang="zh-CN"/>
          </a:p>
          <a:p>
            <a:pPr algn="ctr"/>
            <a:r>
              <a:rPr lang="zh-CN"/>
              <a:t>的栈空间</a:t>
            </a:r>
            <a:endParaRPr lang="zh-CN"/>
          </a:p>
        </p:txBody>
      </p:sp>
      <p:sp>
        <p:nvSpPr>
          <p:cNvPr id="7" name="Rectangles 6"/>
          <p:cNvSpPr/>
          <p:nvPr/>
        </p:nvSpPr>
        <p:spPr>
          <a:xfrm>
            <a:off x="6216650" y="5036820"/>
            <a:ext cx="608965" cy="413385"/>
          </a:xfrm>
          <a:prstGeom prst="rect">
            <a:avLst/>
          </a:prstGeom>
        </p:spPr>
        <p:style>
          <a:lnRef idx="2">
            <a:schemeClr val="accent4"/>
          </a:lnRef>
          <a:fillRef idx="1">
            <a:schemeClr val="lt1"/>
          </a:fillRef>
          <a:effectRef idx="0">
            <a:schemeClr val="accent4"/>
          </a:effectRef>
          <a:fontRef idx="minor">
            <a:schemeClr val="dk1"/>
          </a:fontRef>
        </p:style>
        <p:txBody>
          <a:bodyPr rtlCol="0" anchor="ctr"/>
          <a:p>
            <a:pPr algn="ctr"/>
            <a:r>
              <a:rPr lang="x-none" altLang="zh-CN"/>
              <a:t>&amp;</a:t>
            </a:r>
            <a:endParaRPr lang="x-none" altLang="zh-CN"/>
          </a:p>
        </p:txBody>
      </p:sp>
      <p:cxnSp>
        <p:nvCxnSpPr>
          <p:cNvPr id="11" name="Curved Connector 10"/>
          <p:cNvCxnSpPr>
            <a:stCxn id="7" idx="2"/>
            <a:endCxn id="5" idx="2"/>
          </p:cNvCxnSpPr>
          <p:nvPr/>
        </p:nvCxnSpPr>
        <p:spPr>
          <a:xfrm rot="5400000" flipV="1">
            <a:off x="7512685" y="4458970"/>
            <a:ext cx="3175" cy="1982470"/>
          </a:xfrm>
          <a:prstGeom prst="curvedConnector3">
            <a:avLst>
              <a:gd name="adj1" fmla="val 10550000"/>
            </a:avLst>
          </a:prstGeom>
          <a:ln>
            <a:prstDash val="dash"/>
            <a:headEnd type="non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13" name="Curved Connector 12"/>
          <p:cNvCxnSpPr>
            <a:stCxn id="7" idx="2"/>
            <a:endCxn id="4" idx="2"/>
          </p:cNvCxnSpPr>
          <p:nvPr/>
        </p:nvCxnSpPr>
        <p:spPr>
          <a:xfrm rot="5400000" flipV="1">
            <a:off x="8422005" y="3549650"/>
            <a:ext cx="3175" cy="3801110"/>
          </a:xfrm>
          <a:prstGeom prst="curvedConnector3">
            <a:avLst>
              <a:gd name="adj1" fmla="val 7550000"/>
            </a:avLst>
          </a:prstGeom>
          <a:ln>
            <a:solidFill>
              <a:schemeClr val="accent1"/>
            </a:solidFill>
            <a:prstDash val="dash"/>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14" name="Text Box 13"/>
          <p:cNvSpPr txBox="1"/>
          <p:nvPr/>
        </p:nvSpPr>
        <p:spPr>
          <a:xfrm>
            <a:off x="8632825" y="5755005"/>
            <a:ext cx="1129030" cy="368300"/>
          </a:xfrm>
          <a:prstGeom prst="rect">
            <a:avLst/>
          </a:prstGeom>
          <a:noFill/>
        </p:spPr>
        <p:txBody>
          <a:bodyPr wrap="none" rtlCol="0">
            <a:spAutoFit/>
          </a:bodyPr>
          <a:p>
            <a:r>
              <a:rPr lang="zh-CN" altLang="x-none">
                <a:solidFill>
                  <a:schemeClr val="accent5"/>
                </a:solidFill>
              </a:rPr>
              <a:t>偏移量</a:t>
            </a:r>
            <a:r>
              <a:rPr lang="x-none" altLang="zh-CN">
                <a:solidFill>
                  <a:schemeClr val="accent5"/>
                </a:solidFill>
              </a:rPr>
              <a:t>+8</a:t>
            </a:r>
            <a:endParaRPr lang="x-none" altLang="zh-CN">
              <a:solidFill>
                <a:schemeClr val="accent5"/>
              </a:solidFill>
            </a:endParaRPr>
          </a:p>
        </p:txBody>
      </p:sp>
      <p:sp>
        <p:nvSpPr>
          <p:cNvPr id="10" name="Text Box 9"/>
          <p:cNvSpPr txBox="1"/>
          <p:nvPr/>
        </p:nvSpPr>
        <p:spPr>
          <a:xfrm>
            <a:off x="9483725" y="4218305"/>
            <a:ext cx="1148080" cy="645160"/>
          </a:xfrm>
          <a:prstGeom prst="rect">
            <a:avLst/>
          </a:prstGeom>
          <a:noFill/>
        </p:spPr>
        <p:txBody>
          <a:bodyPr wrap="none" rtlCol="0">
            <a:spAutoFit/>
          </a:bodyPr>
          <a:p>
            <a:pPr algn="ctr"/>
            <a:r>
              <a:rPr lang="x-none" altLang="en-US"/>
              <a:t>map </a:t>
            </a:r>
            <a:r>
              <a:rPr lang="zh-CN" altLang="x-none"/>
              <a:t>中的</a:t>
            </a:r>
            <a:endParaRPr lang="zh-CN" altLang="x-none"/>
          </a:p>
          <a:p>
            <a:pPr algn="ctr"/>
            <a:r>
              <a:rPr lang="zh-CN" altLang="x-none"/>
              <a:t>堆空间</a:t>
            </a:r>
            <a:endParaRPr lang="zh-CN" altLang="x-none"/>
          </a:p>
        </p:txBody>
      </p:sp>
      <p:sp>
        <p:nvSpPr>
          <p:cNvPr id="6" name="Text Box 5"/>
          <p:cNvSpPr txBox="1"/>
          <p:nvPr/>
        </p:nvSpPr>
        <p:spPr>
          <a:xfrm>
            <a:off x="6950075" y="5859780"/>
            <a:ext cx="1129030" cy="368300"/>
          </a:xfrm>
          <a:prstGeom prst="rect">
            <a:avLst/>
          </a:prstGeom>
          <a:noFill/>
        </p:spPr>
        <p:txBody>
          <a:bodyPr wrap="none" rtlCol="0">
            <a:spAutoFit/>
          </a:bodyPr>
          <a:p>
            <a:r>
              <a:rPr lang="zh-CN" altLang="x-none">
                <a:solidFill>
                  <a:schemeClr val="accent6"/>
                </a:solidFill>
              </a:rPr>
              <a:t>偏移量</a:t>
            </a:r>
            <a:r>
              <a:rPr lang="x-none" altLang="zh-CN">
                <a:solidFill>
                  <a:schemeClr val="accent6"/>
                </a:solidFill>
              </a:rPr>
              <a:t>+0</a:t>
            </a:r>
            <a:endParaRPr lang="x-none" altLang="zh-CN">
              <a:solidFill>
                <a:schemeClr val="accent6"/>
              </a:solidFill>
            </a:endParaRP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x-none" altLang="en-US"/>
              <a:t>structural-binding</a:t>
            </a:r>
            <a:r>
              <a:rPr lang="zh-CN" altLang="x-none"/>
              <a:t>：这戏我就不演了</a:t>
            </a:r>
            <a:endParaRPr lang="zh-CN" altLang="x-none"/>
          </a:p>
        </p:txBody>
      </p:sp>
      <p:sp>
        <p:nvSpPr>
          <p:cNvPr id="3" name="Content Placeholder 2"/>
          <p:cNvSpPr>
            <a:spLocks noGrp="1"/>
          </p:cNvSpPr>
          <p:nvPr>
            <p:ph sz="half" idx="1"/>
          </p:nvPr>
        </p:nvSpPr>
        <p:spPr/>
        <p:txBody>
          <a:bodyPr/>
          <a:p>
            <a:r>
              <a:rPr lang="x-none" altLang="en-US"/>
              <a:t>auto [k, v] = expression();</a:t>
            </a:r>
            <a:endParaRPr lang="x-none" altLang="en-US"/>
          </a:p>
          <a:p>
            <a:r>
              <a:rPr lang="zh-CN" altLang="x-none"/>
              <a:t>相当于：</a:t>
            </a:r>
            <a:endParaRPr lang="zh-CN" altLang="x-none"/>
          </a:p>
          <a:p>
            <a:r>
              <a:rPr lang="x-none" altLang="zh-CN"/>
              <a:t>auto tmp = </a:t>
            </a:r>
            <a:r>
              <a:rPr lang="x-none" altLang="en-US">
                <a:sym typeface="+mn-ea"/>
              </a:rPr>
              <a:t>expression</a:t>
            </a:r>
            <a:r>
              <a:rPr lang="x-none" altLang="zh-CN"/>
              <a:t>();</a:t>
            </a:r>
            <a:endParaRPr lang="zh-CN" altLang="x-none"/>
          </a:p>
          <a:p>
            <a:r>
              <a:rPr lang="x-none" altLang="zh-CN"/>
              <a:t>auto &amp;k = std::get&lt;0&gt;(tmp);</a:t>
            </a:r>
            <a:endParaRPr lang="x-none" altLang="zh-CN"/>
          </a:p>
          <a:p>
            <a:r>
              <a:rPr lang="x-none" altLang="zh-CN"/>
              <a:t>auto &amp;v = std::get&lt;1&gt;(tmp);</a:t>
            </a:r>
            <a:endParaRPr lang="x-none" altLang="zh-CN"/>
          </a:p>
        </p:txBody>
      </p:sp>
      <p:sp>
        <p:nvSpPr>
          <p:cNvPr id="5" name="Content Placeholder 4"/>
          <p:cNvSpPr>
            <a:spLocks noGrp="1"/>
          </p:cNvSpPr>
          <p:nvPr>
            <p:ph sz="half" idx="2"/>
          </p:nvPr>
        </p:nvSpPr>
        <p:spPr/>
        <p:txBody>
          <a:bodyPr/>
          <a:p>
            <a:r>
              <a:rPr lang="x-none" altLang="en-US">
                <a:sym typeface="+mn-ea"/>
              </a:rPr>
              <a:t>auto const &amp;[k, v] = expression();</a:t>
            </a:r>
            <a:endParaRPr lang="x-none" altLang="en-US"/>
          </a:p>
          <a:p>
            <a:r>
              <a:rPr lang="zh-CN" altLang="x-none">
                <a:sym typeface="+mn-ea"/>
              </a:rPr>
              <a:t>相当于：</a:t>
            </a:r>
            <a:endParaRPr lang="zh-CN" altLang="x-none"/>
          </a:p>
          <a:p>
            <a:r>
              <a:rPr lang="x-none" altLang="zh-CN">
                <a:sym typeface="+mn-ea"/>
              </a:rPr>
              <a:t>auto</a:t>
            </a:r>
            <a:r>
              <a:rPr lang="x-none" altLang="en-US">
                <a:sym typeface="+mn-ea"/>
              </a:rPr>
              <a:t> const </a:t>
            </a:r>
            <a:r>
              <a:rPr lang="x-none" altLang="zh-CN">
                <a:sym typeface="+mn-ea"/>
              </a:rPr>
              <a:t>&amp;tmp = </a:t>
            </a:r>
            <a:r>
              <a:rPr lang="x-none" altLang="en-US">
                <a:sym typeface="+mn-ea"/>
              </a:rPr>
              <a:t>expression</a:t>
            </a:r>
            <a:r>
              <a:rPr lang="x-none" altLang="zh-CN">
                <a:sym typeface="+mn-ea"/>
              </a:rPr>
              <a:t>();</a:t>
            </a:r>
            <a:endParaRPr lang="zh-CN" altLang="x-none"/>
          </a:p>
          <a:p>
            <a:r>
              <a:rPr lang="x-none" altLang="zh-CN">
                <a:sym typeface="+mn-ea"/>
              </a:rPr>
              <a:t>auto &amp;k = std::get&lt;0&gt;(tmp);</a:t>
            </a:r>
            <a:endParaRPr lang="x-none" altLang="zh-CN"/>
          </a:p>
          <a:p>
            <a:r>
              <a:rPr lang="x-none" altLang="zh-CN">
                <a:sym typeface="+mn-ea"/>
              </a:rPr>
              <a:t>auto &amp;v = std::get&lt;1&gt;(tmp);</a:t>
            </a:r>
            <a:endParaRPr lang="en-US"/>
          </a:p>
        </p:txBody>
      </p:sp>
      <p:pic>
        <p:nvPicPr>
          <p:cNvPr id="6" name="Picture 5"/>
          <p:cNvPicPr>
            <a:picLocks noChangeAspect="1"/>
          </p:cNvPicPr>
          <p:nvPr/>
        </p:nvPicPr>
        <p:blipFill>
          <a:blip r:embed="rId1"/>
          <a:stretch>
            <a:fillRect/>
          </a:stretch>
        </p:blipFill>
        <p:spPr>
          <a:xfrm>
            <a:off x="6367145" y="5187315"/>
            <a:ext cx="5824855" cy="1670685"/>
          </a:xfrm>
          <a:prstGeom prst="rect">
            <a:avLst/>
          </a:prstGeom>
        </p:spPr>
      </p:pic>
      <p:pic>
        <p:nvPicPr>
          <p:cNvPr id="7" name="Picture 6"/>
          <p:cNvPicPr>
            <a:picLocks noChangeAspect="1"/>
          </p:cNvPicPr>
          <p:nvPr/>
        </p:nvPicPr>
        <p:blipFill>
          <a:blip r:embed="rId2"/>
          <a:stretch>
            <a:fillRect/>
          </a:stretch>
        </p:blipFill>
        <p:spPr>
          <a:xfrm>
            <a:off x="495300" y="5865495"/>
            <a:ext cx="4152900" cy="992505"/>
          </a:xfrm>
          <a:prstGeom prst="rect">
            <a:avLst/>
          </a:prstGeom>
        </p:spPr>
      </p:pic>
      <p:sp>
        <p:nvSpPr>
          <p:cNvPr id="8" name="Text Box 7"/>
          <p:cNvSpPr txBox="1"/>
          <p:nvPr/>
        </p:nvSpPr>
        <p:spPr>
          <a:xfrm>
            <a:off x="0" y="5497195"/>
            <a:ext cx="5829300" cy="368300"/>
          </a:xfrm>
          <a:prstGeom prst="rect">
            <a:avLst/>
          </a:prstGeom>
          <a:noFill/>
        </p:spPr>
        <p:txBody>
          <a:bodyPr wrap="square" rtlCol="0" anchor="t">
            <a:spAutoFit/>
          </a:bodyPr>
          <a:p>
            <a:r>
              <a:rPr lang="en-US"/>
              <a:t>https://www.youtube.com/watch?v=uQyT-5iWUow</a:t>
            </a:r>
            <a:endParaRPr 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没有语法糖前，迭代器遍历的原本模样</a:t>
            </a:r>
            <a:endParaRPr lang="zh-CN"/>
          </a:p>
        </p:txBody>
      </p:sp>
      <p:sp>
        <p:nvSpPr>
          <p:cNvPr id="3" name="Content Placeholder 2"/>
          <p:cNvSpPr>
            <a:spLocks noGrp="1"/>
          </p:cNvSpPr>
          <p:nvPr>
            <p:ph idx="1"/>
          </p:nvPr>
        </p:nvSpPr>
        <p:spPr/>
        <p:txBody>
          <a:bodyPr/>
          <a:p>
            <a:r>
              <a:rPr lang="zh-CN" altLang="x-none">
                <a:sym typeface="+mn-ea"/>
              </a:rPr>
              <a:t>看起来很高级的</a:t>
            </a:r>
            <a:r>
              <a:rPr lang="en-US" altLang="zh-CN">
                <a:sym typeface="+mn-ea"/>
              </a:rPr>
              <a:t> </a:t>
            </a:r>
            <a:r>
              <a:rPr lang="x-none" altLang="en-US">
                <a:sym typeface="+mn-ea"/>
              </a:rPr>
              <a:t>for (auto tmp: m) </a:t>
            </a:r>
            <a:r>
              <a:rPr lang="zh-CN" altLang="x-none">
                <a:sym typeface="+mn-ea"/>
              </a:rPr>
              <a:t>只是</a:t>
            </a:r>
            <a:r>
              <a:rPr lang="en-US" altLang="zh-CN">
                <a:sym typeface="+mn-ea"/>
              </a:rPr>
              <a:t> C++17 </a:t>
            </a:r>
            <a:r>
              <a:rPr lang="zh-CN" altLang="en-US">
                <a:sym typeface="+mn-ea"/>
              </a:rPr>
              <a:t>的语法糖</a:t>
            </a:r>
            <a:r>
              <a:rPr lang="zh-CN" altLang="x-none">
                <a:sym typeface="+mn-ea"/>
              </a:rPr>
              <a:t>，他实际上会被转换成：</a:t>
            </a:r>
            <a:endParaRPr lang="zh-CN" altLang="x-none">
              <a:sym typeface="+mn-ea"/>
            </a:endParaRPr>
          </a:p>
          <a:p>
            <a:r>
              <a:rPr lang="x-none" altLang="zh-CN">
                <a:sym typeface="+mn-ea"/>
              </a:rPr>
              <a:t>for (auto it = map.begin(); it != map.end(); ++it) {</a:t>
            </a:r>
            <a:endParaRPr lang="x-none" altLang="zh-CN">
              <a:sym typeface="+mn-ea"/>
            </a:endParaRPr>
          </a:p>
          <a:p>
            <a:r>
              <a:rPr lang="x-none" altLang="zh-CN">
                <a:sym typeface="+mn-ea"/>
              </a:rPr>
              <a:t>  auto tmp = *it;</a:t>
            </a:r>
            <a:endParaRPr lang="x-none" altLang="zh-CN">
              <a:sym typeface="+mn-ea"/>
            </a:endParaRPr>
          </a:p>
          <a:p>
            <a:r>
              <a:rPr lang="x-none" altLang="zh-CN">
                <a:sym typeface="+mn-ea"/>
              </a:rPr>
              <a:t>}</a:t>
            </a:r>
            <a:endParaRPr lang="x-none" altLang="zh-CN">
              <a:sym typeface="+mn-ea"/>
            </a:endParaRPr>
          </a:p>
          <a:p>
            <a:r>
              <a:rPr lang="zh-CN" altLang="x-none">
                <a:sym typeface="+mn-ea"/>
              </a:rPr>
              <a:t>这才是迭代器遍历法的本来样貌：</a:t>
            </a:r>
            <a:endParaRPr lang="zh-CN" altLang="x-none">
              <a:sym typeface="+mn-ea"/>
            </a:endParaRPr>
          </a:p>
          <a:p>
            <a:r>
              <a:rPr lang="x-none" altLang="zh-CN">
                <a:sym typeface="+mn-ea"/>
              </a:rPr>
              <a:t>begin()</a:t>
            </a:r>
            <a:r>
              <a:rPr lang="en-US" altLang="x-none">
                <a:sym typeface="+mn-ea"/>
              </a:rPr>
              <a:t>	</a:t>
            </a:r>
            <a:r>
              <a:rPr lang="zh-CN" altLang="x-none">
                <a:sym typeface="+mn-ea"/>
              </a:rPr>
              <a:t>决定遍历的起始位置</a:t>
            </a:r>
            <a:endParaRPr lang="zh-CN" altLang="x-none">
              <a:sym typeface="+mn-ea"/>
            </a:endParaRPr>
          </a:p>
          <a:p>
            <a:r>
              <a:rPr lang="x-none" altLang="zh-CN">
                <a:sym typeface="+mn-ea"/>
              </a:rPr>
              <a:t>end()</a:t>
            </a:r>
            <a:r>
              <a:rPr lang="en-US" altLang="x-none">
                <a:sym typeface="+mn-ea"/>
              </a:rPr>
              <a:t>		</a:t>
            </a:r>
            <a:r>
              <a:rPr lang="zh-CN" altLang="x-none">
                <a:sym typeface="+mn-ea"/>
              </a:rPr>
              <a:t>决定</a:t>
            </a:r>
            <a:r>
              <a:rPr lang="zh-CN" altLang="x-none">
                <a:sym typeface="+mn-ea"/>
              </a:rPr>
              <a:t>遍历的</a:t>
            </a:r>
            <a:r>
              <a:rPr lang="zh-CN" altLang="x-none">
                <a:sym typeface="+mn-ea"/>
              </a:rPr>
              <a:t>终止位置</a:t>
            </a:r>
            <a:endParaRPr lang="zh-CN" altLang="x-none">
              <a:sym typeface="+mn-ea"/>
            </a:endParaRPr>
          </a:p>
          <a:p>
            <a:r>
              <a:rPr lang="x-none" altLang="zh-CN">
                <a:sym typeface="+mn-ea"/>
              </a:rPr>
              <a:t>++it</a:t>
            </a:r>
            <a:r>
              <a:rPr lang="en-US" altLang="x-none">
                <a:sym typeface="+mn-ea"/>
              </a:rPr>
              <a:t>		</a:t>
            </a:r>
            <a:r>
              <a:rPr lang="zh-CN" altLang="x-none">
                <a:sym typeface="+mn-ea"/>
              </a:rPr>
              <a:t>迭代器向下一个元素移动</a:t>
            </a:r>
            <a:endParaRPr lang="zh-CN" altLang="x-none">
              <a:sym typeface="+mn-ea"/>
            </a:endParaRPr>
          </a:p>
          <a:p>
            <a:r>
              <a:rPr lang="zh-CN" altLang="en-US">
                <a:sym typeface="+mn-ea"/>
              </a:rPr>
              <a:t>任何定义了这三个东西的类型，都能用</a:t>
            </a:r>
            <a:r>
              <a:rPr lang="x-none" altLang="zh-CN">
                <a:sym typeface="+mn-ea"/>
              </a:rPr>
              <a:t> for (auto) </a:t>
            </a:r>
            <a:r>
              <a:rPr lang="zh-CN" altLang="en-US">
                <a:sym typeface="+mn-ea"/>
              </a:rPr>
              <a:t>遍历，包括你的自定义类型。编译器并不认识你</a:t>
            </a:r>
            <a:r>
              <a:rPr lang="en-US" altLang="zh-CN">
                <a:sym typeface="+mn-ea"/>
              </a:rPr>
              <a:t> </a:t>
            </a:r>
            <a:r>
              <a:rPr lang="x-none" altLang="en-US">
                <a:sym typeface="+mn-ea"/>
              </a:rPr>
              <a:t>map </a:t>
            </a:r>
            <a:r>
              <a:rPr lang="zh-CN" altLang="x-none">
                <a:sym typeface="+mn-ea"/>
              </a:rPr>
              <a:t>还是</a:t>
            </a:r>
            <a:r>
              <a:rPr lang="en-US" altLang="zh-CN">
                <a:sym typeface="+mn-ea"/>
              </a:rPr>
              <a:t> </a:t>
            </a:r>
            <a:r>
              <a:rPr lang="x-none" altLang="en-US">
                <a:sym typeface="+mn-ea"/>
              </a:rPr>
              <a:t>vector</a:t>
            </a:r>
            <a:r>
              <a:rPr lang="zh-CN" altLang="x-none">
                <a:sym typeface="+mn-ea"/>
              </a:rPr>
              <a:t>，他只知道这个类有这三样，他就能用</a:t>
            </a:r>
            <a:r>
              <a:rPr lang="en-US" altLang="zh-CN">
                <a:sym typeface="+mn-ea"/>
              </a:rPr>
              <a:t> </a:t>
            </a:r>
            <a:r>
              <a:rPr lang="x-none" altLang="en-US">
                <a:sym typeface="+mn-ea"/>
              </a:rPr>
              <a:t>for (auto) </a:t>
            </a:r>
            <a:r>
              <a:rPr lang="zh-CN" altLang="x-none">
                <a:sym typeface="+mn-ea"/>
              </a:rPr>
              <a:t>语法遍历。</a:t>
            </a:r>
            <a:endParaRPr lang="zh-CN" altLang="x-none">
              <a:sym typeface="+mn-ea"/>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没有语法糖前，迭代器遍历的原本模样</a:t>
            </a:r>
            <a:endParaRPr lang="zh-CN"/>
          </a:p>
        </p:txBody>
      </p:sp>
      <p:sp>
        <p:nvSpPr>
          <p:cNvPr id="3" name="Content Placeholder 2"/>
          <p:cNvSpPr>
            <a:spLocks noGrp="1"/>
          </p:cNvSpPr>
          <p:nvPr>
            <p:ph idx="1"/>
          </p:nvPr>
        </p:nvSpPr>
        <p:spPr/>
        <p:txBody>
          <a:bodyPr/>
          <a:p>
            <a:r>
              <a:rPr lang="zh-CN" altLang="x-none">
                <a:sym typeface="+mn-ea"/>
              </a:rPr>
              <a:t>看起来很高级的</a:t>
            </a:r>
            <a:r>
              <a:rPr lang="en-US" altLang="zh-CN">
                <a:sym typeface="+mn-ea"/>
              </a:rPr>
              <a:t> </a:t>
            </a:r>
            <a:r>
              <a:rPr lang="x-none" altLang="en-US">
                <a:sym typeface="+mn-ea"/>
              </a:rPr>
              <a:t>for (auto &amp;tmp: m) </a:t>
            </a:r>
            <a:r>
              <a:rPr lang="zh-CN" altLang="x-none">
                <a:sym typeface="+mn-ea"/>
              </a:rPr>
              <a:t>只是</a:t>
            </a:r>
            <a:r>
              <a:rPr lang="en-US" altLang="zh-CN">
                <a:sym typeface="+mn-ea"/>
              </a:rPr>
              <a:t> C++17 </a:t>
            </a:r>
            <a:r>
              <a:rPr lang="zh-CN" altLang="en-US">
                <a:sym typeface="+mn-ea"/>
              </a:rPr>
              <a:t>的语法糖</a:t>
            </a:r>
            <a:r>
              <a:rPr lang="zh-CN" altLang="x-none">
                <a:sym typeface="+mn-ea"/>
              </a:rPr>
              <a:t>，他实际上会被转换成：</a:t>
            </a:r>
            <a:endParaRPr lang="zh-CN" altLang="x-none">
              <a:sym typeface="+mn-ea"/>
            </a:endParaRPr>
          </a:p>
          <a:p>
            <a:r>
              <a:rPr lang="x-none" altLang="zh-CN">
                <a:sym typeface="+mn-ea"/>
              </a:rPr>
              <a:t>for (auto it = map.begin(); it != map.end(); ++it) {</a:t>
            </a:r>
            <a:endParaRPr lang="x-none" altLang="zh-CN">
              <a:sym typeface="+mn-ea"/>
            </a:endParaRPr>
          </a:p>
          <a:p>
            <a:r>
              <a:rPr lang="x-none" altLang="zh-CN">
                <a:sym typeface="+mn-ea"/>
              </a:rPr>
              <a:t>  auto &amp;tmp = *it;</a:t>
            </a:r>
            <a:endParaRPr lang="x-none" altLang="zh-CN">
              <a:sym typeface="+mn-ea"/>
            </a:endParaRPr>
          </a:p>
          <a:p>
            <a:r>
              <a:rPr lang="x-none" altLang="zh-CN">
                <a:sym typeface="+mn-ea"/>
              </a:rPr>
              <a:t>}</a:t>
            </a:r>
            <a:endParaRPr lang="x-none" altLang="zh-CN">
              <a:sym typeface="+mn-ea"/>
            </a:endParaRPr>
          </a:p>
          <a:p>
            <a:r>
              <a:rPr lang="zh-CN" altLang="x-none">
                <a:sym typeface="+mn-ea"/>
              </a:rPr>
              <a:t>这才是迭代器遍历法的本来样貌：</a:t>
            </a:r>
            <a:endParaRPr lang="zh-CN" altLang="x-none">
              <a:sym typeface="+mn-ea"/>
            </a:endParaRPr>
          </a:p>
          <a:p>
            <a:r>
              <a:rPr lang="x-none" altLang="zh-CN">
                <a:sym typeface="+mn-ea"/>
              </a:rPr>
              <a:t>begin()</a:t>
            </a:r>
            <a:r>
              <a:rPr lang="en-US" altLang="x-none">
                <a:sym typeface="+mn-ea"/>
              </a:rPr>
              <a:t>	</a:t>
            </a:r>
            <a:r>
              <a:rPr lang="zh-CN" altLang="x-none">
                <a:sym typeface="+mn-ea"/>
              </a:rPr>
              <a:t>决定遍历的起始位置</a:t>
            </a:r>
            <a:endParaRPr lang="zh-CN" altLang="x-none">
              <a:sym typeface="+mn-ea"/>
            </a:endParaRPr>
          </a:p>
          <a:p>
            <a:r>
              <a:rPr lang="x-none" altLang="zh-CN">
                <a:sym typeface="+mn-ea"/>
              </a:rPr>
              <a:t>end()</a:t>
            </a:r>
            <a:r>
              <a:rPr lang="en-US" altLang="x-none">
                <a:sym typeface="+mn-ea"/>
              </a:rPr>
              <a:t>		</a:t>
            </a:r>
            <a:r>
              <a:rPr lang="zh-CN" altLang="x-none">
                <a:sym typeface="+mn-ea"/>
              </a:rPr>
              <a:t>决定</a:t>
            </a:r>
            <a:r>
              <a:rPr lang="zh-CN" altLang="x-none">
                <a:sym typeface="+mn-ea"/>
              </a:rPr>
              <a:t>遍历的</a:t>
            </a:r>
            <a:r>
              <a:rPr lang="zh-CN" altLang="x-none">
                <a:sym typeface="+mn-ea"/>
              </a:rPr>
              <a:t>终止位置</a:t>
            </a:r>
            <a:endParaRPr lang="zh-CN" altLang="x-none">
              <a:sym typeface="+mn-ea"/>
            </a:endParaRPr>
          </a:p>
          <a:p>
            <a:r>
              <a:rPr lang="x-none" altLang="zh-CN">
                <a:sym typeface="+mn-ea"/>
              </a:rPr>
              <a:t>++it</a:t>
            </a:r>
            <a:r>
              <a:rPr lang="en-US" altLang="x-none">
                <a:sym typeface="+mn-ea"/>
              </a:rPr>
              <a:t>		</a:t>
            </a:r>
            <a:r>
              <a:rPr lang="zh-CN" altLang="x-none">
                <a:sym typeface="+mn-ea"/>
              </a:rPr>
              <a:t>迭代器向下一个元素移动</a:t>
            </a:r>
            <a:endParaRPr lang="zh-CN" altLang="x-none">
              <a:sym typeface="+mn-ea"/>
            </a:endParaRPr>
          </a:p>
          <a:p>
            <a:r>
              <a:rPr lang="zh-CN" altLang="en-US">
                <a:sym typeface="+mn-ea"/>
              </a:rPr>
              <a:t>任何定义了这三个东西的类型，都能用</a:t>
            </a:r>
            <a:r>
              <a:rPr lang="x-none" altLang="zh-CN">
                <a:sym typeface="+mn-ea"/>
              </a:rPr>
              <a:t> for (auto) </a:t>
            </a:r>
            <a:r>
              <a:rPr lang="zh-CN" altLang="en-US">
                <a:sym typeface="+mn-ea"/>
              </a:rPr>
              <a:t>遍历，包括你的自定义类型。编译器并不认识你</a:t>
            </a:r>
            <a:r>
              <a:rPr lang="en-US" altLang="zh-CN">
                <a:sym typeface="+mn-ea"/>
              </a:rPr>
              <a:t> </a:t>
            </a:r>
            <a:r>
              <a:rPr lang="x-none" altLang="en-US">
                <a:sym typeface="+mn-ea"/>
              </a:rPr>
              <a:t>map </a:t>
            </a:r>
            <a:r>
              <a:rPr lang="zh-CN" altLang="x-none">
                <a:sym typeface="+mn-ea"/>
              </a:rPr>
              <a:t>还是</a:t>
            </a:r>
            <a:r>
              <a:rPr lang="en-US" altLang="zh-CN">
                <a:sym typeface="+mn-ea"/>
              </a:rPr>
              <a:t> </a:t>
            </a:r>
            <a:r>
              <a:rPr lang="x-none" altLang="en-US">
                <a:sym typeface="+mn-ea"/>
              </a:rPr>
              <a:t>vector</a:t>
            </a:r>
            <a:r>
              <a:rPr lang="zh-CN" altLang="x-none">
                <a:sym typeface="+mn-ea"/>
              </a:rPr>
              <a:t>，他只知道这个类有这三样，他就能用</a:t>
            </a:r>
            <a:r>
              <a:rPr lang="en-US" altLang="zh-CN">
                <a:sym typeface="+mn-ea"/>
              </a:rPr>
              <a:t> </a:t>
            </a:r>
            <a:r>
              <a:rPr lang="x-none" altLang="en-US">
                <a:sym typeface="+mn-ea"/>
              </a:rPr>
              <a:t>for (auto) </a:t>
            </a:r>
            <a:r>
              <a:rPr lang="zh-CN" altLang="x-none">
                <a:sym typeface="+mn-ea"/>
              </a:rPr>
              <a:t>语法遍历。</a:t>
            </a:r>
            <a:endParaRPr lang="zh-CN" altLang="x-none">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map </a:t>
            </a:r>
            <a:r>
              <a:rPr lang="zh-CN" altLang="en-US"/>
              <a:t>查找元素的两个接口</a:t>
            </a:r>
            <a:endParaRPr lang="zh-CN" altLang="en-US"/>
          </a:p>
        </p:txBody>
      </p:sp>
      <p:sp>
        <p:nvSpPr>
          <p:cNvPr id="3" name="Content Placeholder 2"/>
          <p:cNvSpPr>
            <a:spLocks noGrp="1"/>
          </p:cNvSpPr>
          <p:nvPr>
            <p:ph idx="1"/>
          </p:nvPr>
        </p:nvSpPr>
        <p:spPr/>
        <p:txBody>
          <a:bodyPr/>
          <a:p>
            <a:r>
              <a:rPr lang="en-US" altLang="zh-CN"/>
              <a:t>map </a:t>
            </a:r>
            <a:r>
              <a:rPr lang="zh-CN" altLang="en-US"/>
              <a:t>提供了两个查找元素的接口，一曰</a:t>
            </a:r>
            <a:r>
              <a:rPr lang="en-US" altLang="zh-CN"/>
              <a:t> </a:t>
            </a:r>
            <a:r>
              <a:rPr lang="x-none" altLang="en-US"/>
              <a:t>[]</a:t>
            </a:r>
            <a:r>
              <a:rPr lang="zh-CN" altLang="x-none"/>
              <a:t>，二曰</a:t>
            </a:r>
            <a:r>
              <a:rPr lang="en-US" altLang="zh-CN"/>
              <a:t> </a:t>
            </a:r>
            <a:r>
              <a:rPr lang="x-none" altLang="en-US"/>
              <a:t>at</a:t>
            </a:r>
            <a:r>
              <a:rPr lang="zh-CN" altLang="x-none"/>
              <a:t>。</a:t>
            </a:r>
            <a:endParaRPr lang="zh-CN" altLang="x-none"/>
          </a:p>
          <a:p>
            <a:r>
              <a:rPr lang="zh-CN" altLang="en-US"/>
              <a:t>那么他们两个又有什么区别呢？很多新手都分不清他俩，可能只认识</a:t>
            </a:r>
            <a:r>
              <a:rPr lang="en-US" altLang="zh-CN"/>
              <a:t> </a:t>
            </a:r>
            <a:r>
              <a:rPr lang="x-none" altLang="en-US"/>
              <a:t>[]</a:t>
            </a:r>
            <a:r>
              <a:rPr lang="zh-CN" altLang="en-US"/>
              <a:t>。</a:t>
            </a:r>
            <a:endParaRPr lang="zh-CN" alt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没有语法糖前，迭代器遍历的原本模样</a:t>
            </a:r>
            <a:endParaRPr lang="zh-CN"/>
          </a:p>
        </p:txBody>
      </p:sp>
      <p:sp>
        <p:nvSpPr>
          <p:cNvPr id="3" name="Content Placeholder 2"/>
          <p:cNvSpPr>
            <a:spLocks noGrp="1"/>
          </p:cNvSpPr>
          <p:nvPr>
            <p:ph idx="1"/>
          </p:nvPr>
        </p:nvSpPr>
        <p:spPr/>
        <p:txBody>
          <a:bodyPr/>
          <a:p>
            <a:r>
              <a:rPr lang="zh-CN" altLang="x-none">
                <a:sym typeface="+mn-ea"/>
              </a:rPr>
              <a:t>看起来很高级的</a:t>
            </a:r>
            <a:r>
              <a:rPr lang="en-US" altLang="zh-CN">
                <a:sym typeface="+mn-ea"/>
              </a:rPr>
              <a:t> </a:t>
            </a:r>
            <a:r>
              <a:rPr lang="x-none" altLang="en-US">
                <a:sym typeface="+mn-ea"/>
              </a:rPr>
              <a:t>for (auto [k, v]: m) </a:t>
            </a:r>
            <a:r>
              <a:rPr lang="zh-CN" altLang="x-none">
                <a:sym typeface="+mn-ea"/>
              </a:rPr>
              <a:t>只是</a:t>
            </a:r>
            <a:r>
              <a:rPr lang="en-US" altLang="zh-CN">
                <a:sym typeface="+mn-ea"/>
              </a:rPr>
              <a:t> C++17 </a:t>
            </a:r>
            <a:r>
              <a:rPr lang="zh-CN" altLang="en-US">
                <a:sym typeface="+mn-ea"/>
              </a:rPr>
              <a:t>的语法糖</a:t>
            </a:r>
            <a:r>
              <a:rPr lang="zh-CN" altLang="x-none">
                <a:sym typeface="+mn-ea"/>
              </a:rPr>
              <a:t>，他实际上会被转换成：</a:t>
            </a:r>
            <a:endParaRPr lang="zh-CN" altLang="x-none">
              <a:sym typeface="+mn-ea"/>
            </a:endParaRPr>
          </a:p>
          <a:p>
            <a:r>
              <a:rPr lang="x-none" altLang="zh-CN">
                <a:sym typeface="+mn-ea"/>
              </a:rPr>
              <a:t>for (auto it = map.begin(); it != map.end(); ++it) {</a:t>
            </a:r>
            <a:endParaRPr lang="x-none" altLang="zh-CN">
              <a:sym typeface="+mn-ea"/>
            </a:endParaRPr>
          </a:p>
          <a:p>
            <a:r>
              <a:rPr lang="x-none" altLang="zh-CN">
                <a:sym typeface="+mn-ea"/>
              </a:rPr>
              <a:t>  auto [k, v] = *it;</a:t>
            </a:r>
            <a:endParaRPr lang="x-none" altLang="zh-CN">
              <a:sym typeface="+mn-ea"/>
            </a:endParaRPr>
          </a:p>
          <a:p>
            <a:r>
              <a:rPr lang="x-none" altLang="zh-CN">
                <a:sym typeface="+mn-ea"/>
              </a:rPr>
              <a:t>}</a:t>
            </a:r>
            <a:endParaRPr lang="x-none" altLang="zh-CN">
              <a:sym typeface="+mn-ea"/>
            </a:endParaRPr>
          </a:p>
          <a:p>
            <a:r>
              <a:rPr lang="zh-CN" altLang="x-none">
                <a:sym typeface="+mn-ea"/>
              </a:rPr>
              <a:t>这才是迭代器遍历法的本来样貌：</a:t>
            </a:r>
            <a:endParaRPr lang="zh-CN" altLang="x-none">
              <a:sym typeface="+mn-ea"/>
            </a:endParaRPr>
          </a:p>
          <a:p>
            <a:r>
              <a:rPr lang="x-none" altLang="zh-CN">
                <a:sym typeface="+mn-ea"/>
              </a:rPr>
              <a:t>begin()</a:t>
            </a:r>
            <a:r>
              <a:rPr lang="en-US" altLang="x-none">
                <a:sym typeface="+mn-ea"/>
              </a:rPr>
              <a:t>	</a:t>
            </a:r>
            <a:r>
              <a:rPr lang="zh-CN" altLang="x-none">
                <a:sym typeface="+mn-ea"/>
              </a:rPr>
              <a:t>决定遍历的起始位置</a:t>
            </a:r>
            <a:endParaRPr lang="zh-CN" altLang="x-none">
              <a:sym typeface="+mn-ea"/>
            </a:endParaRPr>
          </a:p>
          <a:p>
            <a:r>
              <a:rPr lang="x-none" altLang="zh-CN">
                <a:sym typeface="+mn-ea"/>
              </a:rPr>
              <a:t>end()</a:t>
            </a:r>
            <a:r>
              <a:rPr lang="en-US" altLang="x-none">
                <a:sym typeface="+mn-ea"/>
              </a:rPr>
              <a:t>		</a:t>
            </a:r>
            <a:r>
              <a:rPr lang="zh-CN" altLang="x-none">
                <a:sym typeface="+mn-ea"/>
              </a:rPr>
              <a:t>决定</a:t>
            </a:r>
            <a:r>
              <a:rPr lang="zh-CN" altLang="x-none">
                <a:sym typeface="+mn-ea"/>
              </a:rPr>
              <a:t>遍历的</a:t>
            </a:r>
            <a:r>
              <a:rPr lang="zh-CN" altLang="x-none">
                <a:sym typeface="+mn-ea"/>
              </a:rPr>
              <a:t>终止位置</a:t>
            </a:r>
            <a:endParaRPr lang="zh-CN" altLang="x-none">
              <a:sym typeface="+mn-ea"/>
            </a:endParaRPr>
          </a:p>
          <a:p>
            <a:r>
              <a:rPr lang="x-none" altLang="zh-CN">
                <a:sym typeface="+mn-ea"/>
              </a:rPr>
              <a:t>++it</a:t>
            </a:r>
            <a:r>
              <a:rPr lang="en-US" altLang="x-none">
                <a:sym typeface="+mn-ea"/>
              </a:rPr>
              <a:t>		</a:t>
            </a:r>
            <a:r>
              <a:rPr lang="zh-CN" altLang="x-none">
                <a:sym typeface="+mn-ea"/>
              </a:rPr>
              <a:t>迭代器向下一个元素移动</a:t>
            </a:r>
            <a:endParaRPr lang="zh-CN" altLang="x-none">
              <a:sym typeface="+mn-ea"/>
            </a:endParaRPr>
          </a:p>
          <a:p>
            <a:r>
              <a:rPr lang="zh-CN" altLang="en-US">
                <a:sym typeface="+mn-ea"/>
              </a:rPr>
              <a:t>任何定义了这三个东西的类型，都能用</a:t>
            </a:r>
            <a:r>
              <a:rPr lang="x-none" altLang="zh-CN">
                <a:sym typeface="+mn-ea"/>
              </a:rPr>
              <a:t> for (auto) </a:t>
            </a:r>
            <a:r>
              <a:rPr lang="zh-CN" altLang="en-US">
                <a:sym typeface="+mn-ea"/>
              </a:rPr>
              <a:t>遍历，包括你的自定义类型。编译器并不认识你</a:t>
            </a:r>
            <a:r>
              <a:rPr lang="en-US" altLang="zh-CN">
                <a:sym typeface="+mn-ea"/>
              </a:rPr>
              <a:t> </a:t>
            </a:r>
            <a:r>
              <a:rPr lang="x-none" altLang="en-US">
                <a:sym typeface="+mn-ea"/>
              </a:rPr>
              <a:t>map </a:t>
            </a:r>
            <a:r>
              <a:rPr lang="zh-CN" altLang="x-none">
                <a:sym typeface="+mn-ea"/>
              </a:rPr>
              <a:t>还是</a:t>
            </a:r>
            <a:r>
              <a:rPr lang="en-US" altLang="zh-CN">
                <a:sym typeface="+mn-ea"/>
              </a:rPr>
              <a:t> </a:t>
            </a:r>
            <a:r>
              <a:rPr lang="x-none" altLang="en-US">
                <a:sym typeface="+mn-ea"/>
              </a:rPr>
              <a:t>vector</a:t>
            </a:r>
            <a:r>
              <a:rPr lang="zh-CN" altLang="x-none">
                <a:sym typeface="+mn-ea"/>
              </a:rPr>
              <a:t>，他只知道这个类有这三样，他就能用</a:t>
            </a:r>
            <a:r>
              <a:rPr lang="en-US" altLang="zh-CN">
                <a:sym typeface="+mn-ea"/>
              </a:rPr>
              <a:t> </a:t>
            </a:r>
            <a:r>
              <a:rPr lang="x-none" altLang="en-US">
                <a:sym typeface="+mn-ea"/>
              </a:rPr>
              <a:t>for (auto) </a:t>
            </a:r>
            <a:r>
              <a:rPr lang="zh-CN" altLang="x-none">
                <a:sym typeface="+mn-ea"/>
              </a:rPr>
              <a:t>语法遍历。</a:t>
            </a:r>
            <a:endParaRPr lang="zh-CN" altLang="x-none">
              <a:sym typeface="+mn-ea"/>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没有语法糖前，迭代器遍历的原本模样</a:t>
            </a:r>
            <a:endParaRPr lang="zh-CN"/>
          </a:p>
        </p:txBody>
      </p:sp>
      <p:sp>
        <p:nvSpPr>
          <p:cNvPr id="3" name="Content Placeholder 2"/>
          <p:cNvSpPr>
            <a:spLocks noGrp="1"/>
          </p:cNvSpPr>
          <p:nvPr>
            <p:ph idx="1"/>
          </p:nvPr>
        </p:nvSpPr>
        <p:spPr/>
        <p:txBody>
          <a:bodyPr/>
          <a:p>
            <a:r>
              <a:rPr lang="zh-CN" altLang="x-none">
                <a:sym typeface="+mn-ea"/>
              </a:rPr>
              <a:t>看起来很高级的</a:t>
            </a:r>
            <a:r>
              <a:rPr lang="en-US" altLang="zh-CN">
                <a:sym typeface="+mn-ea"/>
              </a:rPr>
              <a:t> </a:t>
            </a:r>
            <a:r>
              <a:rPr lang="x-none" altLang="en-US">
                <a:sym typeface="+mn-ea"/>
              </a:rPr>
              <a:t>for (auto &amp;[k, v]: m) </a:t>
            </a:r>
            <a:r>
              <a:rPr lang="zh-CN" altLang="x-none">
                <a:sym typeface="+mn-ea"/>
              </a:rPr>
              <a:t>只是</a:t>
            </a:r>
            <a:r>
              <a:rPr lang="en-US" altLang="zh-CN">
                <a:sym typeface="+mn-ea"/>
              </a:rPr>
              <a:t> C++17 </a:t>
            </a:r>
            <a:r>
              <a:rPr lang="zh-CN" altLang="en-US">
                <a:sym typeface="+mn-ea"/>
              </a:rPr>
              <a:t>的语法糖</a:t>
            </a:r>
            <a:r>
              <a:rPr lang="zh-CN" altLang="x-none">
                <a:sym typeface="+mn-ea"/>
              </a:rPr>
              <a:t>，他实际上会被转换成：</a:t>
            </a:r>
            <a:endParaRPr lang="zh-CN" altLang="x-none">
              <a:sym typeface="+mn-ea"/>
            </a:endParaRPr>
          </a:p>
          <a:p>
            <a:r>
              <a:rPr lang="x-none" altLang="zh-CN">
                <a:sym typeface="+mn-ea"/>
              </a:rPr>
              <a:t>for (auto it = map.begin(); it != map.end(); ++it) {</a:t>
            </a:r>
            <a:endParaRPr lang="x-none" altLang="zh-CN">
              <a:sym typeface="+mn-ea"/>
            </a:endParaRPr>
          </a:p>
          <a:p>
            <a:r>
              <a:rPr lang="x-none" altLang="zh-CN">
                <a:sym typeface="+mn-ea"/>
              </a:rPr>
              <a:t>  auto &amp;[k, v] = *it;</a:t>
            </a:r>
            <a:endParaRPr lang="x-none" altLang="zh-CN">
              <a:sym typeface="+mn-ea"/>
            </a:endParaRPr>
          </a:p>
          <a:p>
            <a:r>
              <a:rPr lang="x-none" altLang="zh-CN">
                <a:sym typeface="+mn-ea"/>
              </a:rPr>
              <a:t>}</a:t>
            </a:r>
            <a:endParaRPr lang="x-none" altLang="zh-CN">
              <a:sym typeface="+mn-ea"/>
            </a:endParaRPr>
          </a:p>
          <a:p>
            <a:r>
              <a:rPr lang="zh-CN" altLang="x-none">
                <a:sym typeface="+mn-ea"/>
              </a:rPr>
              <a:t>这才是迭代器遍历法的本来样貌：</a:t>
            </a:r>
            <a:endParaRPr lang="zh-CN" altLang="x-none">
              <a:sym typeface="+mn-ea"/>
            </a:endParaRPr>
          </a:p>
          <a:p>
            <a:r>
              <a:rPr lang="x-none" altLang="zh-CN">
                <a:sym typeface="+mn-ea"/>
              </a:rPr>
              <a:t>begin()</a:t>
            </a:r>
            <a:r>
              <a:rPr lang="en-US" altLang="x-none">
                <a:sym typeface="+mn-ea"/>
              </a:rPr>
              <a:t>	</a:t>
            </a:r>
            <a:r>
              <a:rPr lang="zh-CN" altLang="x-none">
                <a:sym typeface="+mn-ea"/>
              </a:rPr>
              <a:t>决定遍历的起始位置</a:t>
            </a:r>
            <a:endParaRPr lang="zh-CN" altLang="x-none">
              <a:sym typeface="+mn-ea"/>
            </a:endParaRPr>
          </a:p>
          <a:p>
            <a:r>
              <a:rPr lang="x-none" altLang="zh-CN">
                <a:sym typeface="+mn-ea"/>
              </a:rPr>
              <a:t>end()</a:t>
            </a:r>
            <a:r>
              <a:rPr lang="en-US" altLang="x-none">
                <a:sym typeface="+mn-ea"/>
              </a:rPr>
              <a:t>		</a:t>
            </a:r>
            <a:r>
              <a:rPr lang="zh-CN" altLang="x-none">
                <a:sym typeface="+mn-ea"/>
              </a:rPr>
              <a:t>决定</a:t>
            </a:r>
            <a:r>
              <a:rPr lang="zh-CN" altLang="x-none">
                <a:sym typeface="+mn-ea"/>
              </a:rPr>
              <a:t>遍历的</a:t>
            </a:r>
            <a:r>
              <a:rPr lang="zh-CN" altLang="x-none">
                <a:sym typeface="+mn-ea"/>
              </a:rPr>
              <a:t>终止位置</a:t>
            </a:r>
            <a:endParaRPr lang="zh-CN" altLang="x-none">
              <a:sym typeface="+mn-ea"/>
            </a:endParaRPr>
          </a:p>
          <a:p>
            <a:r>
              <a:rPr lang="x-none" altLang="zh-CN">
                <a:sym typeface="+mn-ea"/>
              </a:rPr>
              <a:t>++it</a:t>
            </a:r>
            <a:r>
              <a:rPr lang="en-US" altLang="x-none">
                <a:sym typeface="+mn-ea"/>
              </a:rPr>
              <a:t>		</a:t>
            </a:r>
            <a:r>
              <a:rPr lang="zh-CN" altLang="x-none">
                <a:sym typeface="+mn-ea"/>
              </a:rPr>
              <a:t>迭代器向下一个元素移动</a:t>
            </a:r>
            <a:endParaRPr lang="zh-CN" altLang="x-none">
              <a:sym typeface="+mn-ea"/>
            </a:endParaRPr>
          </a:p>
          <a:p>
            <a:r>
              <a:rPr lang="zh-CN" altLang="en-US">
                <a:sym typeface="+mn-ea"/>
              </a:rPr>
              <a:t>任何定义了这三个东西的类型，都能用</a:t>
            </a:r>
            <a:r>
              <a:rPr lang="x-none" altLang="zh-CN">
                <a:sym typeface="+mn-ea"/>
              </a:rPr>
              <a:t> for (auto) </a:t>
            </a:r>
            <a:r>
              <a:rPr lang="zh-CN" altLang="en-US">
                <a:sym typeface="+mn-ea"/>
              </a:rPr>
              <a:t>遍历，包括你的自定义类型。编译器并不认识你</a:t>
            </a:r>
            <a:r>
              <a:rPr lang="en-US" altLang="zh-CN">
                <a:sym typeface="+mn-ea"/>
              </a:rPr>
              <a:t> </a:t>
            </a:r>
            <a:r>
              <a:rPr lang="x-none" altLang="en-US">
                <a:sym typeface="+mn-ea"/>
              </a:rPr>
              <a:t>map </a:t>
            </a:r>
            <a:r>
              <a:rPr lang="zh-CN" altLang="x-none">
                <a:sym typeface="+mn-ea"/>
              </a:rPr>
              <a:t>还是</a:t>
            </a:r>
            <a:r>
              <a:rPr lang="en-US" altLang="zh-CN">
                <a:sym typeface="+mn-ea"/>
              </a:rPr>
              <a:t> </a:t>
            </a:r>
            <a:r>
              <a:rPr lang="x-none" altLang="en-US">
                <a:sym typeface="+mn-ea"/>
              </a:rPr>
              <a:t>vector</a:t>
            </a:r>
            <a:r>
              <a:rPr lang="zh-CN" altLang="x-none">
                <a:sym typeface="+mn-ea"/>
              </a:rPr>
              <a:t>，他只知道这个类有这三样，他就能用</a:t>
            </a:r>
            <a:r>
              <a:rPr lang="en-US" altLang="zh-CN">
                <a:sym typeface="+mn-ea"/>
              </a:rPr>
              <a:t> </a:t>
            </a:r>
            <a:r>
              <a:rPr lang="x-none" altLang="en-US">
                <a:sym typeface="+mn-ea"/>
              </a:rPr>
              <a:t>for (auto) </a:t>
            </a:r>
            <a:r>
              <a:rPr lang="zh-CN" altLang="x-none">
                <a:sym typeface="+mn-ea"/>
              </a:rPr>
              <a:t>语法遍历。</a:t>
            </a:r>
            <a:endParaRPr lang="zh-CN" altLang="x-none">
              <a:sym typeface="+mn-ea"/>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迭代器如何遍历</a:t>
            </a:r>
            <a:r>
              <a:rPr lang="en-US" altLang="zh-CN"/>
              <a:t> </a:t>
            </a:r>
            <a:r>
              <a:rPr lang="x-none" altLang="en-US"/>
              <a:t>map</a:t>
            </a:r>
            <a:endParaRPr lang="x-none" altLang="en-US"/>
          </a:p>
        </p:txBody>
      </p:sp>
      <p:sp>
        <p:nvSpPr>
          <p:cNvPr id="3" name="Content Placeholder 2"/>
          <p:cNvSpPr>
            <a:spLocks noGrp="1"/>
          </p:cNvSpPr>
          <p:nvPr>
            <p:ph idx="1"/>
          </p:nvPr>
        </p:nvSpPr>
        <p:spPr/>
        <p:txBody>
          <a:bodyPr/>
          <a:p>
            <a:r>
              <a:rPr lang="zh-CN" altLang="x-none">
                <a:sym typeface="+mn-ea"/>
              </a:rPr>
              <a:t>了解了这三点再看</a:t>
            </a:r>
            <a:r>
              <a:rPr lang="en-US" altLang="zh-CN">
                <a:sym typeface="+mn-ea"/>
              </a:rPr>
              <a:t> </a:t>
            </a:r>
            <a:r>
              <a:rPr lang="x-none" altLang="zh-CN">
                <a:sym typeface="+mn-ea"/>
              </a:rPr>
              <a:t>for (auto it = map.begin(); it != map.end(); ++it)</a:t>
            </a:r>
            <a:r>
              <a:rPr lang="en-US" altLang="x-none">
                <a:sym typeface="+mn-ea"/>
              </a:rPr>
              <a:t> </a:t>
            </a:r>
            <a:r>
              <a:rPr lang="zh-CN" altLang="en-US">
                <a:sym typeface="+mn-ea"/>
              </a:rPr>
              <a:t>就一目了然了。</a:t>
            </a:r>
            <a:endParaRPr lang="x-none" altLang="zh-CN">
              <a:sym typeface="+mn-ea"/>
            </a:endParaRPr>
          </a:p>
          <a:p>
            <a:r>
              <a:rPr lang="en-US" altLang="zh-CN">
                <a:sym typeface="+mn-ea"/>
              </a:rPr>
              <a:t>for </a:t>
            </a:r>
            <a:r>
              <a:rPr lang="zh-CN" altLang="en-US">
                <a:sym typeface="+mn-ea"/>
              </a:rPr>
              <a:t>里面</a:t>
            </a:r>
            <a:r>
              <a:rPr lang="zh-CN" altLang="x-none">
                <a:sym typeface="+mn-ea"/>
              </a:rPr>
              <a:t>第一部分，也就是初始化语句：</a:t>
            </a:r>
            <a:r>
              <a:rPr lang="x-none" altLang="zh-CN">
                <a:sym typeface="+mn-ea"/>
              </a:rPr>
              <a:t>it = map.begin()</a:t>
            </a:r>
            <a:r>
              <a:rPr lang="en-US" altLang="x-none">
                <a:sym typeface="+mn-ea"/>
              </a:rPr>
              <a:t> </a:t>
            </a:r>
            <a:r>
              <a:rPr lang="zh-CN" altLang="en-US">
                <a:sym typeface="+mn-ea"/>
              </a:rPr>
              <a:t>代表从最左节点开始出发。</a:t>
            </a:r>
            <a:endParaRPr lang="zh-CN" altLang="x-none">
              <a:sym typeface="+mn-ea"/>
            </a:endParaRPr>
          </a:p>
          <a:p>
            <a:r>
              <a:rPr lang="zh-CN" altLang="x-none">
                <a:sym typeface="+mn-ea"/>
              </a:rPr>
              <a:t>第二部分，也就是判断是否退出的条件：</a:t>
            </a:r>
            <a:r>
              <a:rPr lang="x-none" altLang="en-US">
                <a:sym typeface="+mn-ea"/>
              </a:rPr>
              <a:t>it != map.end() </a:t>
            </a:r>
            <a:r>
              <a:rPr lang="zh-CN" altLang="x-none">
                <a:sym typeface="+mn-ea"/>
              </a:rPr>
              <a:t>判断是否抵达最右节点的下一个</a:t>
            </a:r>
            <a:r>
              <a:rPr lang="zh-CN" altLang="en-US">
                <a:sym typeface="+mn-ea"/>
              </a:rPr>
              <a:t>。</a:t>
            </a:r>
            <a:endParaRPr lang="zh-CN" altLang="en-US">
              <a:sym typeface="+mn-ea"/>
            </a:endParaRPr>
          </a:p>
          <a:p>
            <a:r>
              <a:rPr lang="zh-CN" altLang="x-none"/>
              <a:t>第三部分，也就是每次循环后执行的更新语句：</a:t>
            </a:r>
            <a:r>
              <a:rPr lang="en-US" altLang="zh-CN"/>
              <a:t>++it </a:t>
            </a:r>
            <a:r>
              <a:rPr lang="zh-CN" altLang="en-US"/>
              <a:t>会让迭代器往下一个节点移动。</a:t>
            </a:r>
            <a:endParaRPr lang="zh-CN" altLang="en-US"/>
          </a:p>
          <a:p>
            <a:r>
              <a:rPr lang="zh-CN" altLang="en-US"/>
              <a:t>所以人话就是：从根节点出发，不断向下一个移动，直到没有节点可遍历了。</a:t>
            </a:r>
            <a:endParaRPr lang="zh-CN" altLang="en-US"/>
          </a:p>
          <a:p>
            <a:r>
              <a:rPr lang="zh-CN" altLang="en-US"/>
              <a:t>而</a:t>
            </a:r>
            <a:r>
              <a:rPr lang="en-US" altLang="zh-CN"/>
              <a:t> for </a:t>
            </a:r>
            <a:r>
              <a:rPr lang="zh-CN" altLang="en-US"/>
              <a:t>里面的循环体，会对每个不同的</a:t>
            </a:r>
            <a:r>
              <a:rPr lang="en-US" altLang="zh-CN"/>
              <a:t> it</a:t>
            </a:r>
            <a:r>
              <a:rPr lang="x-none" altLang="en-US"/>
              <a:t> </a:t>
            </a:r>
            <a:r>
              <a:rPr lang="zh-CN" altLang="x-none"/>
              <a:t>执行一遍</a:t>
            </a:r>
            <a:r>
              <a:rPr lang="zh-CN" altLang="en-US"/>
              <a:t>。</a:t>
            </a:r>
            <a:endParaRPr lang="zh-CN" altLang="en-US"/>
          </a:p>
          <a:p>
            <a:r>
              <a:rPr lang="zh-CN" altLang="en-US"/>
              <a:t>由于里面是</a:t>
            </a:r>
            <a:r>
              <a:rPr lang="en-US" altLang="zh-CN"/>
              <a:t> </a:t>
            </a:r>
            <a:r>
              <a:rPr lang="x-none" altLang="en-US"/>
              <a:t>auto &amp;[k, v] = *it; </a:t>
            </a:r>
            <a:r>
              <a:rPr lang="zh-CN" altLang="x-none"/>
              <a:t>而</a:t>
            </a:r>
            <a:r>
              <a:rPr lang="en-US" altLang="zh-CN"/>
              <a:t> </a:t>
            </a:r>
            <a:r>
              <a:rPr lang="x-none" altLang="en-US"/>
              <a:t>it </a:t>
            </a:r>
            <a:r>
              <a:rPr lang="zh-CN" altLang="x-none"/>
              <a:t>的</a:t>
            </a:r>
            <a:r>
              <a:rPr lang="en-US" altLang="zh-CN"/>
              <a:t> operator</a:t>
            </a:r>
            <a:r>
              <a:rPr lang="x-none" altLang="en-US"/>
              <a:t>* </a:t>
            </a:r>
            <a:r>
              <a:rPr lang="zh-CN" altLang="x-none"/>
              <a:t>会返回该迭代器所指向元素（的引用）。</a:t>
            </a:r>
            <a:endParaRPr lang="zh-CN" altLang="x-none"/>
          </a:p>
          <a:p>
            <a:r>
              <a:rPr lang="zh-CN" altLang="x-none"/>
              <a:t>所以</a:t>
            </a:r>
            <a:r>
              <a:rPr lang="en-US" altLang="zh-CN"/>
              <a:t> </a:t>
            </a:r>
            <a:r>
              <a:rPr lang="x-none" altLang="en-US"/>
              <a:t>[k, v] </a:t>
            </a:r>
            <a:r>
              <a:rPr lang="zh-CN" altLang="x-none"/>
              <a:t>就会被</a:t>
            </a:r>
            <a:r>
              <a:rPr lang="en-US" altLang="zh-CN"/>
              <a:t> structural-binding </a:t>
            </a:r>
            <a:r>
              <a:rPr lang="zh-CN" altLang="en-US"/>
              <a:t>分别绑定到当前遍历到的元素的</a:t>
            </a:r>
            <a:r>
              <a:rPr lang="en-US" altLang="zh-CN"/>
              <a:t> K </a:t>
            </a:r>
            <a:r>
              <a:rPr lang="zh-CN" altLang="en-US"/>
              <a:t>和</a:t>
            </a:r>
            <a:r>
              <a:rPr lang="en-US" altLang="zh-CN"/>
              <a:t> V </a:t>
            </a:r>
            <a:r>
              <a:rPr lang="zh-CN" altLang="en-US"/>
              <a:t>上了。</a:t>
            </a:r>
            <a:endParaRPr lang="zh-CN" altLang="en-US"/>
          </a:p>
          <a:p>
            <a:r>
              <a:rPr lang="zh-CN" altLang="en-US"/>
              <a:t>然后从程序员的黑盒视角看来，就是对于所有</a:t>
            </a:r>
            <a:r>
              <a:rPr lang="en-US" altLang="zh-CN"/>
              <a:t> map </a:t>
            </a:r>
            <a:r>
              <a:rPr lang="zh-CN" altLang="en-US"/>
              <a:t>中的</a:t>
            </a:r>
            <a:r>
              <a:rPr lang="en-US" altLang="zh-CN"/>
              <a:t> K-V </a:t>
            </a:r>
            <a:r>
              <a:rPr lang="zh-CN" altLang="en-US"/>
              <a:t>对执行了一遍循环体。</a:t>
            </a:r>
            <a:endParaRPr lang="zh-CN" alt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x-none"/>
              <a:t>迭代器</a:t>
            </a:r>
            <a:r>
              <a:rPr lang="en-US" altLang="zh-CN"/>
              <a:t> </a:t>
            </a:r>
            <a:r>
              <a:rPr lang="x-none" altLang="en-US"/>
              <a:t>operator++ </a:t>
            </a:r>
            <a:r>
              <a:rPr lang="zh-CN" altLang="x-none"/>
              <a:t>的移动方向</a:t>
            </a:r>
            <a:endParaRPr lang="zh-CN" altLang="x-none"/>
          </a:p>
        </p:txBody>
      </p:sp>
      <p:sp>
        <p:nvSpPr>
          <p:cNvPr id="3" name="Content Placeholder 2"/>
          <p:cNvSpPr>
            <a:spLocks noGrp="1"/>
          </p:cNvSpPr>
          <p:nvPr>
            <p:ph idx="1"/>
          </p:nvPr>
        </p:nvSpPr>
        <p:spPr/>
        <p:txBody>
          <a:bodyPr/>
          <a:p>
            <a:r>
              <a:rPr lang="zh-CN"/>
              <a:t>迭代器的</a:t>
            </a:r>
            <a:r>
              <a:rPr lang="en-US" altLang="zh-CN"/>
              <a:t> </a:t>
            </a:r>
            <a:r>
              <a:rPr lang="x-none" altLang="en-US"/>
              <a:t>++ </a:t>
            </a:r>
            <a:r>
              <a:rPr lang="zh-CN" altLang="x-none"/>
              <a:t>是中根遍历，先左子节点，然后根节点，最后右子节点。</a:t>
            </a:r>
            <a:endParaRPr lang="zh-CN" altLang="x-none"/>
          </a:p>
          <a:p>
            <a:r>
              <a:rPr lang="zh-CN" altLang="x-none"/>
              <a:t>为什么是中根遍历？因为刚刚说了二叉排序树的规则是：左子节点＜父节点＜右子节点。</a:t>
            </a:r>
            <a:endParaRPr lang="zh-CN" altLang="x-none"/>
          </a:p>
          <a:p>
            <a:r>
              <a:rPr lang="zh-CN" altLang="x-none">
                <a:sym typeface="+mn-ea"/>
              </a:rPr>
              <a:t>这刚好是中根遍历的顺序，左中右。所以迭代器的</a:t>
            </a:r>
            <a:r>
              <a:rPr lang="en-US" altLang="zh-CN">
                <a:sym typeface="+mn-ea"/>
              </a:rPr>
              <a:t> ++ </a:t>
            </a:r>
            <a:r>
              <a:rPr lang="zh-CN" altLang="en-US">
                <a:sym typeface="+mn-ea"/>
              </a:rPr>
              <a:t>方向刚好是</a:t>
            </a:r>
            <a:r>
              <a:rPr lang="en-US" altLang="zh-CN">
                <a:sym typeface="+mn-ea"/>
              </a:rPr>
              <a:t> K </a:t>
            </a:r>
            <a:r>
              <a:rPr lang="zh-CN" altLang="en-US">
                <a:sym typeface="+mn-ea"/>
              </a:rPr>
              <a:t>越来越大的方向。</a:t>
            </a:r>
            <a:endParaRPr lang="zh-CN" altLang="en-US">
              <a:sym typeface="+mn-ea"/>
            </a:endParaRPr>
          </a:p>
          <a:p>
            <a:r>
              <a:rPr lang="zh-CN" altLang="en-US">
                <a:sym typeface="+mn-ea"/>
              </a:rPr>
              <a:t>结论：遍历时，总是会按</a:t>
            </a:r>
            <a:r>
              <a:rPr lang="en-US" altLang="zh-CN">
                <a:sym typeface="+mn-ea"/>
              </a:rPr>
              <a:t> K </a:t>
            </a:r>
            <a:r>
              <a:rPr lang="zh-CN" altLang="en-US">
                <a:sym typeface="+mn-ea"/>
              </a:rPr>
              <a:t>从小到大的顺序。</a:t>
            </a:r>
            <a:endParaRPr lang="zh-CN" altLang="en-US">
              <a:sym typeface="+mn-ea"/>
            </a:endParaRPr>
          </a:p>
        </p:txBody>
      </p:sp>
      <p:sp>
        <p:nvSpPr>
          <p:cNvPr id="26" name="Rectangles 25"/>
          <p:cNvSpPr/>
          <p:nvPr/>
        </p:nvSpPr>
        <p:spPr>
          <a:xfrm>
            <a:off x="5271770" y="464312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7" name="Rectangles 26"/>
          <p:cNvSpPr/>
          <p:nvPr/>
        </p:nvSpPr>
        <p:spPr>
          <a:xfrm>
            <a:off x="4669155" y="530987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8" name="Rectangles 27"/>
          <p:cNvSpPr/>
          <p:nvPr/>
        </p:nvSpPr>
        <p:spPr>
          <a:xfrm>
            <a:off x="5875020" y="5309870"/>
            <a:ext cx="41910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9" name="Rectangles 28"/>
          <p:cNvSpPr/>
          <p:nvPr/>
        </p:nvSpPr>
        <p:spPr>
          <a:xfrm>
            <a:off x="6490335" y="397637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0" name="Rectangles 29"/>
          <p:cNvSpPr/>
          <p:nvPr/>
        </p:nvSpPr>
        <p:spPr>
          <a:xfrm>
            <a:off x="7650480" y="464312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1" name="Rectangles 30"/>
          <p:cNvSpPr/>
          <p:nvPr/>
        </p:nvSpPr>
        <p:spPr>
          <a:xfrm>
            <a:off x="7080885" y="5309870"/>
            <a:ext cx="42354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cxnSp>
        <p:nvCxnSpPr>
          <p:cNvPr id="32" name="Straight Connector 31"/>
          <p:cNvCxnSpPr>
            <a:stCxn id="27" idx="0"/>
            <a:endCxn id="26" idx="2"/>
          </p:cNvCxnSpPr>
          <p:nvPr/>
        </p:nvCxnSpPr>
        <p:spPr>
          <a:xfrm flipV="1">
            <a:off x="4878070" y="5071110"/>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8" idx="0"/>
            <a:endCxn id="26" idx="2"/>
          </p:cNvCxnSpPr>
          <p:nvPr/>
        </p:nvCxnSpPr>
        <p:spPr>
          <a:xfrm flipH="1" flipV="1">
            <a:off x="5480685" y="5071110"/>
            <a:ext cx="60388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6" idx="0"/>
            <a:endCxn id="29" idx="2"/>
          </p:cNvCxnSpPr>
          <p:nvPr/>
        </p:nvCxnSpPr>
        <p:spPr>
          <a:xfrm flipV="1">
            <a:off x="5480685" y="4404360"/>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30" idx="0"/>
            <a:endCxn id="29" idx="2"/>
          </p:cNvCxnSpPr>
          <p:nvPr/>
        </p:nvCxnSpPr>
        <p:spPr>
          <a:xfrm flipH="1" flipV="1">
            <a:off x="6699250" y="4404360"/>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31" idx="0"/>
            <a:endCxn id="30" idx="2"/>
          </p:cNvCxnSpPr>
          <p:nvPr/>
        </p:nvCxnSpPr>
        <p:spPr>
          <a:xfrm flipV="1">
            <a:off x="7292975" y="5071110"/>
            <a:ext cx="566420"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37" name="Rectangles 36"/>
          <p:cNvSpPr/>
          <p:nvPr/>
        </p:nvSpPr>
        <p:spPr>
          <a:xfrm>
            <a:off x="5086350" y="530987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8" name="Rectangles 37"/>
          <p:cNvSpPr/>
          <p:nvPr/>
        </p:nvSpPr>
        <p:spPr>
          <a:xfrm>
            <a:off x="6294120" y="530987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9" name="Rectangles 38"/>
          <p:cNvSpPr/>
          <p:nvPr/>
        </p:nvSpPr>
        <p:spPr>
          <a:xfrm>
            <a:off x="5688965" y="464312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0" name="Rectangles 39"/>
          <p:cNvSpPr/>
          <p:nvPr/>
        </p:nvSpPr>
        <p:spPr>
          <a:xfrm>
            <a:off x="6907530" y="397637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1" name="Rectangles 40"/>
          <p:cNvSpPr/>
          <p:nvPr/>
        </p:nvSpPr>
        <p:spPr>
          <a:xfrm>
            <a:off x="8067675" y="464312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2" name="Rectangles 41"/>
          <p:cNvSpPr/>
          <p:nvPr/>
        </p:nvSpPr>
        <p:spPr>
          <a:xfrm>
            <a:off x="7501890" y="530987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cxnSp>
        <p:nvCxnSpPr>
          <p:cNvPr id="9" name="Straight Arrow Connector 8"/>
          <p:cNvCxnSpPr/>
          <p:nvPr/>
        </p:nvCxnSpPr>
        <p:spPr>
          <a:xfrm>
            <a:off x="4836160" y="5986780"/>
            <a:ext cx="3559175" cy="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1" name="Text Box 10"/>
          <p:cNvSpPr txBox="1"/>
          <p:nvPr/>
        </p:nvSpPr>
        <p:spPr>
          <a:xfrm>
            <a:off x="4669155" y="6063615"/>
            <a:ext cx="153035" cy="368300"/>
          </a:xfrm>
          <a:prstGeom prst="rect">
            <a:avLst/>
          </a:prstGeom>
          <a:noFill/>
        </p:spPr>
        <p:txBody>
          <a:bodyPr wrap="square" rtlCol="0">
            <a:spAutoFit/>
          </a:bodyPr>
          <a:p>
            <a:r>
              <a:rPr lang="zh-CN" altLang="en-US"/>
              <a:t>小</a:t>
            </a:r>
            <a:endParaRPr lang="zh-CN" altLang="en-US"/>
          </a:p>
        </p:txBody>
      </p:sp>
      <p:sp>
        <p:nvSpPr>
          <p:cNvPr id="13" name="Text Box 12"/>
          <p:cNvSpPr txBox="1"/>
          <p:nvPr/>
        </p:nvSpPr>
        <p:spPr>
          <a:xfrm>
            <a:off x="8151495" y="6056630"/>
            <a:ext cx="153035" cy="368300"/>
          </a:xfrm>
          <a:prstGeom prst="rect">
            <a:avLst/>
          </a:prstGeom>
          <a:noFill/>
        </p:spPr>
        <p:txBody>
          <a:bodyPr wrap="square" rtlCol="0">
            <a:spAutoFit/>
          </a:bodyPr>
          <a:p>
            <a:r>
              <a:rPr lang="zh-CN" altLang="en-US"/>
              <a:t>大</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500"/>
                                        <p:tgtEl>
                                          <p:spTgt spid="11"/>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dissolve">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2" name="Picture 11"/>
          <p:cNvPicPr>
            <a:picLocks noChangeAspect="1"/>
          </p:cNvPicPr>
          <p:nvPr/>
        </p:nvPicPr>
        <p:blipFill>
          <a:blip r:embed="rId1"/>
          <a:srcRect t="1449" b="2729"/>
          <a:stretch>
            <a:fillRect/>
          </a:stretch>
        </p:blipFill>
        <p:spPr>
          <a:xfrm>
            <a:off x="8017510" y="3601720"/>
            <a:ext cx="4174490" cy="3289300"/>
          </a:xfrm>
          <a:prstGeom prst="rect">
            <a:avLst/>
          </a:prstGeom>
        </p:spPr>
      </p:pic>
      <p:sp>
        <p:nvSpPr>
          <p:cNvPr id="6" name="Title 5"/>
          <p:cNvSpPr>
            <a:spLocks noGrp="1"/>
          </p:cNvSpPr>
          <p:nvPr>
            <p:ph type="title"/>
          </p:nvPr>
        </p:nvSpPr>
        <p:spPr/>
        <p:txBody>
          <a:bodyPr/>
          <a:p>
            <a:r>
              <a:rPr lang="zh-CN" altLang="en-US"/>
              <a:t>第三章：二叉排序树</a:t>
            </a:r>
            <a:endParaRPr lang="zh-CN"/>
          </a:p>
        </p:txBody>
      </p:sp>
      <p:pic>
        <p:nvPicPr>
          <p:cNvPr id="8" name="Picture 7"/>
          <p:cNvPicPr>
            <a:picLocks noChangeAspect="1"/>
          </p:cNvPicPr>
          <p:nvPr/>
        </p:nvPicPr>
        <p:blipFill>
          <a:blip r:embed="rId2"/>
          <a:stretch>
            <a:fillRect/>
          </a:stretch>
        </p:blipFill>
        <p:spPr>
          <a:xfrm>
            <a:off x="0" y="4502150"/>
            <a:ext cx="4516120" cy="2355850"/>
          </a:xfrm>
          <a:prstGeom prst="rect">
            <a:avLst/>
          </a:prstGeom>
        </p:spPr>
      </p:pic>
      <p:sp>
        <p:nvSpPr>
          <p:cNvPr id="11" name="Rounded Rectangular Callout 10"/>
          <p:cNvSpPr/>
          <p:nvPr/>
        </p:nvSpPr>
        <p:spPr>
          <a:xfrm>
            <a:off x="9403715" y="2978785"/>
            <a:ext cx="2355215" cy="508000"/>
          </a:xfrm>
          <a:prstGeom prst="wedgeRoundRectCallout">
            <a:avLst>
              <a:gd name="adj1" fmla="val -23978"/>
              <a:gd name="adj2" fmla="val 104316"/>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t>高效的查找离不开我</a:t>
            </a:r>
            <a:endParaRPr lang="x-none"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t>回顾</a:t>
            </a:r>
            <a:r>
              <a:rPr lang="en-US" altLang="zh-CN"/>
              <a:t> set </a:t>
            </a:r>
            <a:r>
              <a:rPr lang="zh-CN" altLang="en-US"/>
              <a:t>容器</a:t>
            </a:r>
            <a:endParaRPr lang="zh-CN" altLang="en-US"/>
          </a:p>
        </p:txBody>
      </p:sp>
      <p:sp>
        <p:nvSpPr>
          <p:cNvPr id="3" name="Content Placeholder 2"/>
          <p:cNvSpPr>
            <a:spLocks noGrp="1"/>
          </p:cNvSpPr>
          <p:nvPr>
            <p:ph idx="1"/>
          </p:nvPr>
        </p:nvSpPr>
        <p:spPr>
          <a:xfrm>
            <a:off x="647700" y="1825625"/>
            <a:ext cx="11058525" cy="4351655"/>
          </a:xfrm>
        </p:spPr>
        <p:txBody>
          <a:bodyPr/>
          <a:p>
            <a:r>
              <a:rPr lang="zh-CN" altLang="x-none"/>
              <a:t>上一期</a:t>
            </a:r>
            <a:r>
              <a:rPr lang="en-US" altLang="zh-CN"/>
              <a:t> </a:t>
            </a:r>
            <a:r>
              <a:rPr lang="en-US" altLang="zh-CN">
                <a:solidFill>
                  <a:schemeClr val="bg1">
                    <a:lumMod val="50000"/>
                  </a:schemeClr>
                </a:solidFill>
                <a:sym typeface="+mn-ea"/>
              </a:rPr>
              <a:t>(</a:t>
            </a:r>
            <a:r>
              <a:rPr lang="zh-CN" altLang="en-US">
                <a:solidFill>
                  <a:schemeClr val="bg1">
                    <a:lumMod val="50000"/>
                  </a:schemeClr>
                </a:solidFill>
                <a:sym typeface="+mn-ea"/>
              </a:rPr>
              <a:t>BV1m34y157wb</a:t>
            </a:r>
            <a:r>
              <a:rPr lang="en-US" altLang="zh-CN">
                <a:solidFill>
                  <a:schemeClr val="bg1">
                    <a:lumMod val="50000"/>
                  </a:schemeClr>
                </a:solidFill>
                <a:sym typeface="+mn-ea"/>
              </a:rPr>
              <a:t>)</a:t>
            </a:r>
            <a:r>
              <a:rPr lang="zh-CN" altLang="x-none"/>
              <a:t>，我们已经讲了</a:t>
            </a:r>
            <a:r>
              <a:rPr lang="en-US" altLang="zh-CN"/>
              <a:t> set </a:t>
            </a:r>
            <a:r>
              <a:rPr lang="zh-CN" altLang="en-US"/>
              <a:t>容器，特点是自动去重</a:t>
            </a:r>
            <a:r>
              <a:rPr lang="en-US" altLang="zh-CN"/>
              <a:t> + </a:t>
            </a:r>
            <a:r>
              <a:rPr lang="zh-CN" altLang="en-US"/>
              <a:t>高效查找。</a:t>
            </a:r>
            <a:endParaRPr lang="zh-CN" altLang="en-US"/>
          </a:p>
          <a:p>
            <a:r>
              <a:rPr lang="en-US" altLang="zh-CN"/>
              <a:t>set </a:t>
            </a:r>
            <a:r>
              <a:rPr lang="zh-CN" altLang="en-US"/>
              <a:t>容器中的类型通过模板来指定：</a:t>
            </a:r>
            <a:r>
              <a:rPr lang="x-none" altLang="zh-CN"/>
              <a:t>set&lt;T&gt;</a:t>
            </a:r>
            <a:endParaRPr lang="x-none" altLang="zh-CN"/>
          </a:p>
          <a:p>
            <a:r>
              <a:rPr lang="en-US" altLang="x-none"/>
              <a:t>set </a:t>
            </a:r>
            <a:r>
              <a:rPr lang="zh-CN" altLang="en-US"/>
              <a:t>容器又可以分为</a:t>
            </a:r>
            <a:r>
              <a:rPr lang="en-US" altLang="zh-CN"/>
              <a:t> </a:t>
            </a:r>
            <a:r>
              <a:rPr lang="x-none" altLang="en-US"/>
              <a:t>set</a:t>
            </a:r>
            <a:r>
              <a:rPr lang="zh-CN" altLang="x-none"/>
              <a:t>、</a:t>
            </a:r>
            <a:r>
              <a:rPr lang="x-none" altLang="zh-CN"/>
              <a:t>multiset</a:t>
            </a:r>
            <a:r>
              <a:rPr lang="zh-CN" altLang="x-none"/>
              <a:t>、</a:t>
            </a:r>
            <a:r>
              <a:rPr lang="x-none" altLang="zh-CN"/>
              <a:t>unordered_set</a:t>
            </a:r>
            <a:r>
              <a:rPr lang="zh-CN" altLang="x-none"/>
              <a:t>、</a:t>
            </a:r>
            <a:r>
              <a:rPr lang="x-none" altLang="zh-CN"/>
              <a:t>unordered_multiset </a:t>
            </a:r>
            <a:r>
              <a:rPr lang="zh-CN" altLang="x-none"/>
              <a:t>四类。</a:t>
            </a:r>
            <a:endParaRPr lang="zh-CN" altLang="x-none"/>
          </a:p>
          <a:p>
            <a:r>
              <a:rPr lang="en-US" altLang="zh-CN"/>
              <a:t>set </a:t>
            </a:r>
            <a:r>
              <a:rPr lang="zh-CN" altLang="en-US"/>
              <a:t>容器和</a:t>
            </a:r>
            <a:r>
              <a:rPr lang="en-US" altLang="zh-CN"/>
              <a:t> map </a:t>
            </a:r>
            <a:r>
              <a:rPr lang="zh-CN" altLang="en-US"/>
              <a:t>的相似之处在于他的底层实现都是二叉排序树，现在让我们来鞋习一下他吧。</a:t>
            </a:r>
            <a:endParaRPr lang="zh-CN" alt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vector </a:t>
            </a:r>
            <a:r>
              <a:rPr lang="zh-CN" altLang="en-US"/>
              <a:t>查找为什么低效</a:t>
            </a:r>
            <a:endParaRPr lang="zh-CN" altLang="en-US"/>
          </a:p>
        </p:txBody>
      </p:sp>
      <p:sp>
        <p:nvSpPr>
          <p:cNvPr id="3" name="Content Placeholder 2"/>
          <p:cNvSpPr>
            <a:spLocks noGrp="1"/>
          </p:cNvSpPr>
          <p:nvPr>
            <p:ph idx="1"/>
          </p:nvPr>
        </p:nvSpPr>
        <p:spPr/>
        <p:txBody>
          <a:bodyPr/>
          <a:p>
            <a:r>
              <a:rPr lang="x-none" altLang="en-US"/>
              <a:t>vector </a:t>
            </a:r>
            <a:r>
              <a:rPr lang="zh-CN" altLang="x-none"/>
              <a:t>又称线性数组。在</a:t>
            </a:r>
            <a:r>
              <a:rPr lang="en-US" altLang="zh-CN"/>
              <a:t> vector </a:t>
            </a:r>
            <a:r>
              <a:rPr lang="zh-CN" altLang="en-US"/>
              <a:t>中查找元素可以用</a:t>
            </a:r>
            <a:r>
              <a:rPr lang="en-US" altLang="zh-CN"/>
              <a:t> </a:t>
            </a:r>
            <a:r>
              <a:rPr lang="x-none" altLang="en-US"/>
              <a:t>&lt;algorithm&gt; </a:t>
            </a:r>
            <a:r>
              <a:rPr lang="zh-CN" altLang="x-none"/>
              <a:t>头文件里的</a:t>
            </a:r>
            <a:r>
              <a:rPr lang="en-US" altLang="zh-CN"/>
              <a:t> </a:t>
            </a:r>
            <a:r>
              <a:rPr lang="x-none" altLang="en-US"/>
              <a:t>std::find</a:t>
            </a:r>
            <a:r>
              <a:rPr lang="zh-CN" altLang="x-none"/>
              <a:t>。</a:t>
            </a:r>
            <a:endParaRPr lang="en-US" altLang="x-none"/>
          </a:p>
          <a:p>
            <a:r>
              <a:rPr lang="en-US" altLang="x-none"/>
              <a:t>vector</a:t>
            </a:r>
            <a:r>
              <a:rPr lang="x-none" altLang="en-US"/>
              <a:t>&lt;int&gt; a = {  1, 4, 2, 8, 5, 7  };</a:t>
            </a:r>
            <a:endParaRPr lang="x-none" altLang="en-US"/>
          </a:p>
          <a:p>
            <a:r>
              <a:rPr lang="x-none" altLang="zh-CN"/>
              <a:t>std::find(a.begin(), a.end(), </a:t>
            </a:r>
            <a:r>
              <a:rPr lang="x-none" altLang="zh-CN" b="1"/>
              <a:t>5</a:t>
            </a:r>
            <a:r>
              <a:rPr lang="x-none" altLang="zh-CN"/>
              <a:t>);</a:t>
            </a:r>
            <a:endParaRPr lang="x-none" altLang="zh-CN"/>
          </a:p>
          <a:p>
            <a:r>
              <a:rPr lang="zh-CN" altLang="en-US"/>
              <a:t>这个</a:t>
            </a:r>
            <a:r>
              <a:rPr lang="en-US" altLang="zh-CN"/>
              <a:t> </a:t>
            </a:r>
            <a:r>
              <a:rPr lang="x-none" altLang="en-US"/>
              <a:t>std::</a:t>
            </a:r>
            <a:r>
              <a:rPr lang="en-US" altLang="zh-CN"/>
              <a:t>find</a:t>
            </a:r>
            <a:r>
              <a:rPr lang="x-none" altLang="en-US"/>
              <a:t> </a:t>
            </a:r>
            <a:r>
              <a:rPr lang="zh-CN" altLang="x-none"/>
              <a:t>就是标准库帮我们实现的线性数组中查找元素的算法，让我们用动画演示一下他的工作原理吧。</a:t>
            </a:r>
            <a:endParaRPr lang="zh-CN" altLang="x-none"/>
          </a:p>
        </p:txBody>
      </p:sp>
      <p:sp>
        <p:nvSpPr>
          <p:cNvPr id="4" name="Rectangles 3"/>
          <p:cNvSpPr/>
          <p:nvPr/>
        </p:nvSpPr>
        <p:spPr>
          <a:xfrm>
            <a:off x="567880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1</a:t>
            </a:r>
            <a:endParaRPr lang="en-US"/>
          </a:p>
        </p:txBody>
      </p:sp>
      <p:sp>
        <p:nvSpPr>
          <p:cNvPr id="5" name="Rectangles 4"/>
          <p:cNvSpPr/>
          <p:nvPr/>
        </p:nvSpPr>
        <p:spPr>
          <a:xfrm>
            <a:off x="651319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6" name="Rectangles 5"/>
          <p:cNvSpPr/>
          <p:nvPr/>
        </p:nvSpPr>
        <p:spPr>
          <a:xfrm>
            <a:off x="734758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2</a:t>
            </a:r>
            <a:endParaRPr lang="en-US"/>
          </a:p>
        </p:txBody>
      </p:sp>
      <p:sp>
        <p:nvSpPr>
          <p:cNvPr id="7" name="Rectangles 6"/>
          <p:cNvSpPr/>
          <p:nvPr/>
        </p:nvSpPr>
        <p:spPr>
          <a:xfrm>
            <a:off x="818197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8</a:t>
            </a:r>
            <a:endParaRPr lang="en-US"/>
          </a:p>
        </p:txBody>
      </p:sp>
      <p:sp>
        <p:nvSpPr>
          <p:cNvPr id="8" name="Rectangles 7"/>
          <p:cNvSpPr/>
          <p:nvPr/>
        </p:nvSpPr>
        <p:spPr>
          <a:xfrm>
            <a:off x="901636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5</a:t>
            </a:r>
            <a:endParaRPr lang="en-US"/>
          </a:p>
        </p:txBody>
      </p:sp>
      <p:sp>
        <p:nvSpPr>
          <p:cNvPr id="9" name="Rectangles 8"/>
          <p:cNvSpPr/>
          <p:nvPr/>
        </p:nvSpPr>
        <p:spPr>
          <a:xfrm>
            <a:off x="985075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7</a:t>
            </a:r>
            <a:endParaRPr lang="en-US"/>
          </a:p>
        </p:txBody>
      </p:sp>
      <p:sp>
        <p:nvSpPr>
          <p:cNvPr id="12" name="Text Box 11"/>
          <p:cNvSpPr txBox="1"/>
          <p:nvPr/>
        </p:nvSpPr>
        <p:spPr>
          <a:xfrm>
            <a:off x="4381500" y="5466080"/>
            <a:ext cx="640080" cy="368300"/>
          </a:xfrm>
          <a:prstGeom prst="rect">
            <a:avLst/>
          </a:prstGeom>
          <a:noFill/>
        </p:spPr>
        <p:txBody>
          <a:bodyPr wrap="none" rtlCol="0">
            <a:spAutoFit/>
          </a:bodyPr>
          <a:p>
            <a:r>
              <a:rPr lang="zh-CN" altLang="en-US"/>
              <a:t>内存</a:t>
            </a:r>
            <a:endParaRPr lang="zh-CN" altLang="en-US"/>
          </a:p>
        </p:txBody>
      </p:sp>
      <p:sp>
        <p:nvSpPr>
          <p:cNvPr id="19" name="Text Box 18"/>
          <p:cNvSpPr txBox="1"/>
          <p:nvPr/>
        </p:nvSpPr>
        <p:spPr>
          <a:xfrm>
            <a:off x="4381500" y="6011545"/>
            <a:ext cx="640080" cy="368300"/>
          </a:xfrm>
          <a:prstGeom prst="rect">
            <a:avLst/>
          </a:prstGeom>
          <a:noFill/>
        </p:spPr>
        <p:txBody>
          <a:bodyPr wrap="none" rtlCol="0">
            <a:spAutoFit/>
          </a:bodyPr>
          <a:p>
            <a:r>
              <a:rPr lang="zh-CN" altLang="en-US">
                <a:solidFill>
                  <a:schemeClr val="bg1">
                    <a:lumMod val="50000"/>
                  </a:schemeClr>
                </a:solidFill>
              </a:rPr>
              <a:t>地址</a:t>
            </a:r>
            <a:endParaRPr lang="zh-CN" altLang="en-US">
              <a:solidFill>
                <a:schemeClr val="bg1">
                  <a:lumMod val="50000"/>
                </a:schemeClr>
              </a:solidFill>
            </a:endParaRPr>
          </a:p>
        </p:txBody>
      </p:sp>
      <p:sp>
        <p:nvSpPr>
          <p:cNvPr id="20" name="Text Box 19"/>
          <p:cNvSpPr txBox="1"/>
          <p:nvPr/>
        </p:nvSpPr>
        <p:spPr>
          <a:xfrm>
            <a:off x="5932805" y="6007100"/>
            <a:ext cx="309880" cy="368300"/>
          </a:xfrm>
          <a:prstGeom prst="rect">
            <a:avLst/>
          </a:prstGeom>
          <a:noFill/>
        </p:spPr>
        <p:txBody>
          <a:bodyPr wrap="none" rtlCol="0">
            <a:spAutoFit/>
          </a:bodyPr>
          <a:p>
            <a:r>
              <a:rPr lang="x-none" altLang="en-US">
                <a:solidFill>
                  <a:schemeClr val="bg1">
                    <a:lumMod val="50000"/>
                  </a:schemeClr>
                </a:solidFill>
              </a:rPr>
              <a:t>a</a:t>
            </a:r>
            <a:endParaRPr lang="x-none" altLang="en-US">
              <a:solidFill>
                <a:schemeClr val="bg1">
                  <a:lumMod val="50000"/>
                </a:schemeClr>
              </a:solidFill>
            </a:endParaRPr>
          </a:p>
        </p:txBody>
      </p:sp>
      <p:sp>
        <p:nvSpPr>
          <p:cNvPr id="21" name="Text Box 20"/>
          <p:cNvSpPr txBox="1"/>
          <p:nvPr/>
        </p:nvSpPr>
        <p:spPr>
          <a:xfrm>
            <a:off x="6632575" y="6011545"/>
            <a:ext cx="570230" cy="368300"/>
          </a:xfrm>
          <a:prstGeom prst="rect">
            <a:avLst/>
          </a:prstGeom>
          <a:noFill/>
        </p:spPr>
        <p:txBody>
          <a:bodyPr wrap="none" rtlCol="0">
            <a:spAutoFit/>
          </a:bodyPr>
          <a:p>
            <a:r>
              <a:rPr lang="x-none" altLang="en-US">
                <a:solidFill>
                  <a:schemeClr val="bg1">
                    <a:lumMod val="50000"/>
                  </a:schemeClr>
                </a:solidFill>
              </a:rPr>
              <a:t>a+1</a:t>
            </a:r>
            <a:endParaRPr lang="x-none" altLang="en-US">
              <a:solidFill>
                <a:schemeClr val="bg1">
                  <a:lumMod val="50000"/>
                </a:schemeClr>
              </a:solidFill>
            </a:endParaRPr>
          </a:p>
        </p:txBody>
      </p:sp>
      <p:sp>
        <p:nvSpPr>
          <p:cNvPr id="22" name="Text Box 21"/>
          <p:cNvSpPr txBox="1"/>
          <p:nvPr/>
        </p:nvSpPr>
        <p:spPr>
          <a:xfrm>
            <a:off x="7466965" y="6007100"/>
            <a:ext cx="570230" cy="368300"/>
          </a:xfrm>
          <a:prstGeom prst="rect">
            <a:avLst/>
          </a:prstGeom>
          <a:noFill/>
        </p:spPr>
        <p:txBody>
          <a:bodyPr wrap="none" rtlCol="0">
            <a:spAutoFit/>
          </a:bodyPr>
          <a:p>
            <a:r>
              <a:rPr lang="x-none" altLang="en-US">
                <a:solidFill>
                  <a:schemeClr val="bg1">
                    <a:lumMod val="50000"/>
                  </a:schemeClr>
                </a:solidFill>
              </a:rPr>
              <a:t>a+2</a:t>
            </a:r>
            <a:endParaRPr lang="x-none" altLang="en-US">
              <a:solidFill>
                <a:schemeClr val="bg1">
                  <a:lumMod val="50000"/>
                </a:schemeClr>
              </a:solidFill>
            </a:endParaRPr>
          </a:p>
        </p:txBody>
      </p:sp>
      <p:sp>
        <p:nvSpPr>
          <p:cNvPr id="23" name="Text Box 22"/>
          <p:cNvSpPr txBox="1"/>
          <p:nvPr/>
        </p:nvSpPr>
        <p:spPr>
          <a:xfrm>
            <a:off x="8301355" y="6007100"/>
            <a:ext cx="570230" cy="368300"/>
          </a:xfrm>
          <a:prstGeom prst="rect">
            <a:avLst/>
          </a:prstGeom>
          <a:noFill/>
        </p:spPr>
        <p:txBody>
          <a:bodyPr wrap="none" rtlCol="0">
            <a:spAutoFit/>
          </a:bodyPr>
          <a:p>
            <a:r>
              <a:rPr lang="x-none" altLang="en-US">
                <a:solidFill>
                  <a:schemeClr val="bg1">
                    <a:lumMod val="50000"/>
                  </a:schemeClr>
                </a:solidFill>
              </a:rPr>
              <a:t>a+3</a:t>
            </a:r>
            <a:endParaRPr lang="x-none" altLang="en-US">
              <a:solidFill>
                <a:schemeClr val="bg1">
                  <a:lumMod val="50000"/>
                </a:schemeClr>
              </a:solidFill>
            </a:endParaRPr>
          </a:p>
        </p:txBody>
      </p:sp>
      <p:sp>
        <p:nvSpPr>
          <p:cNvPr id="24" name="Text Box 23"/>
          <p:cNvSpPr txBox="1"/>
          <p:nvPr/>
        </p:nvSpPr>
        <p:spPr>
          <a:xfrm>
            <a:off x="9135745" y="6007100"/>
            <a:ext cx="570230" cy="368300"/>
          </a:xfrm>
          <a:prstGeom prst="rect">
            <a:avLst/>
          </a:prstGeom>
          <a:noFill/>
        </p:spPr>
        <p:txBody>
          <a:bodyPr wrap="none" rtlCol="0">
            <a:spAutoFit/>
          </a:bodyPr>
          <a:p>
            <a:r>
              <a:rPr lang="x-none" altLang="en-US">
                <a:solidFill>
                  <a:schemeClr val="bg1">
                    <a:lumMod val="50000"/>
                  </a:schemeClr>
                </a:solidFill>
              </a:rPr>
              <a:t>a+4</a:t>
            </a:r>
            <a:endParaRPr lang="x-none" altLang="en-US">
              <a:solidFill>
                <a:schemeClr val="bg1">
                  <a:lumMod val="50000"/>
                </a:schemeClr>
              </a:solidFill>
            </a:endParaRPr>
          </a:p>
        </p:txBody>
      </p:sp>
      <p:sp>
        <p:nvSpPr>
          <p:cNvPr id="25" name="Text Box 24"/>
          <p:cNvSpPr txBox="1"/>
          <p:nvPr/>
        </p:nvSpPr>
        <p:spPr>
          <a:xfrm>
            <a:off x="9970135" y="6007100"/>
            <a:ext cx="570230" cy="368300"/>
          </a:xfrm>
          <a:prstGeom prst="rect">
            <a:avLst/>
          </a:prstGeom>
          <a:noFill/>
        </p:spPr>
        <p:txBody>
          <a:bodyPr wrap="none" rtlCol="0">
            <a:spAutoFit/>
          </a:bodyPr>
          <a:p>
            <a:r>
              <a:rPr lang="x-none" altLang="en-US">
                <a:solidFill>
                  <a:schemeClr val="bg1">
                    <a:lumMod val="50000"/>
                  </a:schemeClr>
                </a:solidFill>
              </a:rPr>
              <a:t>a+5</a:t>
            </a:r>
            <a:endParaRPr lang="x-none" altLang="en-US">
              <a:solidFill>
                <a:schemeClr val="bg1">
                  <a:lumMod val="50000"/>
                </a:schemeClr>
              </a:solidFill>
            </a:endParaRP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vector </a:t>
            </a:r>
            <a:r>
              <a:rPr lang="zh-CN" altLang="en-US"/>
              <a:t>查找为什么低效</a:t>
            </a:r>
            <a:endParaRPr lang="zh-CN" altLang="en-US"/>
          </a:p>
        </p:txBody>
      </p:sp>
      <p:sp>
        <p:nvSpPr>
          <p:cNvPr id="3" name="Content Placeholder 2"/>
          <p:cNvSpPr>
            <a:spLocks noGrp="1"/>
          </p:cNvSpPr>
          <p:nvPr>
            <p:ph idx="1"/>
          </p:nvPr>
        </p:nvSpPr>
        <p:spPr>
          <a:xfrm>
            <a:off x="647700" y="1341755"/>
            <a:ext cx="10515600" cy="4351338"/>
          </a:xfrm>
        </p:spPr>
        <p:txBody>
          <a:bodyPr/>
          <a:p>
            <a:r>
              <a:rPr lang="zh-CN" altLang="x-none"/>
              <a:t>我们要找的数是</a:t>
            </a:r>
            <a:r>
              <a:rPr lang="en-US" altLang="zh-CN"/>
              <a:t> 5</a:t>
            </a:r>
            <a:r>
              <a:rPr lang="zh-CN" altLang="en-US"/>
              <a:t>，</a:t>
            </a:r>
            <a:r>
              <a:rPr lang="zh-CN" altLang="x-none"/>
              <a:t>首先从数组第一个元素开始，判断第一个元素是否等于</a:t>
            </a:r>
            <a:r>
              <a:rPr lang="en-US" altLang="zh-CN"/>
              <a:t> 5</a:t>
            </a:r>
            <a:r>
              <a:rPr lang="zh-CN" altLang="en-US"/>
              <a:t>？</a:t>
            </a:r>
            <a:r>
              <a:rPr lang="en-US" altLang="zh-CN">
                <a:solidFill>
                  <a:srgbClr val="C00000"/>
                </a:solidFill>
              </a:rPr>
              <a:t>1 == 5 </a:t>
            </a:r>
            <a:r>
              <a:rPr lang="zh-CN" altLang="en-US">
                <a:solidFill>
                  <a:srgbClr val="C00000"/>
                </a:solidFill>
              </a:rPr>
              <a:t>×</a:t>
            </a:r>
            <a:endParaRPr lang="zh-CN" altLang="en-US"/>
          </a:p>
          <a:p>
            <a:r>
              <a:rPr lang="zh-CN" altLang="en-US"/>
              <a:t>发现不相等，只能继续判断第二个元素是否等于</a:t>
            </a:r>
            <a:r>
              <a:rPr lang="en-US" altLang="zh-CN"/>
              <a:t> 5</a:t>
            </a:r>
            <a:r>
              <a:rPr lang="zh-CN" altLang="en-US"/>
              <a:t>？</a:t>
            </a:r>
            <a:r>
              <a:rPr lang="x-none" altLang="en-US">
                <a:solidFill>
                  <a:srgbClr val="C00000"/>
                </a:solidFill>
                <a:sym typeface="+mn-ea"/>
              </a:rPr>
              <a:t>4</a:t>
            </a:r>
            <a:r>
              <a:rPr lang="en-US" altLang="zh-CN">
                <a:solidFill>
                  <a:srgbClr val="C00000"/>
                </a:solidFill>
                <a:sym typeface="+mn-ea"/>
              </a:rPr>
              <a:t> == 5 </a:t>
            </a:r>
            <a:r>
              <a:rPr lang="zh-CN" altLang="en-US">
                <a:solidFill>
                  <a:srgbClr val="C00000"/>
                </a:solidFill>
                <a:sym typeface="+mn-ea"/>
              </a:rPr>
              <a:t>×</a:t>
            </a:r>
            <a:endParaRPr lang="zh-CN" altLang="en-US"/>
          </a:p>
          <a:p>
            <a:r>
              <a:rPr lang="zh-CN" altLang="en-US">
                <a:sym typeface="+mn-ea"/>
              </a:rPr>
              <a:t>发现不相等，只能继续判断第三个元素是否等于</a:t>
            </a:r>
            <a:r>
              <a:rPr lang="en-US" altLang="zh-CN">
                <a:sym typeface="+mn-ea"/>
              </a:rPr>
              <a:t> 5</a:t>
            </a:r>
            <a:r>
              <a:rPr lang="zh-CN" altLang="en-US">
                <a:sym typeface="+mn-ea"/>
              </a:rPr>
              <a:t>？</a:t>
            </a:r>
            <a:r>
              <a:rPr lang="x-none" altLang="en-US">
                <a:solidFill>
                  <a:srgbClr val="C00000"/>
                </a:solidFill>
                <a:sym typeface="+mn-ea"/>
              </a:rPr>
              <a:t>2</a:t>
            </a:r>
            <a:r>
              <a:rPr lang="en-US" altLang="zh-CN">
                <a:solidFill>
                  <a:srgbClr val="C00000"/>
                </a:solidFill>
                <a:sym typeface="+mn-ea"/>
              </a:rPr>
              <a:t> == 5 </a:t>
            </a:r>
            <a:r>
              <a:rPr lang="zh-CN" altLang="en-US">
                <a:solidFill>
                  <a:srgbClr val="C00000"/>
                </a:solidFill>
                <a:sym typeface="+mn-ea"/>
              </a:rPr>
              <a:t>×</a:t>
            </a:r>
            <a:endParaRPr lang="zh-CN" altLang="en-US">
              <a:solidFill>
                <a:srgbClr val="C00000"/>
              </a:solidFill>
              <a:sym typeface="+mn-ea"/>
            </a:endParaRPr>
          </a:p>
          <a:p>
            <a:r>
              <a:rPr lang="zh-CN" altLang="en-US">
                <a:sym typeface="+mn-ea"/>
              </a:rPr>
              <a:t>发现不相等，只能继续判断第四个元素是否等于</a:t>
            </a:r>
            <a:r>
              <a:rPr lang="en-US" altLang="zh-CN">
                <a:sym typeface="+mn-ea"/>
              </a:rPr>
              <a:t> 5</a:t>
            </a:r>
            <a:r>
              <a:rPr lang="zh-CN" altLang="en-US">
                <a:sym typeface="+mn-ea"/>
              </a:rPr>
              <a:t>？</a:t>
            </a:r>
            <a:r>
              <a:rPr lang="x-none" altLang="en-US">
                <a:solidFill>
                  <a:srgbClr val="C00000"/>
                </a:solidFill>
                <a:sym typeface="+mn-ea"/>
              </a:rPr>
              <a:t>8</a:t>
            </a:r>
            <a:r>
              <a:rPr lang="en-US" altLang="zh-CN">
                <a:solidFill>
                  <a:srgbClr val="C00000"/>
                </a:solidFill>
                <a:sym typeface="+mn-ea"/>
              </a:rPr>
              <a:t> == 5 </a:t>
            </a:r>
            <a:r>
              <a:rPr lang="zh-CN" altLang="en-US">
                <a:solidFill>
                  <a:srgbClr val="C00000"/>
                </a:solidFill>
                <a:sym typeface="+mn-ea"/>
              </a:rPr>
              <a:t>×</a:t>
            </a:r>
            <a:endParaRPr lang="zh-CN" altLang="en-US">
              <a:sym typeface="+mn-ea"/>
            </a:endParaRPr>
          </a:p>
          <a:p>
            <a:r>
              <a:rPr lang="zh-CN" altLang="en-US">
                <a:sym typeface="+mn-ea"/>
              </a:rPr>
              <a:t>发现不相等，只能继续判断第五个元素是否等于</a:t>
            </a:r>
            <a:r>
              <a:rPr lang="en-US" altLang="zh-CN">
                <a:sym typeface="+mn-ea"/>
              </a:rPr>
              <a:t> 5</a:t>
            </a:r>
            <a:r>
              <a:rPr lang="zh-CN" altLang="en-US">
                <a:sym typeface="+mn-ea"/>
              </a:rPr>
              <a:t>？</a:t>
            </a:r>
            <a:r>
              <a:rPr lang="x-none" altLang="en-US">
                <a:solidFill>
                  <a:srgbClr val="00B050"/>
                </a:solidFill>
                <a:sym typeface="+mn-ea"/>
              </a:rPr>
              <a:t>5</a:t>
            </a:r>
            <a:r>
              <a:rPr lang="en-US" altLang="zh-CN">
                <a:solidFill>
                  <a:srgbClr val="00B050"/>
                </a:solidFill>
                <a:sym typeface="+mn-ea"/>
              </a:rPr>
              <a:t> == 5 √</a:t>
            </a:r>
            <a:endParaRPr lang="zh-CN" altLang="en-US">
              <a:sym typeface="+mn-ea"/>
            </a:endParaRPr>
          </a:p>
          <a:p>
            <a:r>
              <a:rPr lang="zh-CN" altLang="en-US">
                <a:sym typeface="+mn-ea"/>
              </a:rPr>
              <a:t>发现相等，意味着我们成功找到了</a:t>
            </a:r>
            <a:r>
              <a:rPr lang="en-US" altLang="zh-CN">
                <a:sym typeface="+mn-ea"/>
              </a:rPr>
              <a:t> 5</a:t>
            </a:r>
            <a:r>
              <a:rPr lang="zh-CN" altLang="en-US">
                <a:sym typeface="+mn-ea"/>
              </a:rPr>
              <a:t>。这时</a:t>
            </a:r>
            <a:r>
              <a:rPr lang="en-US" altLang="zh-CN">
                <a:sym typeface="+mn-ea"/>
              </a:rPr>
              <a:t> </a:t>
            </a:r>
            <a:r>
              <a:rPr lang="x-none" altLang="zh-CN">
                <a:sym typeface="+mn-ea"/>
              </a:rPr>
              <a:t>std::find</a:t>
            </a:r>
            <a:r>
              <a:rPr lang="en-US" altLang="zh-CN">
                <a:sym typeface="+mn-ea"/>
              </a:rPr>
              <a:t> </a:t>
            </a:r>
            <a:r>
              <a:rPr lang="zh-CN" altLang="en-US">
                <a:sym typeface="+mn-ea"/>
              </a:rPr>
              <a:t>就会返回指向第五个元素的迭代器。</a:t>
            </a:r>
            <a:endParaRPr lang="zh-CN" altLang="en-US">
              <a:sym typeface="+mn-ea"/>
            </a:endParaRPr>
          </a:p>
        </p:txBody>
      </p:sp>
      <p:sp>
        <p:nvSpPr>
          <p:cNvPr id="4" name="Rectangles 3"/>
          <p:cNvSpPr/>
          <p:nvPr/>
        </p:nvSpPr>
        <p:spPr>
          <a:xfrm>
            <a:off x="5678805" y="561721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1</a:t>
            </a:r>
            <a:endParaRPr lang="en-US"/>
          </a:p>
        </p:txBody>
      </p:sp>
      <p:sp>
        <p:nvSpPr>
          <p:cNvPr id="5" name="Rectangles 4"/>
          <p:cNvSpPr/>
          <p:nvPr/>
        </p:nvSpPr>
        <p:spPr>
          <a:xfrm>
            <a:off x="6513195" y="561721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6" name="Rectangles 5"/>
          <p:cNvSpPr/>
          <p:nvPr/>
        </p:nvSpPr>
        <p:spPr>
          <a:xfrm>
            <a:off x="7347585" y="561721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2</a:t>
            </a:r>
            <a:endParaRPr lang="en-US"/>
          </a:p>
        </p:txBody>
      </p:sp>
      <p:sp>
        <p:nvSpPr>
          <p:cNvPr id="7" name="Rectangles 6"/>
          <p:cNvSpPr/>
          <p:nvPr/>
        </p:nvSpPr>
        <p:spPr>
          <a:xfrm>
            <a:off x="8181975" y="561721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8</a:t>
            </a:r>
            <a:endParaRPr lang="en-US"/>
          </a:p>
        </p:txBody>
      </p:sp>
      <p:sp>
        <p:nvSpPr>
          <p:cNvPr id="8" name="Rectangles 7"/>
          <p:cNvSpPr/>
          <p:nvPr/>
        </p:nvSpPr>
        <p:spPr>
          <a:xfrm>
            <a:off x="9016365" y="561721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5</a:t>
            </a:r>
            <a:endParaRPr lang="en-US"/>
          </a:p>
        </p:txBody>
      </p:sp>
      <p:sp>
        <p:nvSpPr>
          <p:cNvPr id="9" name="Rectangles 8"/>
          <p:cNvSpPr/>
          <p:nvPr/>
        </p:nvSpPr>
        <p:spPr>
          <a:xfrm>
            <a:off x="9850755" y="561721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7</a:t>
            </a:r>
            <a:endParaRPr lang="en-US"/>
          </a:p>
        </p:txBody>
      </p:sp>
      <p:sp>
        <p:nvSpPr>
          <p:cNvPr id="11" name="Text Box 10"/>
          <p:cNvSpPr txBox="1"/>
          <p:nvPr/>
        </p:nvSpPr>
        <p:spPr>
          <a:xfrm>
            <a:off x="4152900" y="4070350"/>
            <a:ext cx="1097280" cy="368300"/>
          </a:xfrm>
          <a:prstGeom prst="rect">
            <a:avLst/>
          </a:prstGeom>
          <a:noFill/>
        </p:spPr>
        <p:txBody>
          <a:bodyPr wrap="none" rtlCol="0">
            <a:spAutoFit/>
          </a:bodyPr>
          <a:p>
            <a:r>
              <a:rPr lang="zh-CN" altLang="en-US"/>
              <a:t>要找的数</a:t>
            </a:r>
            <a:endParaRPr lang="zh-CN" altLang="en-US"/>
          </a:p>
        </p:txBody>
      </p:sp>
      <p:sp>
        <p:nvSpPr>
          <p:cNvPr id="12" name="Text Box 11"/>
          <p:cNvSpPr txBox="1"/>
          <p:nvPr/>
        </p:nvSpPr>
        <p:spPr>
          <a:xfrm>
            <a:off x="4381500" y="5647055"/>
            <a:ext cx="640080" cy="368300"/>
          </a:xfrm>
          <a:prstGeom prst="rect">
            <a:avLst/>
          </a:prstGeom>
          <a:noFill/>
        </p:spPr>
        <p:txBody>
          <a:bodyPr wrap="none" rtlCol="0">
            <a:spAutoFit/>
          </a:bodyPr>
          <a:p>
            <a:r>
              <a:rPr lang="zh-CN" altLang="en-US"/>
              <a:t>内存</a:t>
            </a:r>
            <a:endParaRPr lang="zh-CN" altLang="en-US"/>
          </a:p>
        </p:txBody>
      </p:sp>
      <p:grpSp>
        <p:nvGrpSpPr>
          <p:cNvPr id="16" name="Group 15"/>
          <p:cNvGrpSpPr/>
          <p:nvPr/>
        </p:nvGrpSpPr>
        <p:grpSpPr>
          <a:xfrm>
            <a:off x="5678805" y="4040505"/>
            <a:ext cx="1156970" cy="1433830"/>
            <a:chOff x="8943" y="5759"/>
            <a:chExt cx="1822" cy="2258"/>
          </a:xfrm>
        </p:grpSpPr>
        <p:sp>
          <p:nvSpPr>
            <p:cNvPr id="10" name="Rectangles 9"/>
            <p:cNvSpPr/>
            <p:nvPr/>
          </p:nvSpPr>
          <p:spPr>
            <a:xfrm>
              <a:off x="8943" y="5759"/>
              <a:ext cx="1314" cy="674"/>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b="1"/>
                <a:t>5</a:t>
              </a:r>
              <a:endParaRPr lang="en-US" b="1"/>
            </a:p>
          </p:txBody>
        </p:sp>
        <p:sp>
          <p:nvSpPr>
            <p:cNvPr id="13" name="Down Arrow 12"/>
            <p:cNvSpPr/>
            <p:nvPr/>
          </p:nvSpPr>
          <p:spPr>
            <a:xfrm>
              <a:off x="9343" y="6659"/>
              <a:ext cx="514" cy="1358"/>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en-US"/>
            </a:p>
          </p:txBody>
        </p:sp>
        <p:sp>
          <p:nvSpPr>
            <p:cNvPr id="14" name="Text Box 13"/>
            <p:cNvSpPr txBox="1"/>
            <p:nvPr/>
          </p:nvSpPr>
          <p:spPr>
            <a:xfrm>
              <a:off x="9857" y="6951"/>
              <a:ext cx="908" cy="580"/>
            </a:xfrm>
            <a:prstGeom prst="rect">
              <a:avLst/>
            </a:prstGeom>
            <a:noFill/>
          </p:spPr>
          <p:txBody>
            <a:bodyPr wrap="none" rtlCol="0">
              <a:spAutoFit/>
            </a:bodyPr>
            <a:p>
              <a:r>
                <a:rPr lang="en-US"/>
                <a:t>==</a:t>
              </a:r>
              <a:r>
                <a:rPr lang="x-none" altLang="en-US"/>
                <a:t>?</a:t>
              </a:r>
              <a:endParaRPr lang="x-none" altLang="en-US"/>
            </a:p>
          </p:txBody>
        </p:sp>
      </p:grpSp>
      <p:sp>
        <p:nvSpPr>
          <p:cNvPr id="19" name="Text Box 18"/>
          <p:cNvSpPr txBox="1"/>
          <p:nvPr/>
        </p:nvSpPr>
        <p:spPr>
          <a:xfrm>
            <a:off x="4381500" y="6192520"/>
            <a:ext cx="640080" cy="368300"/>
          </a:xfrm>
          <a:prstGeom prst="rect">
            <a:avLst/>
          </a:prstGeom>
          <a:noFill/>
        </p:spPr>
        <p:txBody>
          <a:bodyPr wrap="none" rtlCol="0">
            <a:spAutoFit/>
          </a:bodyPr>
          <a:p>
            <a:r>
              <a:rPr lang="zh-CN" altLang="en-US">
                <a:solidFill>
                  <a:schemeClr val="bg1">
                    <a:lumMod val="50000"/>
                  </a:schemeClr>
                </a:solidFill>
              </a:rPr>
              <a:t>地址</a:t>
            </a:r>
            <a:endParaRPr lang="zh-CN" altLang="en-US">
              <a:solidFill>
                <a:schemeClr val="bg1">
                  <a:lumMod val="50000"/>
                </a:schemeClr>
              </a:solidFill>
            </a:endParaRPr>
          </a:p>
        </p:txBody>
      </p:sp>
      <p:sp>
        <p:nvSpPr>
          <p:cNvPr id="20" name="Text Box 19"/>
          <p:cNvSpPr txBox="1"/>
          <p:nvPr/>
        </p:nvSpPr>
        <p:spPr>
          <a:xfrm>
            <a:off x="5932805" y="6188075"/>
            <a:ext cx="309880" cy="368300"/>
          </a:xfrm>
          <a:prstGeom prst="rect">
            <a:avLst/>
          </a:prstGeom>
          <a:noFill/>
        </p:spPr>
        <p:txBody>
          <a:bodyPr wrap="none" rtlCol="0">
            <a:spAutoFit/>
          </a:bodyPr>
          <a:p>
            <a:r>
              <a:rPr lang="x-none" altLang="en-US">
                <a:solidFill>
                  <a:schemeClr val="bg1">
                    <a:lumMod val="50000"/>
                  </a:schemeClr>
                </a:solidFill>
              </a:rPr>
              <a:t>a</a:t>
            </a:r>
            <a:endParaRPr lang="x-none" altLang="en-US">
              <a:solidFill>
                <a:schemeClr val="bg1">
                  <a:lumMod val="50000"/>
                </a:schemeClr>
              </a:solidFill>
            </a:endParaRPr>
          </a:p>
        </p:txBody>
      </p:sp>
      <p:sp>
        <p:nvSpPr>
          <p:cNvPr id="21" name="Text Box 20"/>
          <p:cNvSpPr txBox="1"/>
          <p:nvPr/>
        </p:nvSpPr>
        <p:spPr>
          <a:xfrm>
            <a:off x="6632575" y="6192520"/>
            <a:ext cx="570230" cy="368300"/>
          </a:xfrm>
          <a:prstGeom prst="rect">
            <a:avLst/>
          </a:prstGeom>
          <a:noFill/>
        </p:spPr>
        <p:txBody>
          <a:bodyPr wrap="none" rtlCol="0">
            <a:spAutoFit/>
          </a:bodyPr>
          <a:p>
            <a:r>
              <a:rPr lang="x-none" altLang="en-US">
                <a:solidFill>
                  <a:schemeClr val="bg1">
                    <a:lumMod val="50000"/>
                  </a:schemeClr>
                </a:solidFill>
              </a:rPr>
              <a:t>a+1</a:t>
            </a:r>
            <a:endParaRPr lang="x-none" altLang="en-US">
              <a:solidFill>
                <a:schemeClr val="bg1">
                  <a:lumMod val="50000"/>
                </a:schemeClr>
              </a:solidFill>
            </a:endParaRPr>
          </a:p>
        </p:txBody>
      </p:sp>
      <p:sp>
        <p:nvSpPr>
          <p:cNvPr id="22" name="Text Box 21"/>
          <p:cNvSpPr txBox="1"/>
          <p:nvPr/>
        </p:nvSpPr>
        <p:spPr>
          <a:xfrm>
            <a:off x="7466965" y="6188075"/>
            <a:ext cx="570230" cy="368300"/>
          </a:xfrm>
          <a:prstGeom prst="rect">
            <a:avLst/>
          </a:prstGeom>
          <a:noFill/>
        </p:spPr>
        <p:txBody>
          <a:bodyPr wrap="none" rtlCol="0">
            <a:spAutoFit/>
          </a:bodyPr>
          <a:p>
            <a:r>
              <a:rPr lang="x-none" altLang="en-US">
                <a:solidFill>
                  <a:schemeClr val="bg1">
                    <a:lumMod val="50000"/>
                  </a:schemeClr>
                </a:solidFill>
              </a:rPr>
              <a:t>a+2</a:t>
            </a:r>
            <a:endParaRPr lang="x-none" altLang="en-US">
              <a:solidFill>
                <a:schemeClr val="bg1">
                  <a:lumMod val="50000"/>
                </a:schemeClr>
              </a:solidFill>
            </a:endParaRPr>
          </a:p>
        </p:txBody>
      </p:sp>
      <p:sp>
        <p:nvSpPr>
          <p:cNvPr id="23" name="Text Box 22"/>
          <p:cNvSpPr txBox="1"/>
          <p:nvPr/>
        </p:nvSpPr>
        <p:spPr>
          <a:xfrm>
            <a:off x="8301355" y="6188075"/>
            <a:ext cx="570230" cy="368300"/>
          </a:xfrm>
          <a:prstGeom prst="rect">
            <a:avLst/>
          </a:prstGeom>
          <a:noFill/>
        </p:spPr>
        <p:txBody>
          <a:bodyPr wrap="none" rtlCol="0">
            <a:spAutoFit/>
          </a:bodyPr>
          <a:p>
            <a:r>
              <a:rPr lang="x-none" altLang="en-US">
                <a:solidFill>
                  <a:schemeClr val="bg1">
                    <a:lumMod val="50000"/>
                  </a:schemeClr>
                </a:solidFill>
              </a:rPr>
              <a:t>a+3</a:t>
            </a:r>
            <a:endParaRPr lang="x-none" altLang="en-US">
              <a:solidFill>
                <a:schemeClr val="bg1">
                  <a:lumMod val="50000"/>
                </a:schemeClr>
              </a:solidFill>
            </a:endParaRPr>
          </a:p>
        </p:txBody>
      </p:sp>
      <p:sp>
        <p:nvSpPr>
          <p:cNvPr id="24" name="Text Box 23"/>
          <p:cNvSpPr txBox="1"/>
          <p:nvPr/>
        </p:nvSpPr>
        <p:spPr>
          <a:xfrm>
            <a:off x="9135745" y="6188075"/>
            <a:ext cx="570230" cy="368300"/>
          </a:xfrm>
          <a:prstGeom prst="rect">
            <a:avLst/>
          </a:prstGeom>
          <a:noFill/>
        </p:spPr>
        <p:txBody>
          <a:bodyPr wrap="none" rtlCol="0">
            <a:spAutoFit/>
          </a:bodyPr>
          <a:p>
            <a:r>
              <a:rPr lang="x-none" altLang="en-US">
                <a:solidFill>
                  <a:schemeClr val="bg1">
                    <a:lumMod val="50000"/>
                  </a:schemeClr>
                </a:solidFill>
              </a:rPr>
              <a:t>a+4</a:t>
            </a:r>
            <a:endParaRPr lang="x-none" altLang="en-US">
              <a:solidFill>
                <a:schemeClr val="bg1">
                  <a:lumMod val="50000"/>
                </a:schemeClr>
              </a:solidFill>
            </a:endParaRPr>
          </a:p>
        </p:txBody>
      </p:sp>
      <p:sp>
        <p:nvSpPr>
          <p:cNvPr id="25" name="Text Box 24"/>
          <p:cNvSpPr txBox="1"/>
          <p:nvPr/>
        </p:nvSpPr>
        <p:spPr>
          <a:xfrm>
            <a:off x="9970135" y="6188075"/>
            <a:ext cx="570230" cy="368300"/>
          </a:xfrm>
          <a:prstGeom prst="rect">
            <a:avLst/>
          </a:prstGeom>
          <a:noFill/>
        </p:spPr>
        <p:txBody>
          <a:bodyPr wrap="none" rtlCol="0">
            <a:spAutoFit/>
          </a:bodyPr>
          <a:p>
            <a:r>
              <a:rPr lang="x-none" altLang="en-US">
                <a:solidFill>
                  <a:schemeClr val="bg1">
                    <a:lumMod val="50000"/>
                  </a:schemeClr>
                </a:solidFill>
              </a:rPr>
              <a:t>a+5</a:t>
            </a:r>
            <a:endParaRPr lang="x-none" altLang="en-US">
              <a:solidFill>
                <a:schemeClr val="bg1">
                  <a:lumMod val="50000"/>
                </a:schemeClr>
              </a:solidFill>
            </a:endParaRPr>
          </a:p>
        </p:txBody>
      </p:sp>
      <p:sp>
        <p:nvSpPr>
          <p:cNvPr id="26" name="Cross 25"/>
          <p:cNvSpPr/>
          <p:nvPr/>
        </p:nvSpPr>
        <p:spPr>
          <a:xfrm rot="18900000">
            <a:off x="5916930" y="5877560"/>
            <a:ext cx="340995" cy="340995"/>
          </a:xfrm>
          <a:prstGeom prst="plus">
            <a:avLst>
              <a:gd name="adj" fmla="val 43455"/>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27" name="Cross 26"/>
          <p:cNvSpPr/>
          <p:nvPr/>
        </p:nvSpPr>
        <p:spPr>
          <a:xfrm rot="18900000">
            <a:off x="6759575" y="5877560"/>
            <a:ext cx="340995" cy="340995"/>
          </a:xfrm>
          <a:prstGeom prst="plus">
            <a:avLst>
              <a:gd name="adj" fmla="val 43455"/>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28" name="Cross 27"/>
          <p:cNvSpPr/>
          <p:nvPr/>
        </p:nvSpPr>
        <p:spPr>
          <a:xfrm rot="18900000">
            <a:off x="7593965" y="5877560"/>
            <a:ext cx="340995" cy="340995"/>
          </a:xfrm>
          <a:prstGeom prst="plus">
            <a:avLst>
              <a:gd name="adj" fmla="val 43455"/>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29" name="Cross 28"/>
          <p:cNvSpPr/>
          <p:nvPr/>
        </p:nvSpPr>
        <p:spPr>
          <a:xfrm rot="18900000">
            <a:off x="8428355" y="5877560"/>
            <a:ext cx="340995" cy="340995"/>
          </a:xfrm>
          <a:prstGeom prst="plus">
            <a:avLst>
              <a:gd name="adj" fmla="val 43455"/>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2" name="L-Shape 31"/>
          <p:cNvSpPr/>
          <p:nvPr/>
        </p:nvSpPr>
        <p:spPr>
          <a:xfrm rot="18900000">
            <a:off x="9291320" y="5961380"/>
            <a:ext cx="303530" cy="140335"/>
          </a:xfrm>
          <a:prstGeom prst="corner">
            <a:avLst>
              <a:gd name="adj1" fmla="val 40746"/>
              <a:gd name="adj2" fmla="val 38798"/>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500"/>
                                        <p:tgtEl>
                                          <p:spTgt spid="11"/>
                                        </p:tgtEl>
                                      </p:cBhvr>
                                    </p:animEffect>
                                  </p:childTnLst>
                                </p:cTn>
                              </p:par>
                            </p:childTnLst>
                          </p:cTn>
                        </p:par>
                        <p:par>
                          <p:cTn id="11" fill="hold">
                            <p:stCondLst>
                              <p:cond delay="500"/>
                            </p:stCondLst>
                            <p:childTnLst>
                              <p:par>
                                <p:cTn id="12" presetID="3" presetClass="entr" presetSubtype="10" fill="hold" grpId="0" nodeType="after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blinds(horizontal)">
                                      <p:cBhvr>
                                        <p:cTn id="14" dur="500"/>
                                        <p:tgtEl>
                                          <p:spTgt spid="26"/>
                                        </p:tgtEl>
                                      </p:cBhvr>
                                    </p:animEffect>
                                  </p:childTnLst>
                                </p:cTn>
                              </p:par>
                            </p:childTnLst>
                          </p:cTn>
                        </p:par>
                        <p:par>
                          <p:cTn id="15" fill="hold">
                            <p:stCondLst>
                              <p:cond delay="1000"/>
                            </p:stCondLst>
                            <p:childTnLst>
                              <p:par>
                                <p:cTn id="16" presetID="0" presetClass="path" presetSubtype="0" accel="50000" decel="50000" fill="hold" nodeType="afterEffect">
                                  <p:stCondLst>
                                    <p:cond delay="0"/>
                                  </p:stCondLst>
                                  <p:childTnLst>
                                    <p:animMotion origin="layout" path="M -0.000781186 0.00166627 L 0.0675521 0.00166627 " pathEditMode="relative" rAng="0" ptsTypes="">
                                      <p:cBhvr>
                                        <p:cTn id="17" dur="2000" fill="hold"/>
                                        <p:tgtEl>
                                          <p:spTgt spid="16"/>
                                        </p:tgtEl>
                                        <p:attrNameLst>
                                          <p:attrName>ppt_x</p:attrName>
                                          <p:attrName>ppt_y</p:attrName>
                                        </p:attrNameLst>
                                      </p:cBhvr>
                                      <p:rCtr x="34" y="0"/>
                                    </p:animMotion>
                                  </p:childTnLst>
                                </p:cTn>
                              </p:par>
                            </p:childTnLst>
                          </p:cTn>
                        </p:par>
                        <p:par>
                          <p:cTn id="18" fill="hold">
                            <p:stCondLst>
                              <p:cond delay="3000"/>
                            </p:stCondLst>
                            <p:childTnLst>
                              <p:par>
                                <p:cTn id="19" presetID="3" presetClass="entr" presetSubtype="10" fill="hold" grpId="0" nodeType="after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blinds(horizontal)">
                                      <p:cBhvr>
                                        <p:cTn id="21" dur="500"/>
                                        <p:tgtEl>
                                          <p:spTgt spid="27"/>
                                        </p:tgtEl>
                                      </p:cBhvr>
                                    </p:animEffect>
                                  </p:childTnLst>
                                </p:cTn>
                              </p:par>
                            </p:childTnLst>
                          </p:cTn>
                        </p:par>
                        <p:par>
                          <p:cTn id="22" fill="hold">
                            <p:stCondLst>
                              <p:cond delay="3500"/>
                            </p:stCondLst>
                            <p:childTnLst>
                              <p:par>
                                <p:cTn id="23" presetID="0" presetClass="path" presetSubtype="0" accel="50000" decel="50000" fill="hold" nodeType="afterEffect">
                                  <p:stCondLst>
                                    <p:cond delay="0"/>
                                  </p:stCondLst>
                                  <p:childTnLst>
                                    <p:animMotion origin="layout" path="M 0.0675521 0.00166627 L 0.136511 0.00166627 " pathEditMode="relative" rAng="0" ptsTypes="">
                                      <p:cBhvr>
                                        <p:cTn id="24" dur="2000" fill="hold"/>
                                        <p:tgtEl>
                                          <p:spTgt spid="16"/>
                                        </p:tgtEl>
                                        <p:attrNameLst>
                                          <p:attrName>ppt_x</p:attrName>
                                          <p:attrName>ppt_y</p:attrName>
                                        </p:attrNameLst>
                                      </p:cBhvr>
                                      <p:rCtr x="34" y="0"/>
                                    </p:animMotion>
                                  </p:childTnLst>
                                </p:cTn>
                              </p:par>
                            </p:childTnLst>
                          </p:cTn>
                        </p:par>
                        <p:par>
                          <p:cTn id="25" fill="hold">
                            <p:stCondLst>
                              <p:cond delay="5500"/>
                            </p:stCondLst>
                            <p:childTnLst>
                              <p:par>
                                <p:cTn id="26" presetID="3" presetClass="entr" presetSubtype="10" fill="hold" grpId="0" nodeType="after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blinds(horizontal)">
                                      <p:cBhvr>
                                        <p:cTn id="28" dur="500"/>
                                        <p:tgtEl>
                                          <p:spTgt spid="28"/>
                                        </p:tgtEl>
                                      </p:cBhvr>
                                    </p:animEffect>
                                  </p:childTnLst>
                                </p:cTn>
                              </p:par>
                            </p:childTnLst>
                          </p:cTn>
                        </p:par>
                        <p:par>
                          <p:cTn id="29" fill="hold">
                            <p:stCondLst>
                              <p:cond delay="6000"/>
                            </p:stCondLst>
                            <p:childTnLst>
                              <p:par>
                                <p:cTn id="30" presetID="0" presetClass="path" presetSubtype="0" accel="50000" decel="50000" fill="hold" nodeType="afterEffect">
                                  <p:stCondLst>
                                    <p:cond delay="0"/>
                                  </p:stCondLst>
                                  <p:childTnLst>
                                    <p:animMotion origin="layout" path="M 0.137084 0.000648271 L 0.204897 0.000648271 " pathEditMode="relative" rAng="0" ptsTypes="">
                                      <p:cBhvr>
                                        <p:cTn id="31" dur="2000" fill="hold"/>
                                        <p:tgtEl>
                                          <p:spTgt spid="16"/>
                                        </p:tgtEl>
                                        <p:attrNameLst>
                                          <p:attrName>ppt_x</p:attrName>
                                          <p:attrName>ppt_y</p:attrName>
                                        </p:attrNameLst>
                                      </p:cBhvr>
                                      <p:rCtr x="34" y="0"/>
                                    </p:animMotion>
                                  </p:childTnLst>
                                </p:cTn>
                              </p:par>
                            </p:childTnLst>
                          </p:cTn>
                        </p:par>
                        <p:par>
                          <p:cTn id="32" fill="hold">
                            <p:stCondLst>
                              <p:cond delay="8000"/>
                            </p:stCondLst>
                            <p:childTnLst>
                              <p:par>
                                <p:cTn id="33" presetID="3" presetClass="entr" presetSubtype="10"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blinds(horizontal)">
                                      <p:cBhvr>
                                        <p:cTn id="35" dur="500"/>
                                        <p:tgtEl>
                                          <p:spTgt spid="29"/>
                                        </p:tgtEl>
                                      </p:cBhvr>
                                    </p:animEffect>
                                  </p:childTnLst>
                                </p:cTn>
                              </p:par>
                            </p:childTnLst>
                          </p:cTn>
                        </p:par>
                        <p:par>
                          <p:cTn id="36" fill="hold">
                            <p:stCondLst>
                              <p:cond delay="8500"/>
                            </p:stCondLst>
                            <p:childTnLst>
                              <p:par>
                                <p:cTn id="37" presetID="0" presetClass="path" presetSubtype="0" accel="50000" decel="50000" fill="hold" nodeType="afterEffect">
                                  <p:stCondLst>
                                    <p:cond delay="0"/>
                                  </p:stCondLst>
                                  <p:childTnLst>
                                    <p:animMotion origin="layout" path="M 0.204845 0.00166627 L 0.275001 0.00166627 " pathEditMode="relative" rAng="0" ptsTypes="">
                                      <p:cBhvr>
                                        <p:cTn id="38" dur="2000" fill="hold"/>
                                        <p:tgtEl>
                                          <p:spTgt spid="16"/>
                                        </p:tgtEl>
                                        <p:attrNameLst>
                                          <p:attrName>ppt_x</p:attrName>
                                          <p:attrName>ppt_y</p:attrName>
                                        </p:attrNameLst>
                                      </p:cBhvr>
                                      <p:rCtr x="35" y="0"/>
                                    </p:animMotion>
                                  </p:childTnLst>
                                </p:cTn>
                              </p:par>
                            </p:childTnLst>
                          </p:cTn>
                        </p:par>
                        <p:par>
                          <p:cTn id="39" fill="hold">
                            <p:stCondLst>
                              <p:cond delay="10500"/>
                            </p:stCondLst>
                            <p:childTnLst>
                              <p:par>
                                <p:cTn id="40" presetID="3" presetClass="entr" presetSubtype="10" fill="hold" grpId="0" nodeType="afterEffect">
                                  <p:stCondLst>
                                    <p:cond delay="0"/>
                                  </p:stCondLst>
                                  <p:childTnLst>
                                    <p:set>
                                      <p:cBhvr>
                                        <p:cTn id="41" dur="1" fill="hold">
                                          <p:stCondLst>
                                            <p:cond delay="0"/>
                                          </p:stCondLst>
                                        </p:cTn>
                                        <p:tgtEl>
                                          <p:spTgt spid="32"/>
                                        </p:tgtEl>
                                        <p:attrNameLst>
                                          <p:attrName>style.visibility</p:attrName>
                                        </p:attrNameLst>
                                      </p:cBhvr>
                                      <p:to>
                                        <p:strVal val="visible"/>
                                      </p:to>
                                    </p:set>
                                    <p:animEffect transition="in" filter="blinds(horizontal)">
                                      <p:cBhvr>
                                        <p:cTn id="4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7" grpId="0" bldLvl="0" animBg="1"/>
      <p:bldP spid="28" grpId="0" bldLvl="0" animBg="1"/>
      <p:bldP spid="29" grpId="0" bldLvl="0" animBg="1"/>
      <p:bldP spid="32" grpId="0" bldLvl="0" animBg="1"/>
      <p:bldP spid="11"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vector </a:t>
            </a:r>
            <a:r>
              <a:rPr lang="zh-CN" altLang="en-US"/>
              <a:t>查找为什么低效</a:t>
            </a:r>
            <a:endParaRPr lang="zh-CN" altLang="en-US"/>
          </a:p>
        </p:txBody>
      </p:sp>
      <p:sp>
        <p:nvSpPr>
          <p:cNvPr id="3" name="Content Placeholder 2"/>
          <p:cNvSpPr>
            <a:spLocks noGrp="1"/>
          </p:cNvSpPr>
          <p:nvPr>
            <p:ph idx="1"/>
          </p:nvPr>
        </p:nvSpPr>
        <p:spPr/>
        <p:txBody>
          <a:bodyPr/>
          <a:p>
            <a:r>
              <a:rPr lang="zh-CN" altLang="x-none"/>
              <a:t>在由</a:t>
            </a:r>
            <a:r>
              <a:rPr lang="en-US" altLang="zh-CN"/>
              <a:t> n </a:t>
            </a:r>
            <a:r>
              <a:rPr lang="zh-CN" altLang="en-US"/>
              <a:t>个数组成的</a:t>
            </a:r>
            <a:r>
              <a:rPr lang="en-US" altLang="zh-CN"/>
              <a:t> vector </a:t>
            </a:r>
            <a:r>
              <a:rPr lang="zh-CN" altLang="en-US"/>
              <a:t>中查找一个数，最好需要</a:t>
            </a:r>
            <a:r>
              <a:rPr lang="en-US" altLang="zh-CN"/>
              <a:t> 1 </a:t>
            </a:r>
            <a:r>
              <a:rPr lang="zh-CN" altLang="en-US"/>
              <a:t>次比较运算就能找到（例如查找</a:t>
            </a:r>
            <a:r>
              <a:rPr lang="en-US" altLang="zh-CN"/>
              <a:t> 1</a:t>
            </a:r>
            <a:r>
              <a:rPr lang="zh-CN" altLang="en-US"/>
              <a:t>）。</a:t>
            </a:r>
            <a:endParaRPr lang="zh-CN" altLang="en-US"/>
          </a:p>
          <a:p>
            <a:r>
              <a:rPr lang="zh-CN" altLang="en-US"/>
              <a:t>最坏需要</a:t>
            </a:r>
            <a:r>
              <a:rPr lang="en-US" altLang="zh-CN"/>
              <a:t> </a:t>
            </a:r>
            <a:r>
              <a:rPr lang="x-none" altLang="en-US"/>
              <a:t>n </a:t>
            </a:r>
            <a:r>
              <a:rPr lang="zh-CN" altLang="x-none"/>
              <a:t>次</a:t>
            </a:r>
            <a:r>
              <a:rPr lang="zh-CN" altLang="en-US">
                <a:sym typeface="+mn-ea"/>
              </a:rPr>
              <a:t>比较运算</a:t>
            </a:r>
            <a:r>
              <a:rPr lang="zh-CN" altLang="x-none"/>
              <a:t>才能找到或者发现找不到（例如查找</a:t>
            </a:r>
            <a:r>
              <a:rPr lang="en-US" altLang="zh-CN"/>
              <a:t> 7</a:t>
            </a:r>
            <a:r>
              <a:rPr lang="zh-CN" altLang="en-US"/>
              <a:t>，或者找一个不存在的数</a:t>
            </a:r>
            <a:r>
              <a:rPr lang="zh-CN" altLang="x-none"/>
              <a:t>）。</a:t>
            </a:r>
            <a:endParaRPr lang="zh-CN" altLang="x-none"/>
          </a:p>
          <a:p>
            <a:r>
              <a:rPr lang="zh-CN" altLang="x-none"/>
              <a:t>所以我们说</a:t>
            </a:r>
            <a:r>
              <a:rPr lang="en-US" altLang="zh-CN"/>
              <a:t> vector </a:t>
            </a:r>
            <a:r>
              <a:rPr lang="zh-CN" altLang="en-US"/>
              <a:t>查找指定元素的</a:t>
            </a:r>
            <a:r>
              <a:rPr lang="zh-CN" altLang="en-US" b="1"/>
              <a:t>最坏复杂度</a:t>
            </a:r>
            <a:r>
              <a:rPr lang="zh-CN" altLang="en-US"/>
              <a:t>为</a:t>
            </a:r>
            <a:r>
              <a:rPr lang="en-US" altLang="zh-CN"/>
              <a:t> </a:t>
            </a:r>
            <a:r>
              <a:rPr lang="x-none" altLang="en-US"/>
              <a:t>O(n)</a:t>
            </a:r>
            <a:r>
              <a:rPr lang="zh-CN" altLang="x-none"/>
              <a:t>。</a:t>
            </a:r>
            <a:endParaRPr lang="zh-CN" altLang="x-none"/>
          </a:p>
        </p:txBody>
      </p:sp>
      <p:sp>
        <p:nvSpPr>
          <p:cNvPr id="4" name="Rectangles 3"/>
          <p:cNvSpPr/>
          <p:nvPr/>
        </p:nvSpPr>
        <p:spPr>
          <a:xfrm>
            <a:off x="567880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1</a:t>
            </a:r>
            <a:endParaRPr lang="en-US"/>
          </a:p>
        </p:txBody>
      </p:sp>
      <p:sp>
        <p:nvSpPr>
          <p:cNvPr id="5" name="Rectangles 4"/>
          <p:cNvSpPr/>
          <p:nvPr/>
        </p:nvSpPr>
        <p:spPr>
          <a:xfrm>
            <a:off x="651319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6" name="Rectangles 5"/>
          <p:cNvSpPr/>
          <p:nvPr/>
        </p:nvSpPr>
        <p:spPr>
          <a:xfrm>
            <a:off x="734758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2</a:t>
            </a:r>
            <a:endParaRPr lang="en-US"/>
          </a:p>
        </p:txBody>
      </p:sp>
      <p:sp>
        <p:nvSpPr>
          <p:cNvPr id="7" name="Rectangles 6"/>
          <p:cNvSpPr/>
          <p:nvPr/>
        </p:nvSpPr>
        <p:spPr>
          <a:xfrm>
            <a:off x="818197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8</a:t>
            </a:r>
            <a:endParaRPr lang="en-US"/>
          </a:p>
        </p:txBody>
      </p:sp>
      <p:sp>
        <p:nvSpPr>
          <p:cNvPr id="8" name="Rectangles 7"/>
          <p:cNvSpPr/>
          <p:nvPr/>
        </p:nvSpPr>
        <p:spPr>
          <a:xfrm>
            <a:off x="901636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5</a:t>
            </a:r>
            <a:endParaRPr lang="en-US"/>
          </a:p>
        </p:txBody>
      </p:sp>
      <p:sp>
        <p:nvSpPr>
          <p:cNvPr id="9" name="Rectangles 8"/>
          <p:cNvSpPr/>
          <p:nvPr/>
        </p:nvSpPr>
        <p:spPr>
          <a:xfrm>
            <a:off x="9850755" y="543623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7</a:t>
            </a:r>
            <a:endParaRPr lang="en-US"/>
          </a:p>
        </p:txBody>
      </p:sp>
      <p:sp>
        <p:nvSpPr>
          <p:cNvPr id="11" name="Text Box 10"/>
          <p:cNvSpPr txBox="1"/>
          <p:nvPr/>
        </p:nvSpPr>
        <p:spPr>
          <a:xfrm>
            <a:off x="4152900" y="3889375"/>
            <a:ext cx="1097280" cy="368300"/>
          </a:xfrm>
          <a:prstGeom prst="rect">
            <a:avLst/>
          </a:prstGeom>
          <a:noFill/>
        </p:spPr>
        <p:txBody>
          <a:bodyPr wrap="none" rtlCol="0">
            <a:spAutoFit/>
          </a:bodyPr>
          <a:p>
            <a:r>
              <a:rPr lang="zh-CN" altLang="en-US"/>
              <a:t>要找的数</a:t>
            </a:r>
            <a:endParaRPr lang="zh-CN" altLang="en-US"/>
          </a:p>
        </p:txBody>
      </p:sp>
      <p:sp>
        <p:nvSpPr>
          <p:cNvPr id="12" name="Text Box 11"/>
          <p:cNvSpPr txBox="1"/>
          <p:nvPr/>
        </p:nvSpPr>
        <p:spPr>
          <a:xfrm>
            <a:off x="4381500" y="5466080"/>
            <a:ext cx="640080" cy="368300"/>
          </a:xfrm>
          <a:prstGeom prst="rect">
            <a:avLst/>
          </a:prstGeom>
          <a:noFill/>
        </p:spPr>
        <p:txBody>
          <a:bodyPr wrap="none" rtlCol="0">
            <a:spAutoFit/>
          </a:bodyPr>
          <a:p>
            <a:r>
              <a:rPr lang="zh-CN" altLang="en-US"/>
              <a:t>内存</a:t>
            </a:r>
            <a:endParaRPr lang="zh-CN" altLang="en-US"/>
          </a:p>
        </p:txBody>
      </p:sp>
      <p:grpSp>
        <p:nvGrpSpPr>
          <p:cNvPr id="16" name="Group 15"/>
          <p:cNvGrpSpPr/>
          <p:nvPr/>
        </p:nvGrpSpPr>
        <p:grpSpPr>
          <a:xfrm>
            <a:off x="9003665" y="3859530"/>
            <a:ext cx="1156970" cy="1433830"/>
            <a:chOff x="8943" y="5759"/>
            <a:chExt cx="1822" cy="2258"/>
          </a:xfrm>
        </p:grpSpPr>
        <p:sp>
          <p:nvSpPr>
            <p:cNvPr id="10" name="Rectangles 9"/>
            <p:cNvSpPr/>
            <p:nvPr/>
          </p:nvSpPr>
          <p:spPr>
            <a:xfrm>
              <a:off x="8943" y="5759"/>
              <a:ext cx="1314" cy="674"/>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b="1"/>
                <a:t>5</a:t>
              </a:r>
              <a:endParaRPr lang="en-US" b="1"/>
            </a:p>
          </p:txBody>
        </p:sp>
        <p:sp>
          <p:nvSpPr>
            <p:cNvPr id="13" name="Down Arrow 12"/>
            <p:cNvSpPr/>
            <p:nvPr/>
          </p:nvSpPr>
          <p:spPr>
            <a:xfrm>
              <a:off x="9343" y="6659"/>
              <a:ext cx="514" cy="1358"/>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en-US"/>
            </a:p>
          </p:txBody>
        </p:sp>
        <p:sp>
          <p:nvSpPr>
            <p:cNvPr id="14" name="Text Box 13"/>
            <p:cNvSpPr txBox="1"/>
            <p:nvPr/>
          </p:nvSpPr>
          <p:spPr>
            <a:xfrm>
              <a:off x="9857" y="6951"/>
              <a:ext cx="908" cy="580"/>
            </a:xfrm>
            <a:prstGeom prst="rect">
              <a:avLst/>
            </a:prstGeom>
            <a:noFill/>
          </p:spPr>
          <p:txBody>
            <a:bodyPr wrap="none" rtlCol="0">
              <a:spAutoFit/>
            </a:bodyPr>
            <a:p>
              <a:r>
                <a:rPr lang="en-US"/>
                <a:t>==</a:t>
              </a:r>
              <a:r>
                <a:rPr lang="x-none" altLang="en-US"/>
                <a:t>?</a:t>
              </a:r>
              <a:endParaRPr lang="x-none" altLang="en-US"/>
            </a:p>
          </p:txBody>
        </p:sp>
      </p:grpSp>
      <p:sp>
        <p:nvSpPr>
          <p:cNvPr id="19" name="Text Box 18"/>
          <p:cNvSpPr txBox="1"/>
          <p:nvPr/>
        </p:nvSpPr>
        <p:spPr>
          <a:xfrm>
            <a:off x="4381500" y="6011545"/>
            <a:ext cx="640080" cy="368300"/>
          </a:xfrm>
          <a:prstGeom prst="rect">
            <a:avLst/>
          </a:prstGeom>
          <a:noFill/>
        </p:spPr>
        <p:txBody>
          <a:bodyPr wrap="none" rtlCol="0">
            <a:spAutoFit/>
          </a:bodyPr>
          <a:p>
            <a:r>
              <a:rPr lang="zh-CN" altLang="en-US">
                <a:solidFill>
                  <a:schemeClr val="bg1">
                    <a:lumMod val="50000"/>
                  </a:schemeClr>
                </a:solidFill>
              </a:rPr>
              <a:t>地址</a:t>
            </a:r>
            <a:endParaRPr lang="zh-CN" altLang="en-US">
              <a:solidFill>
                <a:schemeClr val="bg1">
                  <a:lumMod val="50000"/>
                </a:schemeClr>
              </a:solidFill>
            </a:endParaRPr>
          </a:p>
        </p:txBody>
      </p:sp>
      <p:sp>
        <p:nvSpPr>
          <p:cNvPr id="20" name="Text Box 19"/>
          <p:cNvSpPr txBox="1"/>
          <p:nvPr/>
        </p:nvSpPr>
        <p:spPr>
          <a:xfrm>
            <a:off x="5932805" y="6007100"/>
            <a:ext cx="309880" cy="368300"/>
          </a:xfrm>
          <a:prstGeom prst="rect">
            <a:avLst/>
          </a:prstGeom>
          <a:noFill/>
        </p:spPr>
        <p:txBody>
          <a:bodyPr wrap="none" rtlCol="0">
            <a:spAutoFit/>
          </a:bodyPr>
          <a:p>
            <a:r>
              <a:rPr lang="x-none" altLang="en-US">
                <a:solidFill>
                  <a:schemeClr val="bg1">
                    <a:lumMod val="50000"/>
                  </a:schemeClr>
                </a:solidFill>
              </a:rPr>
              <a:t>a</a:t>
            </a:r>
            <a:endParaRPr lang="x-none" altLang="en-US">
              <a:solidFill>
                <a:schemeClr val="bg1">
                  <a:lumMod val="50000"/>
                </a:schemeClr>
              </a:solidFill>
            </a:endParaRPr>
          </a:p>
        </p:txBody>
      </p:sp>
      <p:sp>
        <p:nvSpPr>
          <p:cNvPr id="21" name="Text Box 20"/>
          <p:cNvSpPr txBox="1"/>
          <p:nvPr/>
        </p:nvSpPr>
        <p:spPr>
          <a:xfrm>
            <a:off x="6632575" y="6011545"/>
            <a:ext cx="570230" cy="368300"/>
          </a:xfrm>
          <a:prstGeom prst="rect">
            <a:avLst/>
          </a:prstGeom>
          <a:noFill/>
        </p:spPr>
        <p:txBody>
          <a:bodyPr wrap="none" rtlCol="0">
            <a:spAutoFit/>
          </a:bodyPr>
          <a:p>
            <a:r>
              <a:rPr lang="x-none" altLang="en-US">
                <a:solidFill>
                  <a:schemeClr val="bg1">
                    <a:lumMod val="50000"/>
                  </a:schemeClr>
                </a:solidFill>
              </a:rPr>
              <a:t>a+1</a:t>
            </a:r>
            <a:endParaRPr lang="x-none" altLang="en-US">
              <a:solidFill>
                <a:schemeClr val="bg1">
                  <a:lumMod val="50000"/>
                </a:schemeClr>
              </a:solidFill>
            </a:endParaRPr>
          </a:p>
        </p:txBody>
      </p:sp>
      <p:sp>
        <p:nvSpPr>
          <p:cNvPr id="22" name="Text Box 21"/>
          <p:cNvSpPr txBox="1"/>
          <p:nvPr/>
        </p:nvSpPr>
        <p:spPr>
          <a:xfrm>
            <a:off x="7466965" y="6007100"/>
            <a:ext cx="570230" cy="368300"/>
          </a:xfrm>
          <a:prstGeom prst="rect">
            <a:avLst/>
          </a:prstGeom>
          <a:noFill/>
        </p:spPr>
        <p:txBody>
          <a:bodyPr wrap="none" rtlCol="0">
            <a:spAutoFit/>
          </a:bodyPr>
          <a:p>
            <a:r>
              <a:rPr lang="x-none" altLang="en-US">
                <a:solidFill>
                  <a:schemeClr val="bg1">
                    <a:lumMod val="50000"/>
                  </a:schemeClr>
                </a:solidFill>
              </a:rPr>
              <a:t>a+2</a:t>
            </a:r>
            <a:endParaRPr lang="x-none" altLang="en-US">
              <a:solidFill>
                <a:schemeClr val="bg1">
                  <a:lumMod val="50000"/>
                </a:schemeClr>
              </a:solidFill>
            </a:endParaRPr>
          </a:p>
        </p:txBody>
      </p:sp>
      <p:sp>
        <p:nvSpPr>
          <p:cNvPr id="23" name="Text Box 22"/>
          <p:cNvSpPr txBox="1"/>
          <p:nvPr/>
        </p:nvSpPr>
        <p:spPr>
          <a:xfrm>
            <a:off x="8301355" y="6007100"/>
            <a:ext cx="570230" cy="368300"/>
          </a:xfrm>
          <a:prstGeom prst="rect">
            <a:avLst/>
          </a:prstGeom>
          <a:noFill/>
        </p:spPr>
        <p:txBody>
          <a:bodyPr wrap="none" rtlCol="0">
            <a:spAutoFit/>
          </a:bodyPr>
          <a:p>
            <a:r>
              <a:rPr lang="x-none" altLang="en-US">
                <a:solidFill>
                  <a:schemeClr val="bg1">
                    <a:lumMod val="50000"/>
                  </a:schemeClr>
                </a:solidFill>
              </a:rPr>
              <a:t>a+3</a:t>
            </a:r>
            <a:endParaRPr lang="x-none" altLang="en-US">
              <a:solidFill>
                <a:schemeClr val="bg1">
                  <a:lumMod val="50000"/>
                </a:schemeClr>
              </a:solidFill>
            </a:endParaRPr>
          </a:p>
        </p:txBody>
      </p:sp>
      <p:sp>
        <p:nvSpPr>
          <p:cNvPr id="24" name="Text Box 23"/>
          <p:cNvSpPr txBox="1"/>
          <p:nvPr/>
        </p:nvSpPr>
        <p:spPr>
          <a:xfrm>
            <a:off x="9135745" y="6007100"/>
            <a:ext cx="570230" cy="368300"/>
          </a:xfrm>
          <a:prstGeom prst="rect">
            <a:avLst/>
          </a:prstGeom>
          <a:noFill/>
        </p:spPr>
        <p:txBody>
          <a:bodyPr wrap="none" rtlCol="0">
            <a:spAutoFit/>
          </a:bodyPr>
          <a:p>
            <a:r>
              <a:rPr lang="x-none" altLang="en-US">
                <a:solidFill>
                  <a:schemeClr val="bg1">
                    <a:lumMod val="50000"/>
                  </a:schemeClr>
                </a:solidFill>
              </a:rPr>
              <a:t>a+4</a:t>
            </a:r>
            <a:endParaRPr lang="x-none" altLang="en-US">
              <a:solidFill>
                <a:schemeClr val="bg1">
                  <a:lumMod val="50000"/>
                </a:schemeClr>
              </a:solidFill>
            </a:endParaRPr>
          </a:p>
        </p:txBody>
      </p:sp>
      <p:sp>
        <p:nvSpPr>
          <p:cNvPr id="25" name="Text Box 24"/>
          <p:cNvSpPr txBox="1"/>
          <p:nvPr/>
        </p:nvSpPr>
        <p:spPr>
          <a:xfrm>
            <a:off x="9970135" y="6007100"/>
            <a:ext cx="570230" cy="368300"/>
          </a:xfrm>
          <a:prstGeom prst="rect">
            <a:avLst/>
          </a:prstGeom>
          <a:noFill/>
        </p:spPr>
        <p:txBody>
          <a:bodyPr wrap="none" rtlCol="0">
            <a:spAutoFit/>
          </a:bodyPr>
          <a:p>
            <a:r>
              <a:rPr lang="x-none" altLang="en-US">
                <a:solidFill>
                  <a:schemeClr val="bg1">
                    <a:lumMod val="50000"/>
                  </a:schemeClr>
                </a:solidFill>
              </a:rPr>
              <a:t>a+5</a:t>
            </a:r>
            <a:endParaRPr lang="x-none" altLang="en-US">
              <a:solidFill>
                <a:schemeClr val="bg1">
                  <a:lumMod val="50000"/>
                </a:schemeClr>
              </a:solidFill>
            </a:endParaRPr>
          </a:p>
        </p:txBody>
      </p:sp>
      <p:sp>
        <p:nvSpPr>
          <p:cNvPr id="26" name="Cross 25"/>
          <p:cNvSpPr/>
          <p:nvPr/>
        </p:nvSpPr>
        <p:spPr>
          <a:xfrm rot="18900000">
            <a:off x="5916930" y="5696585"/>
            <a:ext cx="340995" cy="340995"/>
          </a:xfrm>
          <a:prstGeom prst="plus">
            <a:avLst>
              <a:gd name="adj" fmla="val 43455"/>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27" name="Cross 26"/>
          <p:cNvSpPr/>
          <p:nvPr/>
        </p:nvSpPr>
        <p:spPr>
          <a:xfrm rot="18900000">
            <a:off x="6759575" y="5696585"/>
            <a:ext cx="340995" cy="340995"/>
          </a:xfrm>
          <a:prstGeom prst="plus">
            <a:avLst>
              <a:gd name="adj" fmla="val 43455"/>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28" name="Cross 27"/>
          <p:cNvSpPr/>
          <p:nvPr/>
        </p:nvSpPr>
        <p:spPr>
          <a:xfrm rot="18900000">
            <a:off x="7593965" y="5696585"/>
            <a:ext cx="340995" cy="340995"/>
          </a:xfrm>
          <a:prstGeom prst="plus">
            <a:avLst>
              <a:gd name="adj" fmla="val 43455"/>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29" name="Cross 28"/>
          <p:cNvSpPr/>
          <p:nvPr/>
        </p:nvSpPr>
        <p:spPr>
          <a:xfrm rot="18900000">
            <a:off x="8428355" y="5696585"/>
            <a:ext cx="340995" cy="340995"/>
          </a:xfrm>
          <a:prstGeom prst="plus">
            <a:avLst>
              <a:gd name="adj" fmla="val 43455"/>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2" name="L-Shape 31"/>
          <p:cNvSpPr/>
          <p:nvPr/>
        </p:nvSpPr>
        <p:spPr>
          <a:xfrm rot="18900000">
            <a:off x="9291320" y="5780405"/>
            <a:ext cx="303530" cy="140335"/>
          </a:xfrm>
          <a:prstGeom prst="corner">
            <a:avLst>
              <a:gd name="adj1" fmla="val 40746"/>
              <a:gd name="adj2" fmla="val 38798"/>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en-US"/>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x-none" altLang="en-US">
                <a:sym typeface="+mn-ea"/>
              </a:rPr>
              <a:t>set </a:t>
            </a:r>
            <a:r>
              <a:rPr lang="zh-CN" altLang="x-none">
                <a:sym typeface="+mn-ea"/>
              </a:rPr>
              <a:t>又称集合（数学概念），是专为查找优化的容器，查找元素要用他自带的</a:t>
            </a:r>
            <a:r>
              <a:rPr lang="en-US" altLang="zh-CN">
                <a:sym typeface="+mn-ea"/>
              </a:rPr>
              <a:t> </a:t>
            </a:r>
            <a:r>
              <a:rPr lang="x-none" altLang="en-US">
                <a:sym typeface="+mn-ea"/>
              </a:rPr>
              <a:t>find </a:t>
            </a:r>
            <a:r>
              <a:rPr lang="zh-CN" altLang="x-none">
                <a:sym typeface="+mn-ea"/>
              </a:rPr>
              <a:t>函数。</a:t>
            </a:r>
            <a:endParaRPr lang="x-none" altLang="en-US">
              <a:sym typeface="+mn-ea"/>
            </a:endParaRPr>
          </a:p>
          <a:p>
            <a:r>
              <a:rPr lang="x-none" altLang="en-US">
                <a:sym typeface="+mn-ea"/>
              </a:rPr>
              <a:t>set&lt;int&gt; a = {  1, 4, 2, 8, 5, 7  };</a:t>
            </a:r>
            <a:endParaRPr lang="x-none" altLang="en-US"/>
          </a:p>
          <a:p>
            <a:r>
              <a:rPr lang="x-none" altLang="zh-CN">
                <a:sym typeface="+mn-ea"/>
              </a:rPr>
              <a:t>a.find(</a:t>
            </a:r>
            <a:r>
              <a:rPr lang="x-none" altLang="zh-CN" b="1">
                <a:sym typeface="+mn-ea"/>
              </a:rPr>
              <a:t>5</a:t>
            </a:r>
            <a:r>
              <a:rPr lang="x-none" altLang="zh-CN">
                <a:sym typeface="+mn-ea"/>
              </a:rPr>
              <a:t>);</a:t>
            </a:r>
            <a:endParaRPr lang="x-none" altLang="zh-CN"/>
          </a:p>
          <a:p>
            <a:r>
              <a:rPr lang="x-none" altLang="zh-CN">
                <a:sym typeface="+mn-ea"/>
              </a:rPr>
              <a:t>set</a:t>
            </a:r>
            <a:r>
              <a:rPr lang="en-US" altLang="x-none">
                <a:sym typeface="+mn-ea"/>
              </a:rPr>
              <a:t> </a:t>
            </a:r>
            <a:r>
              <a:rPr lang="zh-CN" altLang="en-US">
                <a:sym typeface="+mn-ea"/>
              </a:rPr>
              <a:t>之所以能够实现</a:t>
            </a:r>
            <a:r>
              <a:rPr lang="en-US" altLang="zh-CN">
                <a:sym typeface="+mn-ea"/>
              </a:rPr>
              <a:t> </a:t>
            </a:r>
            <a:r>
              <a:rPr lang="x-none" altLang="en-US">
                <a:sym typeface="+mn-ea"/>
              </a:rPr>
              <a:t>O(logn) </a:t>
            </a:r>
            <a:r>
              <a:rPr lang="zh-CN" altLang="x-none">
                <a:sym typeface="+mn-ea"/>
              </a:rPr>
              <a:t>复杂度</a:t>
            </a:r>
            <a:r>
              <a:rPr lang="zh-CN" altLang="en-US">
                <a:sym typeface="+mn-ea"/>
              </a:rPr>
              <a:t>高效查找，是因为他内部预先构建好了一棵</a:t>
            </a:r>
            <a:r>
              <a:rPr lang="zh-CN" altLang="en-US" b="1">
                <a:sym typeface="+mn-ea"/>
              </a:rPr>
              <a:t>二叉</a:t>
            </a:r>
            <a:r>
              <a:rPr lang="zh-CN" altLang="en-US" b="1">
                <a:sym typeface="+mn-ea"/>
              </a:rPr>
              <a:t>排序树</a:t>
            </a:r>
            <a:r>
              <a:rPr lang="zh-CN" altLang="en-US">
                <a:sym typeface="+mn-ea"/>
              </a:rPr>
              <a:t>。</a:t>
            </a:r>
            <a:endParaRPr lang="zh-CN" altLang="en-US">
              <a:sym typeface="+mn-ea"/>
            </a:endParaRPr>
          </a:p>
          <a:p>
            <a:r>
              <a:rPr lang="zh-CN" altLang="x-none"/>
              <a:t>如何构建的？请看动画：</a:t>
            </a:r>
            <a:endParaRPr lang="zh-CN" altLang="x-none"/>
          </a:p>
        </p:txBody>
      </p:sp>
      <p:sp>
        <p:nvSpPr>
          <p:cNvPr id="4" name="Rectangles 3"/>
          <p:cNvSpPr/>
          <p:nvPr/>
        </p:nvSpPr>
        <p:spPr>
          <a:xfrm>
            <a:off x="167767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1</a:t>
            </a:r>
            <a:endParaRPr lang="en-US"/>
          </a:p>
        </p:txBody>
      </p:sp>
      <p:sp>
        <p:nvSpPr>
          <p:cNvPr id="5" name="Rectangles 4"/>
          <p:cNvSpPr/>
          <p:nvPr/>
        </p:nvSpPr>
        <p:spPr>
          <a:xfrm>
            <a:off x="251206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6" name="Rectangles 5"/>
          <p:cNvSpPr/>
          <p:nvPr/>
        </p:nvSpPr>
        <p:spPr>
          <a:xfrm>
            <a:off x="334645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2</a:t>
            </a:r>
            <a:endParaRPr lang="en-US"/>
          </a:p>
        </p:txBody>
      </p:sp>
      <p:sp>
        <p:nvSpPr>
          <p:cNvPr id="7" name="Rectangles 6"/>
          <p:cNvSpPr/>
          <p:nvPr/>
        </p:nvSpPr>
        <p:spPr>
          <a:xfrm>
            <a:off x="418084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8</a:t>
            </a:r>
            <a:endParaRPr lang="en-US"/>
          </a:p>
        </p:txBody>
      </p:sp>
      <p:sp>
        <p:nvSpPr>
          <p:cNvPr id="8" name="Rectangles 7"/>
          <p:cNvSpPr/>
          <p:nvPr/>
        </p:nvSpPr>
        <p:spPr>
          <a:xfrm>
            <a:off x="501523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5</a:t>
            </a:r>
            <a:endParaRPr lang="en-US"/>
          </a:p>
        </p:txBody>
      </p:sp>
      <p:sp>
        <p:nvSpPr>
          <p:cNvPr id="10" name="Rectangles 9"/>
          <p:cNvSpPr/>
          <p:nvPr/>
        </p:nvSpPr>
        <p:spPr>
          <a:xfrm>
            <a:off x="584962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7</a:t>
            </a:r>
            <a:endParaRPr lang="en-US"/>
          </a:p>
        </p:txBody>
      </p:sp>
      <p:sp>
        <p:nvSpPr>
          <p:cNvPr id="12" name="Text Box 11"/>
          <p:cNvSpPr txBox="1"/>
          <p:nvPr/>
        </p:nvSpPr>
        <p:spPr>
          <a:xfrm>
            <a:off x="170180" y="4226560"/>
            <a:ext cx="1325880" cy="368300"/>
          </a:xfrm>
          <a:prstGeom prst="rect">
            <a:avLst/>
          </a:prstGeom>
          <a:noFill/>
        </p:spPr>
        <p:txBody>
          <a:bodyPr wrap="none" rtlCol="0">
            <a:spAutoFit/>
          </a:bodyPr>
          <a:p>
            <a:r>
              <a:rPr lang="zh-CN" altLang="en-US"/>
              <a:t>待插入的数</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读取</a:t>
            </a:r>
            <a:r>
              <a:rPr lang="en-US" altLang="zh-CN"/>
              <a:t> map </a:t>
            </a:r>
            <a:r>
              <a:rPr lang="zh-CN" altLang="en-US"/>
              <a:t>元素</a:t>
            </a:r>
            <a:endParaRPr lang="zh-CN" altLang="en-US"/>
          </a:p>
        </p:txBody>
      </p:sp>
      <p:sp>
        <p:nvSpPr>
          <p:cNvPr id="3" name="Content Placeholder 2"/>
          <p:cNvSpPr>
            <a:spLocks noGrp="1"/>
          </p:cNvSpPr>
          <p:nvPr>
            <p:ph idx="1"/>
          </p:nvPr>
        </p:nvSpPr>
        <p:spPr>
          <a:xfrm>
            <a:off x="647700" y="1825625"/>
            <a:ext cx="11058525" cy="4351655"/>
          </a:xfrm>
        </p:spPr>
        <p:txBody>
          <a:bodyPr/>
          <a:p>
            <a:r>
              <a:rPr lang="x-none" altLang="en-US">
                <a:sym typeface="+mn-ea"/>
              </a:rPr>
              <a:t>map&lt;string, int&gt; m;</a:t>
            </a:r>
            <a:endParaRPr lang="x-none" altLang="en-US">
              <a:sym typeface="+mn-ea"/>
            </a:endParaRPr>
          </a:p>
          <a:p>
            <a:r>
              <a:rPr lang="zh-CN" altLang="x-none">
                <a:sym typeface="+mn-ea"/>
              </a:rPr>
              <a:t>读取</a:t>
            </a:r>
            <a:r>
              <a:rPr lang="en-US" altLang="zh-CN">
                <a:sym typeface="+mn-ea"/>
              </a:rPr>
              <a:t> map </a:t>
            </a:r>
            <a:r>
              <a:rPr lang="zh-CN" altLang="en-US">
                <a:sym typeface="+mn-ea"/>
              </a:rPr>
              <a:t>中指定键值的元素有两种方法。</a:t>
            </a:r>
            <a:endParaRPr lang="en-US">
              <a:sym typeface="+mn-ea"/>
            </a:endParaRPr>
          </a:p>
          <a:p>
            <a:r>
              <a:rPr lang="x-none" altLang="en-US">
                <a:sym typeface="+mn-ea"/>
              </a:rPr>
              <a:t>val = </a:t>
            </a:r>
            <a:r>
              <a:rPr lang="en-US">
                <a:sym typeface="+mn-ea"/>
              </a:rPr>
              <a:t>m[</a:t>
            </a:r>
            <a:r>
              <a:rPr lang="x-none" altLang="en-US">
                <a:sym typeface="+mn-ea"/>
              </a:rPr>
              <a:t>“</a:t>
            </a:r>
            <a:r>
              <a:rPr lang="en-US">
                <a:sym typeface="+mn-ea"/>
              </a:rPr>
              <a:t>key</a:t>
            </a:r>
            <a:r>
              <a:rPr lang="x-none" altLang="en-US">
                <a:sym typeface="+mn-ea"/>
              </a:rPr>
              <a:t>”];</a:t>
            </a:r>
            <a:r>
              <a:rPr lang="x-none" altLang="zh-CN">
                <a:sym typeface="+mn-ea"/>
              </a:rPr>
              <a:t> </a:t>
            </a:r>
            <a:r>
              <a:rPr lang="x-none" altLang="en-US">
                <a:sym typeface="+mn-ea"/>
              </a:rPr>
              <a:t>         </a:t>
            </a:r>
            <a:r>
              <a:rPr lang="en-US" altLang="x-none">
                <a:sym typeface="+mn-ea"/>
              </a:rPr>
              <a:t>     </a:t>
            </a:r>
            <a:r>
              <a:rPr lang="x-none" altLang="en-US">
                <a:sym typeface="+mn-ea"/>
              </a:rPr>
              <a:t>  // </a:t>
            </a:r>
            <a:r>
              <a:rPr lang="zh-CN" altLang="x-none">
                <a:sym typeface="+mn-ea"/>
              </a:rPr>
              <a:t>读取键值为</a:t>
            </a:r>
            <a:r>
              <a:rPr lang="x-none" altLang="zh-CN">
                <a:sym typeface="+mn-ea"/>
              </a:rPr>
              <a:t> “key” </a:t>
            </a:r>
            <a:r>
              <a:rPr lang="zh-CN" altLang="x-none">
                <a:sym typeface="+mn-ea"/>
              </a:rPr>
              <a:t>的元素，如果不存在，那就创建</a:t>
            </a:r>
            <a:r>
              <a:rPr lang="x-none" altLang="zh-CN">
                <a:sym typeface="+mn-ea"/>
              </a:rPr>
              <a:t> “key” </a:t>
            </a:r>
            <a:r>
              <a:rPr lang="zh-CN" altLang="x-none">
                <a:sym typeface="+mn-ea"/>
              </a:rPr>
              <a:t>元素</a:t>
            </a:r>
            <a:endParaRPr lang="en-US"/>
          </a:p>
          <a:p>
            <a:r>
              <a:rPr lang="x-none" altLang="en-US"/>
              <a:t>val = m.at(“key”);</a:t>
            </a:r>
            <a:r>
              <a:rPr lang="x-none" altLang="en-US">
                <a:sym typeface="+mn-ea"/>
              </a:rPr>
              <a:t>            // </a:t>
            </a:r>
            <a:r>
              <a:rPr lang="zh-CN" altLang="x-none">
                <a:sym typeface="+mn-ea"/>
              </a:rPr>
              <a:t>读取键值为</a:t>
            </a:r>
            <a:r>
              <a:rPr lang="x-none" altLang="zh-CN">
                <a:sym typeface="+mn-ea"/>
              </a:rPr>
              <a:t> “key” </a:t>
            </a:r>
            <a:r>
              <a:rPr lang="zh-CN" altLang="x-none">
                <a:sym typeface="+mn-ea"/>
              </a:rPr>
              <a:t>的元素，如果不存在，抛出异常</a:t>
            </a:r>
            <a:endParaRPr lang="zh-CN" altLang="x-none">
              <a:sym typeface="+mn-ea"/>
            </a:endParaRPr>
          </a:p>
          <a:p>
            <a:r>
              <a:rPr lang="zh-CN" altLang="x-none">
                <a:sym typeface="+mn-ea"/>
              </a:rPr>
              <a:t>所以</a:t>
            </a:r>
            <a:r>
              <a:rPr lang="en-US" altLang="zh-CN">
                <a:sym typeface="+mn-ea"/>
              </a:rPr>
              <a:t> </a:t>
            </a:r>
            <a:r>
              <a:rPr lang="x-none" altLang="zh-CN">
                <a:sym typeface="+mn-ea"/>
              </a:rPr>
              <a:t>[] </a:t>
            </a:r>
            <a:r>
              <a:rPr lang="zh-CN" altLang="x-none">
                <a:sym typeface="+mn-ea"/>
              </a:rPr>
              <a:t>和</a:t>
            </a:r>
            <a:r>
              <a:rPr lang="en-US" altLang="zh-CN">
                <a:sym typeface="+mn-ea"/>
              </a:rPr>
              <a:t> </a:t>
            </a:r>
            <a:r>
              <a:rPr lang="x-none" altLang="en-US">
                <a:sym typeface="+mn-ea"/>
              </a:rPr>
              <a:t>at() </a:t>
            </a:r>
            <a:r>
              <a:rPr lang="zh-CN" altLang="x-none">
                <a:sym typeface="+mn-ea"/>
              </a:rPr>
              <a:t>唯一的区别</a:t>
            </a:r>
            <a:r>
              <a:rPr lang="zh-CN" altLang="en-US">
                <a:sym typeface="+mn-ea"/>
              </a:rPr>
              <a:t>，在于键值不存在这一特殊情况的处理方式。</a:t>
            </a:r>
            <a:endParaRPr lang="zh-CN" altLang="en-US">
              <a:sym typeface="+mn-ea"/>
            </a:endParaRPr>
          </a:p>
          <a:p>
            <a:r>
              <a:rPr lang="x-none" altLang="en-US" b="1"/>
              <a:t>[] </a:t>
            </a:r>
            <a:r>
              <a:rPr lang="zh-CN" altLang="x-none" b="1"/>
              <a:t>默默创建。</a:t>
            </a:r>
            <a:endParaRPr lang="zh-CN" altLang="x-none" b="1"/>
          </a:p>
          <a:p>
            <a:r>
              <a:rPr lang="x-none" altLang="zh-CN" b="1"/>
              <a:t>at() </a:t>
            </a:r>
            <a:r>
              <a:rPr lang="zh-CN" altLang="x-none" b="1"/>
              <a:t>抛出异常。</a:t>
            </a:r>
            <a:endParaRPr lang="zh-CN" altLang="x-none" b="1"/>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x-none" altLang="en-US">
                <a:sym typeface="+mn-ea"/>
              </a:rPr>
              <a:t>set </a:t>
            </a:r>
            <a:r>
              <a:rPr lang="zh-CN" altLang="x-none">
                <a:sym typeface="+mn-ea"/>
              </a:rPr>
              <a:t>又称集合（数学概念），是专为查找优化的容器，查找元素要用他自带的</a:t>
            </a:r>
            <a:r>
              <a:rPr lang="en-US" altLang="zh-CN">
                <a:sym typeface="+mn-ea"/>
              </a:rPr>
              <a:t> </a:t>
            </a:r>
            <a:r>
              <a:rPr lang="x-none" altLang="en-US">
                <a:sym typeface="+mn-ea"/>
              </a:rPr>
              <a:t>find </a:t>
            </a:r>
            <a:r>
              <a:rPr lang="zh-CN" altLang="x-none">
                <a:sym typeface="+mn-ea"/>
              </a:rPr>
              <a:t>函数。</a:t>
            </a:r>
            <a:endParaRPr lang="x-none" altLang="en-US">
              <a:sym typeface="+mn-ea"/>
            </a:endParaRPr>
          </a:p>
          <a:p>
            <a:r>
              <a:rPr lang="x-none" altLang="en-US">
                <a:sym typeface="+mn-ea"/>
              </a:rPr>
              <a:t>set&lt;int&gt; a = {  1, 4, 2, 8, 5, 7  };</a:t>
            </a:r>
            <a:endParaRPr lang="x-none" altLang="en-US"/>
          </a:p>
          <a:p>
            <a:r>
              <a:rPr lang="x-none" altLang="zh-CN">
                <a:sym typeface="+mn-ea"/>
              </a:rPr>
              <a:t>a.find(</a:t>
            </a:r>
            <a:r>
              <a:rPr lang="x-none" altLang="zh-CN" b="1">
                <a:sym typeface="+mn-ea"/>
              </a:rPr>
              <a:t>5</a:t>
            </a:r>
            <a:r>
              <a:rPr lang="x-none" altLang="zh-CN">
                <a:sym typeface="+mn-ea"/>
              </a:rPr>
              <a:t>);</a:t>
            </a:r>
            <a:endParaRPr lang="x-none" altLang="zh-CN"/>
          </a:p>
          <a:p>
            <a:r>
              <a:rPr lang="x-none" altLang="zh-CN">
                <a:sym typeface="+mn-ea"/>
              </a:rPr>
              <a:t>set</a:t>
            </a:r>
            <a:r>
              <a:rPr lang="en-US" altLang="x-none">
                <a:sym typeface="+mn-ea"/>
              </a:rPr>
              <a:t> </a:t>
            </a:r>
            <a:r>
              <a:rPr lang="zh-CN" altLang="en-US">
                <a:sym typeface="+mn-ea"/>
              </a:rPr>
              <a:t>之所以能够实现</a:t>
            </a:r>
            <a:r>
              <a:rPr lang="en-US" altLang="zh-CN">
                <a:sym typeface="+mn-ea"/>
              </a:rPr>
              <a:t> </a:t>
            </a:r>
            <a:r>
              <a:rPr lang="x-none" altLang="en-US">
                <a:sym typeface="+mn-ea"/>
              </a:rPr>
              <a:t>O(logn) </a:t>
            </a:r>
            <a:r>
              <a:rPr lang="zh-CN" altLang="x-none">
                <a:sym typeface="+mn-ea"/>
              </a:rPr>
              <a:t>复杂度</a:t>
            </a:r>
            <a:r>
              <a:rPr lang="zh-CN" altLang="en-US">
                <a:sym typeface="+mn-ea"/>
              </a:rPr>
              <a:t>高效查找，是因为他内部预先构建好了一棵</a:t>
            </a:r>
            <a:r>
              <a:rPr lang="zh-CN" altLang="en-US" b="1">
                <a:sym typeface="+mn-ea"/>
              </a:rPr>
              <a:t>二叉</a:t>
            </a:r>
            <a:r>
              <a:rPr lang="zh-CN" altLang="en-US" b="1">
                <a:sym typeface="+mn-ea"/>
              </a:rPr>
              <a:t>排序</a:t>
            </a:r>
            <a:r>
              <a:rPr lang="zh-CN" altLang="en-US" b="1">
                <a:sym typeface="+mn-ea"/>
              </a:rPr>
              <a:t>树</a:t>
            </a:r>
            <a:r>
              <a:rPr lang="zh-CN" altLang="en-US">
                <a:sym typeface="+mn-ea"/>
              </a:rPr>
              <a:t>。</a:t>
            </a:r>
            <a:endParaRPr lang="zh-CN" altLang="en-US">
              <a:sym typeface="+mn-ea"/>
            </a:endParaRPr>
          </a:p>
          <a:p>
            <a:r>
              <a:rPr lang="zh-CN" altLang="x-none"/>
              <a:t>如何构建的？请看动画：</a:t>
            </a:r>
            <a:endParaRPr lang="zh-CN" altLang="x-none"/>
          </a:p>
        </p:txBody>
      </p:sp>
      <p:sp>
        <p:nvSpPr>
          <p:cNvPr id="4" name="Rectangles 3"/>
          <p:cNvSpPr/>
          <p:nvPr/>
        </p:nvSpPr>
        <p:spPr>
          <a:xfrm>
            <a:off x="167767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1</a:t>
            </a:r>
            <a:endParaRPr lang="en-US"/>
          </a:p>
        </p:txBody>
      </p:sp>
      <p:sp>
        <p:nvSpPr>
          <p:cNvPr id="5" name="Rectangles 4"/>
          <p:cNvSpPr/>
          <p:nvPr/>
        </p:nvSpPr>
        <p:spPr>
          <a:xfrm>
            <a:off x="251206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6" name="Rectangles 5"/>
          <p:cNvSpPr/>
          <p:nvPr/>
        </p:nvSpPr>
        <p:spPr>
          <a:xfrm>
            <a:off x="334645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2</a:t>
            </a:r>
            <a:endParaRPr lang="en-US"/>
          </a:p>
        </p:txBody>
      </p:sp>
      <p:sp>
        <p:nvSpPr>
          <p:cNvPr id="7" name="Rectangles 6"/>
          <p:cNvSpPr/>
          <p:nvPr/>
        </p:nvSpPr>
        <p:spPr>
          <a:xfrm>
            <a:off x="418084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8</a:t>
            </a:r>
            <a:endParaRPr lang="en-US"/>
          </a:p>
        </p:txBody>
      </p:sp>
      <p:sp>
        <p:nvSpPr>
          <p:cNvPr id="8" name="Rectangles 7"/>
          <p:cNvSpPr/>
          <p:nvPr/>
        </p:nvSpPr>
        <p:spPr>
          <a:xfrm>
            <a:off x="501523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5</a:t>
            </a:r>
            <a:endParaRPr lang="en-US"/>
          </a:p>
        </p:txBody>
      </p:sp>
      <p:sp>
        <p:nvSpPr>
          <p:cNvPr id="10" name="Rectangles 9"/>
          <p:cNvSpPr/>
          <p:nvPr/>
        </p:nvSpPr>
        <p:spPr>
          <a:xfrm>
            <a:off x="584962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7</a:t>
            </a:r>
            <a:endParaRPr lang="en-US"/>
          </a:p>
        </p:txBody>
      </p:sp>
      <p:sp>
        <p:nvSpPr>
          <p:cNvPr id="11" name="Rectangles 10"/>
          <p:cNvSpPr/>
          <p:nvPr/>
        </p:nvSpPr>
        <p:spPr>
          <a:xfrm>
            <a:off x="9140190" y="343217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2" name="Text Box 11"/>
          <p:cNvSpPr txBox="1"/>
          <p:nvPr/>
        </p:nvSpPr>
        <p:spPr>
          <a:xfrm>
            <a:off x="170180" y="4226560"/>
            <a:ext cx="1325880" cy="368300"/>
          </a:xfrm>
          <a:prstGeom prst="rect">
            <a:avLst/>
          </a:prstGeom>
          <a:noFill/>
        </p:spPr>
        <p:txBody>
          <a:bodyPr wrap="none" rtlCol="0">
            <a:spAutoFit/>
          </a:bodyPr>
          <a:p>
            <a:r>
              <a:rPr lang="zh-CN" altLang="en-US"/>
              <a:t>待插入的数</a:t>
            </a:r>
            <a:endParaRPr lang="zh-CN" altLang="en-US"/>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Rectangles 8"/>
          <p:cNvSpPr/>
          <p:nvPr/>
        </p:nvSpPr>
        <p:spPr>
          <a:xfrm>
            <a:off x="9140190" y="343217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x-none" altLang="en-US">
                <a:sym typeface="+mn-ea"/>
              </a:rPr>
              <a:t>set </a:t>
            </a:r>
            <a:r>
              <a:rPr lang="zh-CN" altLang="x-none">
                <a:sym typeface="+mn-ea"/>
              </a:rPr>
              <a:t>又称集合（数学概念），是专为查找优化的容器，查找元素要用他自带的</a:t>
            </a:r>
            <a:r>
              <a:rPr lang="en-US" altLang="zh-CN">
                <a:sym typeface="+mn-ea"/>
              </a:rPr>
              <a:t> </a:t>
            </a:r>
            <a:r>
              <a:rPr lang="x-none" altLang="en-US">
                <a:sym typeface="+mn-ea"/>
              </a:rPr>
              <a:t>find </a:t>
            </a:r>
            <a:r>
              <a:rPr lang="zh-CN" altLang="x-none">
                <a:sym typeface="+mn-ea"/>
              </a:rPr>
              <a:t>函数。</a:t>
            </a:r>
            <a:endParaRPr lang="x-none" altLang="en-US">
              <a:sym typeface="+mn-ea"/>
            </a:endParaRPr>
          </a:p>
          <a:p>
            <a:r>
              <a:rPr lang="x-none" altLang="en-US">
                <a:sym typeface="+mn-ea"/>
              </a:rPr>
              <a:t>set&lt;int&gt; a = {  1, 4, 2, 8, 5, 7  };</a:t>
            </a:r>
            <a:endParaRPr lang="x-none" altLang="en-US"/>
          </a:p>
          <a:p>
            <a:r>
              <a:rPr lang="x-none" altLang="zh-CN">
                <a:sym typeface="+mn-ea"/>
              </a:rPr>
              <a:t>a.find(</a:t>
            </a:r>
            <a:r>
              <a:rPr lang="x-none" altLang="zh-CN" b="1">
                <a:sym typeface="+mn-ea"/>
              </a:rPr>
              <a:t>5</a:t>
            </a:r>
            <a:r>
              <a:rPr lang="x-none" altLang="zh-CN">
                <a:sym typeface="+mn-ea"/>
              </a:rPr>
              <a:t>);</a:t>
            </a:r>
            <a:endParaRPr lang="x-none" altLang="zh-CN"/>
          </a:p>
          <a:p>
            <a:r>
              <a:rPr lang="x-none" altLang="zh-CN">
                <a:sym typeface="+mn-ea"/>
              </a:rPr>
              <a:t>set</a:t>
            </a:r>
            <a:r>
              <a:rPr lang="en-US" altLang="x-none">
                <a:sym typeface="+mn-ea"/>
              </a:rPr>
              <a:t> </a:t>
            </a:r>
            <a:r>
              <a:rPr lang="zh-CN" altLang="en-US">
                <a:sym typeface="+mn-ea"/>
              </a:rPr>
              <a:t>之所以能够实现</a:t>
            </a:r>
            <a:r>
              <a:rPr lang="en-US" altLang="zh-CN">
                <a:sym typeface="+mn-ea"/>
              </a:rPr>
              <a:t> </a:t>
            </a:r>
            <a:r>
              <a:rPr lang="x-none" altLang="en-US">
                <a:sym typeface="+mn-ea"/>
              </a:rPr>
              <a:t>O(logn) </a:t>
            </a:r>
            <a:r>
              <a:rPr lang="zh-CN" altLang="x-none">
                <a:sym typeface="+mn-ea"/>
              </a:rPr>
              <a:t>复杂度</a:t>
            </a:r>
            <a:r>
              <a:rPr lang="zh-CN" altLang="en-US">
                <a:sym typeface="+mn-ea"/>
              </a:rPr>
              <a:t>高效查找，是因为他内部预先构建好了一棵</a:t>
            </a:r>
            <a:r>
              <a:rPr lang="zh-CN" altLang="en-US" b="1">
                <a:sym typeface="+mn-ea"/>
              </a:rPr>
              <a:t>二叉</a:t>
            </a:r>
            <a:r>
              <a:rPr lang="zh-CN" altLang="en-US" b="1">
                <a:sym typeface="+mn-ea"/>
              </a:rPr>
              <a:t>排序</a:t>
            </a:r>
            <a:r>
              <a:rPr lang="zh-CN" altLang="en-US" b="1">
                <a:sym typeface="+mn-ea"/>
              </a:rPr>
              <a:t>树</a:t>
            </a:r>
            <a:r>
              <a:rPr lang="zh-CN" altLang="en-US">
                <a:sym typeface="+mn-ea"/>
              </a:rPr>
              <a:t>。</a:t>
            </a:r>
            <a:endParaRPr lang="zh-CN" altLang="en-US">
              <a:sym typeface="+mn-ea"/>
            </a:endParaRPr>
          </a:p>
          <a:p>
            <a:r>
              <a:rPr lang="zh-CN" altLang="x-none"/>
              <a:t>如何构建的？请看动画：</a:t>
            </a:r>
            <a:endParaRPr lang="zh-CN" altLang="x-none"/>
          </a:p>
        </p:txBody>
      </p:sp>
      <p:sp>
        <p:nvSpPr>
          <p:cNvPr id="4" name="Rectangles 3"/>
          <p:cNvSpPr/>
          <p:nvPr/>
        </p:nvSpPr>
        <p:spPr>
          <a:xfrm>
            <a:off x="167767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1</a:t>
            </a:r>
            <a:endParaRPr lang="en-US"/>
          </a:p>
        </p:txBody>
      </p:sp>
      <p:sp>
        <p:nvSpPr>
          <p:cNvPr id="5" name="Rectangles 4"/>
          <p:cNvSpPr/>
          <p:nvPr/>
        </p:nvSpPr>
        <p:spPr>
          <a:xfrm>
            <a:off x="251206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4</a:t>
            </a:r>
            <a:endParaRPr lang="en-US"/>
          </a:p>
        </p:txBody>
      </p:sp>
      <p:sp>
        <p:nvSpPr>
          <p:cNvPr id="6" name="Rectangles 5"/>
          <p:cNvSpPr/>
          <p:nvPr/>
        </p:nvSpPr>
        <p:spPr>
          <a:xfrm>
            <a:off x="334645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2</a:t>
            </a:r>
            <a:endParaRPr lang="en-US"/>
          </a:p>
        </p:txBody>
      </p:sp>
      <p:sp>
        <p:nvSpPr>
          <p:cNvPr id="7" name="Rectangles 6"/>
          <p:cNvSpPr/>
          <p:nvPr/>
        </p:nvSpPr>
        <p:spPr>
          <a:xfrm>
            <a:off x="418084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8</a:t>
            </a:r>
            <a:endParaRPr lang="en-US"/>
          </a:p>
        </p:txBody>
      </p:sp>
      <p:sp>
        <p:nvSpPr>
          <p:cNvPr id="8" name="Rectangles 7"/>
          <p:cNvSpPr/>
          <p:nvPr/>
        </p:nvSpPr>
        <p:spPr>
          <a:xfrm>
            <a:off x="501523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5</a:t>
            </a:r>
            <a:endParaRPr lang="en-US"/>
          </a:p>
        </p:txBody>
      </p:sp>
      <p:sp>
        <p:nvSpPr>
          <p:cNvPr id="10" name="Rectangles 9"/>
          <p:cNvSpPr/>
          <p:nvPr/>
        </p:nvSpPr>
        <p:spPr>
          <a:xfrm>
            <a:off x="584962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7</a:t>
            </a:r>
            <a:endParaRPr lang="en-US"/>
          </a:p>
        </p:txBody>
      </p:sp>
      <p:sp>
        <p:nvSpPr>
          <p:cNvPr id="11" name="Rectangles 10"/>
          <p:cNvSpPr/>
          <p:nvPr/>
        </p:nvSpPr>
        <p:spPr>
          <a:xfrm>
            <a:off x="8305800" y="409892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2" name="Text Box 11"/>
          <p:cNvSpPr txBox="1"/>
          <p:nvPr/>
        </p:nvSpPr>
        <p:spPr>
          <a:xfrm>
            <a:off x="170180" y="4226560"/>
            <a:ext cx="1325880" cy="368300"/>
          </a:xfrm>
          <a:prstGeom prst="rect">
            <a:avLst/>
          </a:prstGeom>
          <a:noFill/>
        </p:spPr>
        <p:txBody>
          <a:bodyPr wrap="none" rtlCol="0">
            <a:spAutoFit/>
          </a:bodyPr>
          <a:p>
            <a:r>
              <a:rPr lang="zh-CN" altLang="en-US"/>
              <a:t>待插入的数</a:t>
            </a:r>
            <a:endParaRPr lang="zh-CN" altLang="en-US"/>
          </a:p>
        </p:txBody>
      </p:sp>
      <p:cxnSp>
        <p:nvCxnSpPr>
          <p:cNvPr id="18" name="Straight Connector 17"/>
          <p:cNvCxnSpPr/>
          <p:nvPr/>
        </p:nvCxnSpPr>
        <p:spPr>
          <a:xfrm flipV="1">
            <a:off x="8730615" y="3860165"/>
            <a:ext cx="834390" cy="23876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Rectangles 8"/>
          <p:cNvSpPr/>
          <p:nvPr/>
        </p:nvSpPr>
        <p:spPr>
          <a:xfrm>
            <a:off x="9140190" y="343217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2</a:t>
            </a:r>
            <a:endParaRPr lang="x-none" altLang="en-US"/>
          </a:p>
        </p:txBody>
      </p:sp>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x-none" altLang="en-US">
                <a:sym typeface="+mn-ea"/>
              </a:rPr>
              <a:t>set </a:t>
            </a:r>
            <a:r>
              <a:rPr lang="zh-CN" altLang="x-none">
                <a:sym typeface="+mn-ea"/>
              </a:rPr>
              <a:t>又称集合（数学概念），是专为查找优化的容器，查找元素要用他自带的</a:t>
            </a:r>
            <a:r>
              <a:rPr lang="en-US" altLang="zh-CN">
                <a:sym typeface="+mn-ea"/>
              </a:rPr>
              <a:t> </a:t>
            </a:r>
            <a:r>
              <a:rPr lang="x-none" altLang="en-US">
                <a:sym typeface="+mn-ea"/>
              </a:rPr>
              <a:t>find </a:t>
            </a:r>
            <a:r>
              <a:rPr lang="zh-CN" altLang="x-none">
                <a:sym typeface="+mn-ea"/>
              </a:rPr>
              <a:t>函数。</a:t>
            </a:r>
            <a:endParaRPr lang="x-none" altLang="en-US">
              <a:sym typeface="+mn-ea"/>
            </a:endParaRPr>
          </a:p>
          <a:p>
            <a:r>
              <a:rPr lang="x-none" altLang="en-US">
                <a:sym typeface="+mn-ea"/>
              </a:rPr>
              <a:t>set&lt;int&gt; a = {  1, 4, 2, 8, 5, 7  };</a:t>
            </a:r>
            <a:endParaRPr lang="x-none" altLang="en-US"/>
          </a:p>
          <a:p>
            <a:r>
              <a:rPr lang="x-none" altLang="zh-CN">
                <a:sym typeface="+mn-ea"/>
              </a:rPr>
              <a:t>a.find(</a:t>
            </a:r>
            <a:r>
              <a:rPr lang="x-none" altLang="zh-CN" b="1">
                <a:sym typeface="+mn-ea"/>
              </a:rPr>
              <a:t>5</a:t>
            </a:r>
            <a:r>
              <a:rPr lang="x-none" altLang="zh-CN">
                <a:sym typeface="+mn-ea"/>
              </a:rPr>
              <a:t>);</a:t>
            </a:r>
            <a:endParaRPr lang="x-none" altLang="zh-CN"/>
          </a:p>
          <a:p>
            <a:r>
              <a:rPr lang="x-none" altLang="zh-CN">
                <a:sym typeface="+mn-ea"/>
              </a:rPr>
              <a:t>set</a:t>
            </a:r>
            <a:r>
              <a:rPr lang="en-US" altLang="x-none">
                <a:sym typeface="+mn-ea"/>
              </a:rPr>
              <a:t> </a:t>
            </a:r>
            <a:r>
              <a:rPr lang="zh-CN" altLang="en-US">
                <a:sym typeface="+mn-ea"/>
              </a:rPr>
              <a:t>之所以能够实现</a:t>
            </a:r>
            <a:r>
              <a:rPr lang="en-US" altLang="zh-CN">
                <a:sym typeface="+mn-ea"/>
              </a:rPr>
              <a:t> </a:t>
            </a:r>
            <a:r>
              <a:rPr lang="x-none" altLang="en-US">
                <a:sym typeface="+mn-ea"/>
              </a:rPr>
              <a:t>O(logn) </a:t>
            </a:r>
            <a:r>
              <a:rPr lang="zh-CN" altLang="x-none">
                <a:sym typeface="+mn-ea"/>
              </a:rPr>
              <a:t>复杂度</a:t>
            </a:r>
            <a:r>
              <a:rPr lang="zh-CN" altLang="en-US">
                <a:sym typeface="+mn-ea"/>
              </a:rPr>
              <a:t>高效查找，是因为他内部预先构建好了一棵</a:t>
            </a:r>
            <a:r>
              <a:rPr lang="zh-CN" altLang="en-US" b="1">
                <a:sym typeface="+mn-ea"/>
              </a:rPr>
              <a:t>二叉</a:t>
            </a:r>
            <a:r>
              <a:rPr lang="zh-CN" altLang="en-US" b="1">
                <a:sym typeface="+mn-ea"/>
              </a:rPr>
              <a:t>排序</a:t>
            </a:r>
            <a:r>
              <a:rPr lang="zh-CN" altLang="en-US" b="1">
                <a:sym typeface="+mn-ea"/>
              </a:rPr>
              <a:t>树</a:t>
            </a:r>
            <a:r>
              <a:rPr lang="zh-CN" altLang="en-US">
                <a:sym typeface="+mn-ea"/>
              </a:rPr>
              <a:t>。</a:t>
            </a:r>
            <a:endParaRPr lang="zh-CN" altLang="en-US">
              <a:sym typeface="+mn-ea"/>
            </a:endParaRPr>
          </a:p>
          <a:p>
            <a:r>
              <a:rPr lang="zh-CN" altLang="x-none"/>
              <a:t>如何构建的？请看动画：</a:t>
            </a:r>
            <a:endParaRPr lang="zh-CN" altLang="x-none"/>
          </a:p>
        </p:txBody>
      </p:sp>
      <p:sp>
        <p:nvSpPr>
          <p:cNvPr id="4" name="Rectangles 3"/>
          <p:cNvSpPr/>
          <p:nvPr/>
        </p:nvSpPr>
        <p:spPr>
          <a:xfrm>
            <a:off x="167767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1</a:t>
            </a:r>
            <a:endParaRPr lang="en-US"/>
          </a:p>
        </p:txBody>
      </p:sp>
      <p:sp>
        <p:nvSpPr>
          <p:cNvPr id="5" name="Rectangles 4"/>
          <p:cNvSpPr/>
          <p:nvPr/>
        </p:nvSpPr>
        <p:spPr>
          <a:xfrm>
            <a:off x="251206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4</a:t>
            </a:r>
            <a:endParaRPr lang="en-US"/>
          </a:p>
        </p:txBody>
      </p:sp>
      <p:sp>
        <p:nvSpPr>
          <p:cNvPr id="6" name="Rectangles 5"/>
          <p:cNvSpPr/>
          <p:nvPr/>
        </p:nvSpPr>
        <p:spPr>
          <a:xfrm>
            <a:off x="334645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2</a:t>
            </a:r>
            <a:endParaRPr lang="en-US"/>
          </a:p>
        </p:txBody>
      </p:sp>
      <p:sp>
        <p:nvSpPr>
          <p:cNvPr id="7" name="Rectangles 6"/>
          <p:cNvSpPr/>
          <p:nvPr/>
        </p:nvSpPr>
        <p:spPr>
          <a:xfrm>
            <a:off x="418084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8</a:t>
            </a:r>
            <a:endParaRPr lang="en-US"/>
          </a:p>
        </p:txBody>
      </p:sp>
      <p:sp>
        <p:nvSpPr>
          <p:cNvPr id="8" name="Rectangles 7"/>
          <p:cNvSpPr/>
          <p:nvPr/>
        </p:nvSpPr>
        <p:spPr>
          <a:xfrm>
            <a:off x="501523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5</a:t>
            </a:r>
            <a:endParaRPr lang="en-US"/>
          </a:p>
        </p:txBody>
      </p:sp>
      <p:sp>
        <p:nvSpPr>
          <p:cNvPr id="10" name="Rectangles 9"/>
          <p:cNvSpPr/>
          <p:nvPr/>
        </p:nvSpPr>
        <p:spPr>
          <a:xfrm>
            <a:off x="584962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7</a:t>
            </a:r>
            <a:endParaRPr lang="en-US"/>
          </a:p>
        </p:txBody>
      </p:sp>
      <p:sp>
        <p:nvSpPr>
          <p:cNvPr id="11" name="Rectangles 10"/>
          <p:cNvSpPr/>
          <p:nvPr/>
        </p:nvSpPr>
        <p:spPr>
          <a:xfrm>
            <a:off x="8305800" y="409892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2" name="Text Box 11"/>
          <p:cNvSpPr txBox="1"/>
          <p:nvPr/>
        </p:nvSpPr>
        <p:spPr>
          <a:xfrm>
            <a:off x="170180" y="4226560"/>
            <a:ext cx="1325880" cy="368300"/>
          </a:xfrm>
          <a:prstGeom prst="rect">
            <a:avLst/>
          </a:prstGeom>
          <a:noFill/>
        </p:spPr>
        <p:txBody>
          <a:bodyPr wrap="none" rtlCol="0">
            <a:spAutoFit/>
          </a:bodyPr>
          <a:p>
            <a:r>
              <a:rPr lang="zh-CN" altLang="en-US"/>
              <a:t>待插入的数</a:t>
            </a:r>
            <a:endParaRPr lang="zh-CN" altLang="en-US"/>
          </a:p>
        </p:txBody>
      </p:sp>
      <p:sp>
        <p:nvSpPr>
          <p:cNvPr id="13" name="Rectangles 12"/>
          <p:cNvSpPr/>
          <p:nvPr/>
        </p:nvSpPr>
        <p:spPr>
          <a:xfrm>
            <a:off x="9974580" y="409892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cxnSp>
        <p:nvCxnSpPr>
          <p:cNvPr id="18" name="Straight Connector 17"/>
          <p:cNvCxnSpPr/>
          <p:nvPr/>
        </p:nvCxnSpPr>
        <p:spPr>
          <a:xfrm flipV="1">
            <a:off x="8730615" y="3860165"/>
            <a:ext cx="83439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9565005" y="3860165"/>
            <a:ext cx="834390" cy="23876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Rectangles 8"/>
          <p:cNvSpPr/>
          <p:nvPr/>
        </p:nvSpPr>
        <p:spPr>
          <a:xfrm>
            <a:off x="9140190" y="411353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2</a:t>
            </a:r>
            <a:endParaRPr lang="x-none" altLang="en-US"/>
          </a:p>
        </p:txBody>
      </p:sp>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x-none" altLang="en-US">
                <a:sym typeface="+mn-ea"/>
              </a:rPr>
              <a:t>set </a:t>
            </a:r>
            <a:r>
              <a:rPr lang="zh-CN" altLang="x-none">
                <a:sym typeface="+mn-ea"/>
              </a:rPr>
              <a:t>又称集合（数学概念），是专为查找优化的容器，查找元素要用他自带的</a:t>
            </a:r>
            <a:r>
              <a:rPr lang="en-US" altLang="zh-CN">
                <a:sym typeface="+mn-ea"/>
              </a:rPr>
              <a:t> </a:t>
            </a:r>
            <a:r>
              <a:rPr lang="x-none" altLang="en-US">
                <a:sym typeface="+mn-ea"/>
              </a:rPr>
              <a:t>find </a:t>
            </a:r>
            <a:r>
              <a:rPr lang="zh-CN" altLang="x-none">
                <a:sym typeface="+mn-ea"/>
              </a:rPr>
              <a:t>函数。</a:t>
            </a:r>
            <a:endParaRPr lang="x-none" altLang="en-US">
              <a:sym typeface="+mn-ea"/>
            </a:endParaRPr>
          </a:p>
          <a:p>
            <a:r>
              <a:rPr lang="x-none" altLang="en-US">
                <a:sym typeface="+mn-ea"/>
              </a:rPr>
              <a:t>set&lt;int&gt; a = {  1, 4, 2, 8, 5, 7  };</a:t>
            </a:r>
            <a:endParaRPr lang="x-none" altLang="en-US"/>
          </a:p>
          <a:p>
            <a:r>
              <a:rPr lang="x-none" altLang="zh-CN">
                <a:sym typeface="+mn-ea"/>
              </a:rPr>
              <a:t>a.find(</a:t>
            </a:r>
            <a:r>
              <a:rPr lang="x-none" altLang="zh-CN" b="1">
                <a:sym typeface="+mn-ea"/>
              </a:rPr>
              <a:t>5</a:t>
            </a:r>
            <a:r>
              <a:rPr lang="x-none" altLang="zh-CN">
                <a:sym typeface="+mn-ea"/>
              </a:rPr>
              <a:t>);</a:t>
            </a:r>
            <a:endParaRPr lang="x-none" altLang="zh-CN"/>
          </a:p>
          <a:p>
            <a:r>
              <a:rPr lang="x-none" altLang="zh-CN">
                <a:sym typeface="+mn-ea"/>
              </a:rPr>
              <a:t>set</a:t>
            </a:r>
            <a:r>
              <a:rPr lang="en-US" altLang="x-none">
                <a:sym typeface="+mn-ea"/>
              </a:rPr>
              <a:t> </a:t>
            </a:r>
            <a:r>
              <a:rPr lang="zh-CN" altLang="en-US">
                <a:sym typeface="+mn-ea"/>
              </a:rPr>
              <a:t>之所以能够实现</a:t>
            </a:r>
            <a:r>
              <a:rPr lang="en-US" altLang="zh-CN">
                <a:sym typeface="+mn-ea"/>
              </a:rPr>
              <a:t> </a:t>
            </a:r>
            <a:r>
              <a:rPr lang="x-none" altLang="en-US">
                <a:sym typeface="+mn-ea"/>
              </a:rPr>
              <a:t>O(logn) </a:t>
            </a:r>
            <a:r>
              <a:rPr lang="zh-CN" altLang="x-none">
                <a:sym typeface="+mn-ea"/>
              </a:rPr>
              <a:t>复杂度</a:t>
            </a:r>
            <a:r>
              <a:rPr lang="zh-CN" altLang="en-US">
                <a:sym typeface="+mn-ea"/>
              </a:rPr>
              <a:t>高效查找，是因为他内部预先构建好了一棵</a:t>
            </a:r>
            <a:r>
              <a:rPr lang="zh-CN" altLang="en-US" b="1">
                <a:sym typeface="+mn-ea"/>
              </a:rPr>
              <a:t>二叉</a:t>
            </a:r>
            <a:r>
              <a:rPr lang="zh-CN" altLang="en-US" b="1">
                <a:sym typeface="+mn-ea"/>
              </a:rPr>
              <a:t>排序</a:t>
            </a:r>
            <a:r>
              <a:rPr lang="zh-CN" altLang="en-US" b="1">
                <a:sym typeface="+mn-ea"/>
              </a:rPr>
              <a:t>树</a:t>
            </a:r>
            <a:r>
              <a:rPr lang="zh-CN" altLang="en-US">
                <a:sym typeface="+mn-ea"/>
              </a:rPr>
              <a:t>。</a:t>
            </a:r>
            <a:endParaRPr lang="zh-CN" altLang="en-US">
              <a:sym typeface="+mn-ea"/>
            </a:endParaRPr>
          </a:p>
          <a:p>
            <a:r>
              <a:rPr lang="zh-CN" altLang="x-none"/>
              <a:t>如何构建的？请看动画：</a:t>
            </a:r>
            <a:endParaRPr lang="zh-CN" altLang="x-none"/>
          </a:p>
        </p:txBody>
      </p:sp>
      <p:sp>
        <p:nvSpPr>
          <p:cNvPr id="4" name="Rectangles 3"/>
          <p:cNvSpPr/>
          <p:nvPr/>
        </p:nvSpPr>
        <p:spPr>
          <a:xfrm>
            <a:off x="167767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1</a:t>
            </a:r>
            <a:endParaRPr lang="en-US"/>
          </a:p>
        </p:txBody>
      </p:sp>
      <p:sp>
        <p:nvSpPr>
          <p:cNvPr id="5" name="Rectangles 4"/>
          <p:cNvSpPr/>
          <p:nvPr/>
        </p:nvSpPr>
        <p:spPr>
          <a:xfrm>
            <a:off x="251206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4</a:t>
            </a:r>
            <a:endParaRPr lang="en-US"/>
          </a:p>
        </p:txBody>
      </p:sp>
      <p:sp>
        <p:nvSpPr>
          <p:cNvPr id="6" name="Rectangles 5"/>
          <p:cNvSpPr/>
          <p:nvPr/>
        </p:nvSpPr>
        <p:spPr>
          <a:xfrm>
            <a:off x="334645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2</a:t>
            </a:r>
            <a:endParaRPr lang="en-US"/>
          </a:p>
        </p:txBody>
      </p:sp>
      <p:sp>
        <p:nvSpPr>
          <p:cNvPr id="7" name="Rectangles 6"/>
          <p:cNvSpPr/>
          <p:nvPr/>
        </p:nvSpPr>
        <p:spPr>
          <a:xfrm>
            <a:off x="418084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8</a:t>
            </a:r>
            <a:endParaRPr lang="en-US"/>
          </a:p>
        </p:txBody>
      </p:sp>
      <p:sp>
        <p:nvSpPr>
          <p:cNvPr id="8" name="Rectangles 7"/>
          <p:cNvSpPr/>
          <p:nvPr/>
        </p:nvSpPr>
        <p:spPr>
          <a:xfrm>
            <a:off x="501523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5</a:t>
            </a:r>
            <a:endParaRPr lang="en-US"/>
          </a:p>
        </p:txBody>
      </p:sp>
      <p:sp>
        <p:nvSpPr>
          <p:cNvPr id="10" name="Rectangles 9"/>
          <p:cNvSpPr/>
          <p:nvPr/>
        </p:nvSpPr>
        <p:spPr>
          <a:xfrm>
            <a:off x="584962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7</a:t>
            </a:r>
            <a:endParaRPr lang="en-US"/>
          </a:p>
        </p:txBody>
      </p:sp>
      <p:sp>
        <p:nvSpPr>
          <p:cNvPr id="11" name="Rectangles 10"/>
          <p:cNvSpPr/>
          <p:nvPr/>
        </p:nvSpPr>
        <p:spPr>
          <a:xfrm>
            <a:off x="8530590" y="478028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2" name="Text Box 11"/>
          <p:cNvSpPr txBox="1"/>
          <p:nvPr/>
        </p:nvSpPr>
        <p:spPr>
          <a:xfrm>
            <a:off x="170180" y="4226560"/>
            <a:ext cx="1325880" cy="368300"/>
          </a:xfrm>
          <a:prstGeom prst="rect">
            <a:avLst/>
          </a:prstGeom>
          <a:noFill/>
        </p:spPr>
        <p:txBody>
          <a:bodyPr wrap="none" rtlCol="0">
            <a:spAutoFit/>
          </a:bodyPr>
          <a:p>
            <a:r>
              <a:rPr lang="zh-CN" altLang="en-US"/>
              <a:t>待插入的数</a:t>
            </a:r>
            <a:endParaRPr lang="zh-CN" altLang="en-US"/>
          </a:p>
        </p:txBody>
      </p:sp>
      <p:sp>
        <p:nvSpPr>
          <p:cNvPr id="13" name="Rectangles 12"/>
          <p:cNvSpPr/>
          <p:nvPr/>
        </p:nvSpPr>
        <p:spPr>
          <a:xfrm>
            <a:off x="9750425" y="478028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14" name="Rectangles 13"/>
          <p:cNvSpPr/>
          <p:nvPr/>
        </p:nvSpPr>
        <p:spPr>
          <a:xfrm>
            <a:off x="9974580" y="344678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8</a:t>
            </a:r>
            <a:endParaRPr lang="en-US"/>
          </a:p>
        </p:txBody>
      </p:sp>
      <p:cxnSp>
        <p:nvCxnSpPr>
          <p:cNvPr id="16" name="Straight Connector 15"/>
          <p:cNvCxnSpPr/>
          <p:nvPr/>
        </p:nvCxnSpPr>
        <p:spPr>
          <a:xfrm flipV="1">
            <a:off x="8947785" y="4541520"/>
            <a:ext cx="60960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flipV="1">
            <a:off x="9557385" y="4541520"/>
            <a:ext cx="61023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9557385" y="3874770"/>
            <a:ext cx="834390" cy="23876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Rectangles 8"/>
          <p:cNvSpPr/>
          <p:nvPr/>
        </p:nvSpPr>
        <p:spPr>
          <a:xfrm>
            <a:off x="9140190" y="411353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2</a:t>
            </a:r>
            <a:endParaRPr lang="x-none" altLang="en-US"/>
          </a:p>
        </p:txBody>
      </p:sp>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x-none" altLang="en-US">
                <a:sym typeface="+mn-ea"/>
              </a:rPr>
              <a:t>set </a:t>
            </a:r>
            <a:r>
              <a:rPr lang="zh-CN" altLang="x-none">
                <a:sym typeface="+mn-ea"/>
              </a:rPr>
              <a:t>又称集合（数学概念），是专为查找优化的容器，查找元素要用他自带的</a:t>
            </a:r>
            <a:r>
              <a:rPr lang="en-US" altLang="zh-CN">
                <a:sym typeface="+mn-ea"/>
              </a:rPr>
              <a:t> </a:t>
            </a:r>
            <a:r>
              <a:rPr lang="x-none" altLang="en-US">
                <a:sym typeface="+mn-ea"/>
              </a:rPr>
              <a:t>find </a:t>
            </a:r>
            <a:r>
              <a:rPr lang="zh-CN" altLang="x-none">
                <a:sym typeface="+mn-ea"/>
              </a:rPr>
              <a:t>函数。</a:t>
            </a:r>
            <a:endParaRPr lang="x-none" altLang="en-US">
              <a:sym typeface="+mn-ea"/>
            </a:endParaRPr>
          </a:p>
          <a:p>
            <a:r>
              <a:rPr lang="x-none" altLang="en-US">
                <a:sym typeface="+mn-ea"/>
              </a:rPr>
              <a:t>set&lt;int&gt; a = {  1, 4, 2, 8, 5, 7  };</a:t>
            </a:r>
            <a:endParaRPr lang="x-none" altLang="en-US"/>
          </a:p>
          <a:p>
            <a:r>
              <a:rPr lang="x-none" altLang="zh-CN">
                <a:sym typeface="+mn-ea"/>
              </a:rPr>
              <a:t>a.find(</a:t>
            </a:r>
            <a:r>
              <a:rPr lang="x-none" altLang="zh-CN" b="1">
                <a:sym typeface="+mn-ea"/>
              </a:rPr>
              <a:t>5</a:t>
            </a:r>
            <a:r>
              <a:rPr lang="x-none" altLang="zh-CN">
                <a:sym typeface="+mn-ea"/>
              </a:rPr>
              <a:t>);</a:t>
            </a:r>
            <a:endParaRPr lang="x-none" altLang="zh-CN"/>
          </a:p>
          <a:p>
            <a:r>
              <a:rPr lang="x-none" altLang="zh-CN">
                <a:sym typeface="+mn-ea"/>
              </a:rPr>
              <a:t>set</a:t>
            </a:r>
            <a:r>
              <a:rPr lang="en-US" altLang="x-none">
                <a:sym typeface="+mn-ea"/>
              </a:rPr>
              <a:t> </a:t>
            </a:r>
            <a:r>
              <a:rPr lang="zh-CN" altLang="en-US">
                <a:sym typeface="+mn-ea"/>
              </a:rPr>
              <a:t>之所以能够实现</a:t>
            </a:r>
            <a:r>
              <a:rPr lang="en-US" altLang="zh-CN">
                <a:sym typeface="+mn-ea"/>
              </a:rPr>
              <a:t> </a:t>
            </a:r>
            <a:r>
              <a:rPr lang="x-none" altLang="en-US">
                <a:sym typeface="+mn-ea"/>
              </a:rPr>
              <a:t>O(logn) </a:t>
            </a:r>
            <a:r>
              <a:rPr lang="zh-CN" altLang="x-none">
                <a:sym typeface="+mn-ea"/>
              </a:rPr>
              <a:t>复杂度</a:t>
            </a:r>
            <a:r>
              <a:rPr lang="zh-CN" altLang="en-US">
                <a:sym typeface="+mn-ea"/>
              </a:rPr>
              <a:t>高效查找，是因为他内部预先构建好了一棵</a:t>
            </a:r>
            <a:r>
              <a:rPr lang="zh-CN" altLang="en-US" b="1">
                <a:sym typeface="+mn-ea"/>
              </a:rPr>
              <a:t>二叉</a:t>
            </a:r>
            <a:r>
              <a:rPr lang="zh-CN" altLang="en-US" b="1">
                <a:sym typeface="+mn-ea"/>
              </a:rPr>
              <a:t>排序</a:t>
            </a:r>
            <a:r>
              <a:rPr lang="zh-CN" altLang="en-US" b="1">
                <a:sym typeface="+mn-ea"/>
              </a:rPr>
              <a:t>树</a:t>
            </a:r>
            <a:r>
              <a:rPr lang="zh-CN" altLang="en-US">
                <a:sym typeface="+mn-ea"/>
              </a:rPr>
              <a:t>。</a:t>
            </a:r>
            <a:endParaRPr lang="zh-CN" altLang="en-US">
              <a:sym typeface="+mn-ea"/>
            </a:endParaRPr>
          </a:p>
          <a:p>
            <a:r>
              <a:rPr lang="zh-CN" altLang="x-none"/>
              <a:t>如何构建的？请看动画：</a:t>
            </a:r>
            <a:endParaRPr lang="zh-CN" altLang="x-none"/>
          </a:p>
        </p:txBody>
      </p:sp>
      <p:sp>
        <p:nvSpPr>
          <p:cNvPr id="4" name="Rectangles 3"/>
          <p:cNvSpPr/>
          <p:nvPr/>
        </p:nvSpPr>
        <p:spPr>
          <a:xfrm>
            <a:off x="167767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1</a:t>
            </a:r>
            <a:endParaRPr lang="en-US"/>
          </a:p>
        </p:txBody>
      </p:sp>
      <p:sp>
        <p:nvSpPr>
          <p:cNvPr id="5" name="Rectangles 4"/>
          <p:cNvSpPr/>
          <p:nvPr/>
        </p:nvSpPr>
        <p:spPr>
          <a:xfrm>
            <a:off x="251206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4</a:t>
            </a:r>
            <a:endParaRPr lang="en-US"/>
          </a:p>
        </p:txBody>
      </p:sp>
      <p:sp>
        <p:nvSpPr>
          <p:cNvPr id="6" name="Rectangles 5"/>
          <p:cNvSpPr/>
          <p:nvPr/>
        </p:nvSpPr>
        <p:spPr>
          <a:xfrm>
            <a:off x="334645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2</a:t>
            </a:r>
            <a:endParaRPr lang="en-US"/>
          </a:p>
        </p:txBody>
      </p:sp>
      <p:sp>
        <p:nvSpPr>
          <p:cNvPr id="7" name="Rectangles 6"/>
          <p:cNvSpPr/>
          <p:nvPr/>
        </p:nvSpPr>
        <p:spPr>
          <a:xfrm>
            <a:off x="418084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8</a:t>
            </a:r>
            <a:endParaRPr lang="en-US"/>
          </a:p>
        </p:txBody>
      </p:sp>
      <p:sp>
        <p:nvSpPr>
          <p:cNvPr id="8" name="Rectangles 7"/>
          <p:cNvSpPr/>
          <p:nvPr/>
        </p:nvSpPr>
        <p:spPr>
          <a:xfrm>
            <a:off x="501523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5</a:t>
            </a:r>
            <a:endParaRPr lang="en-US"/>
          </a:p>
        </p:txBody>
      </p:sp>
      <p:sp>
        <p:nvSpPr>
          <p:cNvPr id="10" name="Rectangles 9"/>
          <p:cNvSpPr/>
          <p:nvPr/>
        </p:nvSpPr>
        <p:spPr>
          <a:xfrm>
            <a:off x="5849620" y="419671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7</a:t>
            </a:r>
            <a:endParaRPr lang="en-US"/>
          </a:p>
        </p:txBody>
      </p:sp>
      <p:sp>
        <p:nvSpPr>
          <p:cNvPr id="11" name="Rectangles 10"/>
          <p:cNvSpPr/>
          <p:nvPr/>
        </p:nvSpPr>
        <p:spPr>
          <a:xfrm>
            <a:off x="8530590" y="478028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2" name="Text Box 11"/>
          <p:cNvSpPr txBox="1"/>
          <p:nvPr/>
        </p:nvSpPr>
        <p:spPr>
          <a:xfrm>
            <a:off x="170180" y="4226560"/>
            <a:ext cx="1325880" cy="368300"/>
          </a:xfrm>
          <a:prstGeom prst="rect">
            <a:avLst/>
          </a:prstGeom>
          <a:noFill/>
        </p:spPr>
        <p:txBody>
          <a:bodyPr wrap="none" rtlCol="0">
            <a:spAutoFit/>
          </a:bodyPr>
          <a:p>
            <a:r>
              <a:rPr lang="zh-CN" altLang="en-US"/>
              <a:t>待插入的数</a:t>
            </a:r>
            <a:endParaRPr lang="zh-CN" altLang="en-US"/>
          </a:p>
        </p:txBody>
      </p:sp>
      <p:sp>
        <p:nvSpPr>
          <p:cNvPr id="13" name="Rectangles 12"/>
          <p:cNvSpPr/>
          <p:nvPr/>
        </p:nvSpPr>
        <p:spPr>
          <a:xfrm>
            <a:off x="9750425" y="478028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14" name="Rectangles 13"/>
          <p:cNvSpPr/>
          <p:nvPr/>
        </p:nvSpPr>
        <p:spPr>
          <a:xfrm>
            <a:off x="9974580" y="344678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5</a:t>
            </a:r>
            <a:endParaRPr lang="x-none" altLang="en-US"/>
          </a:p>
        </p:txBody>
      </p:sp>
      <p:sp>
        <p:nvSpPr>
          <p:cNvPr id="15" name="Rectangles 14"/>
          <p:cNvSpPr/>
          <p:nvPr/>
        </p:nvSpPr>
        <p:spPr>
          <a:xfrm>
            <a:off x="10808970" y="411353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8</a:t>
            </a:r>
            <a:endParaRPr lang="x-none" altLang="en-US"/>
          </a:p>
        </p:txBody>
      </p:sp>
      <p:cxnSp>
        <p:nvCxnSpPr>
          <p:cNvPr id="16" name="Straight Connector 15"/>
          <p:cNvCxnSpPr>
            <a:stCxn id="11" idx="0"/>
            <a:endCxn id="9" idx="2"/>
          </p:cNvCxnSpPr>
          <p:nvPr/>
        </p:nvCxnSpPr>
        <p:spPr>
          <a:xfrm flipV="1">
            <a:off x="8947785" y="4541520"/>
            <a:ext cx="60960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3" idx="0"/>
            <a:endCxn id="9" idx="2"/>
          </p:cNvCxnSpPr>
          <p:nvPr/>
        </p:nvCxnSpPr>
        <p:spPr>
          <a:xfrm flipH="1" flipV="1">
            <a:off x="9557385" y="4541520"/>
            <a:ext cx="61023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9" idx="0"/>
            <a:endCxn id="14" idx="2"/>
          </p:cNvCxnSpPr>
          <p:nvPr/>
        </p:nvCxnSpPr>
        <p:spPr>
          <a:xfrm flipV="1">
            <a:off x="9557385" y="3874770"/>
            <a:ext cx="83439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4" idx="2"/>
            <a:endCxn id="15" idx="0"/>
          </p:cNvCxnSpPr>
          <p:nvPr/>
        </p:nvCxnSpPr>
        <p:spPr>
          <a:xfrm>
            <a:off x="10391775" y="3874770"/>
            <a:ext cx="834390" cy="23876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Rectangles 8"/>
          <p:cNvSpPr/>
          <p:nvPr/>
        </p:nvSpPr>
        <p:spPr>
          <a:xfrm>
            <a:off x="8603615" y="410654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2</a:t>
            </a:r>
            <a:endParaRPr lang="x-none" altLang="en-US"/>
          </a:p>
        </p:txBody>
      </p:sp>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x-none" altLang="en-US">
                <a:sym typeface="+mn-ea"/>
              </a:rPr>
              <a:t>set </a:t>
            </a:r>
            <a:r>
              <a:rPr lang="zh-CN" altLang="x-none">
                <a:sym typeface="+mn-ea"/>
              </a:rPr>
              <a:t>又称集合（数学概念），是专为查找优化的容器，查找元素要用他自带的</a:t>
            </a:r>
            <a:r>
              <a:rPr lang="en-US" altLang="zh-CN">
                <a:sym typeface="+mn-ea"/>
              </a:rPr>
              <a:t> </a:t>
            </a:r>
            <a:r>
              <a:rPr lang="x-none" altLang="en-US">
                <a:sym typeface="+mn-ea"/>
              </a:rPr>
              <a:t>find </a:t>
            </a:r>
            <a:r>
              <a:rPr lang="zh-CN" altLang="x-none">
                <a:sym typeface="+mn-ea"/>
              </a:rPr>
              <a:t>函数。</a:t>
            </a:r>
            <a:endParaRPr lang="x-none" altLang="en-US">
              <a:sym typeface="+mn-ea"/>
            </a:endParaRPr>
          </a:p>
          <a:p>
            <a:r>
              <a:rPr lang="x-none" altLang="en-US">
                <a:sym typeface="+mn-ea"/>
              </a:rPr>
              <a:t>set&lt;int&gt; a = {  1, 4, 2, 8, 5, 7  };</a:t>
            </a:r>
            <a:endParaRPr lang="x-none" altLang="en-US"/>
          </a:p>
          <a:p>
            <a:r>
              <a:rPr lang="x-none" altLang="zh-CN">
                <a:sym typeface="+mn-ea"/>
              </a:rPr>
              <a:t>a.find(</a:t>
            </a:r>
            <a:r>
              <a:rPr lang="x-none" altLang="zh-CN" b="1">
                <a:sym typeface="+mn-ea"/>
              </a:rPr>
              <a:t>5</a:t>
            </a:r>
            <a:r>
              <a:rPr lang="x-none" altLang="zh-CN">
                <a:sym typeface="+mn-ea"/>
              </a:rPr>
              <a:t>);</a:t>
            </a:r>
            <a:endParaRPr lang="x-none" altLang="zh-CN"/>
          </a:p>
          <a:p>
            <a:r>
              <a:rPr lang="x-none" altLang="zh-CN">
                <a:sym typeface="+mn-ea"/>
              </a:rPr>
              <a:t>set</a:t>
            </a:r>
            <a:r>
              <a:rPr lang="en-US" altLang="x-none">
                <a:sym typeface="+mn-ea"/>
              </a:rPr>
              <a:t> </a:t>
            </a:r>
            <a:r>
              <a:rPr lang="zh-CN" altLang="en-US">
                <a:sym typeface="+mn-ea"/>
              </a:rPr>
              <a:t>之所以能够实现</a:t>
            </a:r>
            <a:r>
              <a:rPr lang="en-US" altLang="zh-CN">
                <a:sym typeface="+mn-ea"/>
              </a:rPr>
              <a:t> </a:t>
            </a:r>
            <a:r>
              <a:rPr lang="x-none" altLang="en-US">
                <a:sym typeface="+mn-ea"/>
              </a:rPr>
              <a:t>O(logn) </a:t>
            </a:r>
            <a:r>
              <a:rPr lang="zh-CN" altLang="x-none">
                <a:sym typeface="+mn-ea"/>
              </a:rPr>
              <a:t>复杂度</a:t>
            </a:r>
            <a:r>
              <a:rPr lang="zh-CN" altLang="en-US">
                <a:sym typeface="+mn-ea"/>
              </a:rPr>
              <a:t>高效查找，是因为他内部预先构建好了一棵</a:t>
            </a:r>
            <a:r>
              <a:rPr lang="zh-CN" altLang="en-US" b="1">
                <a:sym typeface="+mn-ea"/>
              </a:rPr>
              <a:t>二叉排序树</a:t>
            </a:r>
            <a:r>
              <a:rPr lang="zh-CN" altLang="en-US">
                <a:sym typeface="+mn-ea"/>
              </a:rPr>
              <a:t>。</a:t>
            </a:r>
            <a:endParaRPr lang="zh-CN" altLang="en-US">
              <a:sym typeface="+mn-ea"/>
            </a:endParaRPr>
          </a:p>
          <a:p>
            <a:r>
              <a:rPr lang="zh-CN" altLang="x-none"/>
              <a:t>如何构建的？请看动画：</a:t>
            </a:r>
            <a:endParaRPr lang="zh-CN" altLang="x-none"/>
          </a:p>
        </p:txBody>
      </p:sp>
      <p:sp>
        <p:nvSpPr>
          <p:cNvPr id="4" name="Rectangles 3"/>
          <p:cNvSpPr/>
          <p:nvPr/>
        </p:nvSpPr>
        <p:spPr>
          <a:xfrm>
            <a:off x="167767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1</a:t>
            </a:r>
            <a:endParaRPr lang="en-US"/>
          </a:p>
        </p:txBody>
      </p:sp>
      <p:sp>
        <p:nvSpPr>
          <p:cNvPr id="5" name="Rectangles 4"/>
          <p:cNvSpPr/>
          <p:nvPr/>
        </p:nvSpPr>
        <p:spPr>
          <a:xfrm>
            <a:off x="251206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4</a:t>
            </a:r>
            <a:endParaRPr lang="en-US"/>
          </a:p>
        </p:txBody>
      </p:sp>
      <p:sp>
        <p:nvSpPr>
          <p:cNvPr id="6" name="Rectangles 5"/>
          <p:cNvSpPr/>
          <p:nvPr/>
        </p:nvSpPr>
        <p:spPr>
          <a:xfrm>
            <a:off x="334645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2</a:t>
            </a:r>
            <a:endParaRPr lang="en-US"/>
          </a:p>
        </p:txBody>
      </p:sp>
      <p:sp>
        <p:nvSpPr>
          <p:cNvPr id="7" name="Rectangles 6"/>
          <p:cNvSpPr/>
          <p:nvPr/>
        </p:nvSpPr>
        <p:spPr>
          <a:xfrm>
            <a:off x="418084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8</a:t>
            </a:r>
            <a:endParaRPr lang="en-US"/>
          </a:p>
        </p:txBody>
      </p:sp>
      <p:sp>
        <p:nvSpPr>
          <p:cNvPr id="8" name="Rectangles 7"/>
          <p:cNvSpPr/>
          <p:nvPr/>
        </p:nvSpPr>
        <p:spPr>
          <a:xfrm>
            <a:off x="501523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5</a:t>
            </a:r>
            <a:endParaRPr lang="en-US"/>
          </a:p>
        </p:txBody>
      </p:sp>
      <p:sp>
        <p:nvSpPr>
          <p:cNvPr id="10" name="Rectangles 9"/>
          <p:cNvSpPr/>
          <p:nvPr/>
        </p:nvSpPr>
        <p:spPr>
          <a:xfrm>
            <a:off x="5849620" y="4196715"/>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7</a:t>
            </a:r>
            <a:endParaRPr lang="en-US"/>
          </a:p>
        </p:txBody>
      </p:sp>
      <p:sp>
        <p:nvSpPr>
          <p:cNvPr id="11" name="Rectangles 10"/>
          <p:cNvSpPr/>
          <p:nvPr/>
        </p:nvSpPr>
        <p:spPr>
          <a:xfrm>
            <a:off x="8001000" y="477329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2" name="Text Box 11"/>
          <p:cNvSpPr txBox="1"/>
          <p:nvPr/>
        </p:nvSpPr>
        <p:spPr>
          <a:xfrm>
            <a:off x="170180" y="4226560"/>
            <a:ext cx="1325880" cy="368300"/>
          </a:xfrm>
          <a:prstGeom prst="rect">
            <a:avLst/>
          </a:prstGeom>
          <a:noFill/>
        </p:spPr>
        <p:txBody>
          <a:bodyPr wrap="none" rtlCol="0">
            <a:spAutoFit/>
          </a:bodyPr>
          <a:p>
            <a:r>
              <a:rPr lang="zh-CN" altLang="en-US"/>
              <a:t>待插入的数</a:t>
            </a:r>
            <a:endParaRPr lang="zh-CN" altLang="en-US"/>
          </a:p>
        </p:txBody>
      </p:sp>
      <p:sp>
        <p:nvSpPr>
          <p:cNvPr id="13" name="Rectangles 12"/>
          <p:cNvSpPr/>
          <p:nvPr/>
        </p:nvSpPr>
        <p:spPr>
          <a:xfrm>
            <a:off x="9206865" y="477329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14" name="Rectangles 13"/>
          <p:cNvSpPr/>
          <p:nvPr/>
        </p:nvSpPr>
        <p:spPr>
          <a:xfrm>
            <a:off x="9822180" y="343979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5</a:t>
            </a:r>
            <a:endParaRPr lang="x-none" altLang="en-US"/>
          </a:p>
        </p:txBody>
      </p:sp>
      <p:sp>
        <p:nvSpPr>
          <p:cNvPr id="15" name="Rectangles 14"/>
          <p:cNvSpPr/>
          <p:nvPr/>
        </p:nvSpPr>
        <p:spPr>
          <a:xfrm>
            <a:off x="10982325" y="410654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8</a:t>
            </a:r>
            <a:endParaRPr lang="x-none" altLang="en-US"/>
          </a:p>
        </p:txBody>
      </p:sp>
      <p:sp>
        <p:nvSpPr>
          <p:cNvPr id="16" name="Rectangles 15"/>
          <p:cNvSpPr/>
          <p:nvPr/>
        </p:nvSpPr>
        <p:spPr>
          <a:xfrm>
            <a:off x="10412730" y="477329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7</a:t>
            </a:r>
            <a:endParaRPr lang="x-none" altLang="en-US"/>
          </a:p>
        </p:txBody>
      </p:sp>
      <p:cxnSp>
        <p:nvCxnSpPr>
          <p:cNvPr id="17" name="Straight Connector 16"/>
          <p:cNvCxnSpPr>
            <a:stCxn id="11" idx="0"/>
            <a:endCxn id="9" idx="2"/>
          </p:cNvCxnSpPr>
          <p:nvPr/>
        </p:nvCxnSpPr>
        <p:spPr>
          <a:xfrm flipV="1">
            <a:off x="8418195" y="4534535"/>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0"/>
            <a:endCxn id="9" idx="2"/>
          </p:cNvCxnSpPr>
          <p:nvPr/>
        </p:nvCxnSpPr>
        <p:spPr>
          <a:xfrm flipH="1" flipV="1">
            <a:off x="9020810" y="4534535"/>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9" idx="0"/>
            <a:endCxn id="14" idx="2"/>
          </p:cNvCxnSpPr>
          <p:nvPr/>
        </p:nvCxnSpPr>
        <p:spPr>
          <a:xfrm flipV="1">
            <a:off x="9020810" y="3867785"/>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5" idx="0"/>
            <a:endCxn id="14" idx="2"/>
          </p:cNvCxnSpPr>
          <p:nvPr/>
        </p:nvCxnSpPr>
        <p:spPr>
          <a:xfrm flipH="1" flipV="1">
            <a:off x="10239375" y="3867785"/>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6" idx="0"/>
            <a:endCxn id="15" idx="2"/>
          </p:cNvCxnSpPr>
          <p:nvPr/>
        </p:nvCxnSpPr>
        <p:spPr>
          <a:xfrm flipV="1">
            <a:off x="10829925" y="4534535"/>
            <a:ext cx="569595" cy="23876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sym typeface="+mn-ea"/>
              </a:rPr>
              <a:t>set </a:t>
            </a:r>
            <a:r>
              <a:rPr lang="zh-CN" altLang="en-US">
                <a:sym typeface="+mn-ea"/>
              </a:rPr>
              <a:t>查找为什么高效</a:t>
            </a:r>
            <a:endParaRPr lang="zh-CN" altLang="en-US"/>
          </a:p>
        </p:txBody>
      </p:sp>
      <p:sp>
        <p:nvSpPr>
          <p:cNvPr id="3" name="Content Placeholder 2"/>
          <p:cNvSpPr>
            <a:spLocks noGrp="1"/>
          </p:cNvSpPr>
          <p:nvPr>
            <p:ph idx="1"/>
          </p:nvPr>
        </p:nvSpPr>
        <p:spPr/>
        <p:txBody>
          <a:bodyPr/>
          <a:p>
            <a:r>
              <a:rPr lang="zh-CN" altLang="en-US"/>
              <a:t>刚刚的构建方法是平衡二叉树。而实际</a:t>
            </a:r>
            <a:r>
              <a:rPr lang="en-US" altLang="zh-CN"/>
              <a:t> set </a:t>
            </a:r>
            <a:r>
              <a:rPr lang="zh-CN" altLang="en-US"/>
              <a:t>中采用的是</a:t>
            </a:r>
            <a:r>
              <a:rPr lang="zh-CN" altLang="en-US">
                <a:sym typeface="+mn-ea"/>
              </a:rPr>
              <a:t>更为高效的红黑树。</a:t>
            </a:r>
            <a:endParaRPr lang="zh-CN" altLang="en-US">
              <a:sym typeface="+mn-ea"/>
            </a:endParaRPr>
          </a:p>
          <a:p>
            <a:r>
              <a:rPr lang="zh-CN" altLang="en-US">
                <a:sym typeface="+mn-ea"/>
              </a:rPr>
              <a:t>区别就是每个节点上多挂了一个</a:t>
            </a:r>
            <a:r>
              <a:rPr lang="en-US" altLang="zh-CN">
                <a:sym typeface="+mn-ea"/>
              </a:rPr>
              <a:t> bool </a:t>
            </a:r>
            <a:r>
              <a:rPr lang="zh-CN" altLang="en-US">
                <a:sym typeface="+mn-ea"/>
              </a:rPr>
              <a:t>类型的</a:t>
            </a:r>
            <a:r>
              <a:rPr lang="en-US" altLang="zh-CN">
                <a:sym typeface="+mn-ea"/>
              </a:rPr>
              <a:t> flag </a:t>
            </a:r>
            <a:r>
              <a:rPr lang="zh-CN" altLang="en-US">
                <a:sym typeface="+mn-ea"/>
              </a:rPr>
              <a:t>变量，表示这个节点是红是黑。</a:t>
            </a:r>
            <a:endParaRPr lang="zh-CN" altLang="en-US">
              <a:sym typeface="+mn-ea"/>
            </a:endParaRPr>
          </a:p>
          <a:p>
            <a:r>
              <a:rPr lang="zh-CN" altLang="en-US">
                <a:sym typeface="+mn-ea"/>
              </a:rPr>
              <a:t>总之这样三下五除二下来他的插入效率比平衡二叉树高出一个常数，但复杂度还是</a:t>
            </a:r>
            <a:r>
              <a:rPr lang="en-US" altLang="zh-CN">
                <a:sym typeface="+mn-ea"/>
              </a:rPr>
              <a:t> </a:t>
            </a:r>
            <a:r>
              <a:rPr lang="x-none" altLang="en-US">
                <a:sym typeface="+mn-ea"/>
              </a:rPr>
              <a:t>O(logn)</a:t>
            </a:r>
            <a:r>
              <a:rPr lang="zh-CN" altLang="x-none">
                <a:sym typeface="+mn-ea"/>
              </a:rPr>
              <a:t>。</a:t>
            </a:r>
            <a:endParaRPr lang="zh-CN" altLang="x-none">
              <a:sym typeface="+mn-ea"/>
            </a:endParaRPr>
          </a:p>
          <a:p>
            <a:r>
              <a:rPr lang="zh-CN" altLang="en-US">
                <a:sym typeface="+mn-ea"/>
              </a:rPr>
              <a:t>红黑树的具体异同我会放到最后再细讲，一下子讲太深都睡着了，反正只有插入和删除的时候需要更新红黑</a:t>
            </a:r>
            <a:r>
              <a:rPr lang="en-US" altLang="zh-CN">
                <a:sym typeface="+mn-ea"/>
              </a:rPr>
              <a:t> flag</a:t>
            </a:r>
            <a:r>
              <a:rPr lang="zh-CN" altLang="en-US">
                <a:sym typeface="+mn-ea"/>
              </a:rPr>
              <a:t>，查找方面的方法是完全没有区别的，现在我们只考虑查找，红黑</a:t>
            </a:r>
            <a:r>
              <a:rPr lang="en-US" altLang="zh-CN">
                <a:sym typeface="+mn-ea"/>
              </a:rPr>
              <a:t> flag </a:t>
            </a:r>
            <a:r>
              <a:rPr lang="zh-CN" altLang="en-US">
                <a:sym typeface="+mn-ea"/>
              </a:rPr>
              <a:t>先忽略，就当他是普通的平衡二叉树好了。</a:t>
            </a:r>
            <a:endParaRPr lang="x-none" altLang="zh-CN"/>
          </a:p>
        </p:txBody>
      </p:sp>
      <p:pic>
        <p:nvPicPr>
          <p:cNvPr id="8" name="Picture 7"/>
          <p:cNvPicPr>
            <a:picLocks noChangeAspect="1"/>
          </p:cNvPicPr>
          <p:nvPr/>
        </p:nvPicPr>
        <p:blipFill>
          <a:blip r:embed="rId1"/>
          <a:stretch>
            <a:fillRect/>
          </a:stretch>
        </p:blipFill>
        <p:spPr>
          <a:xfrm>
            <a:off x="3647440" y="4502150"/>
            <a:ext cx="4516120" cy="2355850"/>
          </a:xfrm>
          <a:prstGeom prst="rect">
            <a:avLst/>
          </a:prstGeom>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647700" y="1354455"/>
            <a:ext cx="11058525" cy="4351655"/>
          </a:xfrm>
        </p:spPr>
        <p:txBody>
          <a:bodyPr/>
          <a:p>
            <a:r>
              <a:rPr lang="zh-CN">
                <a:sym typeface="+mn-ea"/>
              </a:rPr>
              <a:t>注意看，这颗二叉树是有规律的。</a:t>
            </a:r>
            <a:endParaRPr lang="zh-CN">
              <a:sym typeface="+mn-ea"/>
            </a:endParaRPr>
          </a:p>
          <a:p>
            <a:r>
              <a:rPr lang="zh-CN"/>
              <a:t>首先看根节点</a:t>
            </a:r>
            <a:r>
              <a:rPr lang="en-US" altLang="zh-CN"/>
              <a:t> 5</a:t>
            </a:r>
            <a:r>
              <a:rPr lang="zh-CN" altLang="en-US"/>
              <a:t>，他的左子节点是</a:t>
            </a:r>
            <a:r>
              <a:rPr lang="en-US" altLang="zh-CN"/>
              <a:t> 2</a:t>
            </a:r>
            <a:r>
              <a:rPr lang="zh-CN" altLang="en-US"/>
              <a:t>，右子节点是</a:t>
            </a:r>
            <a:r>
              <a:rPr lang="en-US" altLang="zh-CN"/>
              <a:t> 8</a:t>
            </a:r>
            <a:r>
              <a:rPr lang="zh-CN" altLang="en-US"/>
              <a:t>。</a:t>
            </a:r>
            <a:r>
              <a:rPr lang="en-US" altLang="zh-CN"/>
              <a:t>2 </a:t>
            </a:r>
            <a:r>
              <a:rPr lang="x-none" altLang="en-US"/>
              <a:t>&lt; 5 &lt; 8</a:t>
            </a:r>
            <a:r>
              <a:rPr lang="zh-CN" altLang="x-none"/>
              <a:t>。</a:t>
            </a:r>
            <a:endParaRPr lang="zh-CN" altLang="x-none"/>
          </a:p>
          <a:p>
            <a:r>
              <a:rPr lang="zh-CN" altLang="x-none"/>
              <a:t>满足：</a:t>
            </a:r>
            <a:r>
              <a:rPr lang="zh-CN" altLang="en-US">
                <a:sym typeface="+mn-ea"/>
              </a:rPr>
              <a:t>左子节点</a:t>
            </a:r>
            <a:r>
              <a:rPr lang="x-none" altLang="zh-CN">
                <a:sym typeface="+mn-ea"/>
              </a:rPr>
              <a:t> &lt; </a:t>
            </a:r>
            <a:r>
              <a:rPr lang="zh-CN" altLang="x-none">
                <a:sym typeface="+mn-ea"/>
              </a:rPr>
              <a:t>父</a:t>
            </a:r>
            <a:r>
              <a:rPr lang="zh-CN">
                <a:sym typeface="+mn-ea"/>
              </a:rPr>
              <a:t>节点</a:t>
            </a:r>
            <a:r>
              <a:rPr lang="en-US" altLang="zh-CN">
                <a:sym typeface="+mn-ea"/>
              </a:rPr>
              <a:t> </a:t>
            </a:r>
            <a:r>
              <a:rPr lang="x-none" altLang="en-US">
                <a:sym typeface="+mn-ea"/>
              </a:rPr>
              <a:t>&lt;</a:t>
            </a:r>
            <a:r>
              <a:rPr lang="x-none" altLang="zh-CN">
                <a:sym typeface="+mn-ea"/>
              </a:rPr>
              <a:t> </a:t>
            </a:r>
            <a:r>
              <a:rPr lang="zh-CN" altLang="en-US">
                <a:sym typeface="+mn-ea"/>
              </a:rPr>
              <a:t>右子节点</a:t>
            </a:r>
            <a:endParaRPr lang="zh-CN" altLang="x-none"/>
          </a:p>
        </p:txBody>
      </p:sp>
      <p:sp>
        <p:nvSpPr>
          <p:cNvPr id="9" name="Rectangles 8"/>
          <p:cNvSpPr/>
          <p:nvPr/>
        </p:nvSpPr>
        <p:spPr>
          <a:xfrm>
            <a:off x="5182235" y="4446905"/>
            <a:ext cx="834390" cy="42799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x-none" altLang="en-US"/>
              <a:t>2</a:t>
            </a:r>
            <a:endParaRPr lang="x-none" altLang="en-US"/>
          </a:p>
        </p:txBody>
      </p:sp>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11" name="Rectangles 10"/>
          <p:cNvSpPr/>
          <p:nvPr/>
        </p:nvSpPr>
        <p:spPr>
          <a:xfrm>
            <a:off x="457962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3" name="Rectangles 12"/>
          <p:cNvSpPr/>
          <p:nvPr/>
        </p:nvSpPr>
        <p:spPr>
          <a:xfrm>
            <a:off x="5785485"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14" name="Rectangles 13"/>
          <p:cNvSpPr/>
          <p:nvPr/>
        </p:nvSpPr>
        <p:spPr>
          <a:xfrm>
            <a:off x="6400800" y="3780155"/>
            <a:ext cx="834390" cy="42799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x-none" altLang="en-US"/>
              <a:t>5</a:t>
            </a:r>
            <a:endParaRPr lang="x-none" altLang="en-US"/>
          </a:p>
        </p:txBody>
      </p:sp>
      <p:sp>
        <p:nvSpPr>
          <p:cNvPr id="15" name="Rectangles 14"/>
          <p:cNvSpPr/>
          <p:nvPr/>
        </p:nvSpPr>
        <p:spPr>
          <a:xfrm>
            <a:off x="7560945" y="4446905"/>
            <a:ext cx="834390" cy="42799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x-none" altLang="en-US"/>
              <a:t>8</a:t>
            </a:r>
            <a:endParaRPr lang="x-none" altLang="en-US"/>
          </a:p>
        </p:txBody>
      </p:sp>
      <p:sp>
        <p:nvSpPr>
          <p:cNvPr id="16" name="Rectangles 15"/>
          <p:cNvSpPr/>
          <p:nvPr/>
        </p:nvSpPr>
        <p:spPr>
          <a:xfrm>
            <a:off x="699135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7</a:t>
            </a:r>
            <a:endParaRPr lang="x-none" altLang="en-US"/>
          </a:p>
        </p:txBody>
      </p:sp>
      <p:cxnSp>
        <p:nvCxnSpPr>
          <p:cNvPr id="17" name="Straight Connector 16"/>
          <p:cNvCxnSpPr>
            <a:stCxn id="11" idx="0"/>
            <a:endCxn id="9" idx="2"/>
          </p:cNvCxnSpPr>
          <p:nvPr/>
        </p:nvCxnSpPr>
        <p:spPr>
          <a:xfrm flipV="1">
            <a:off x="4996815" y="4874895"/>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0"/>
            <a:endCxn id="9" idx="2"/>
          </p:cNvCxnSpPr>
          <p:nvPr/>
        </p:nvCxnSpPr>
        <p:spPr>
          <a:xfrm flipH="1" flipV="1">
            <a:off x="5599430" y="4874895"/>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9" idx="0"/>
            <a:endCxn id="14" idx="2"/>
          </p:cNvCxnSpPr>
          <p:nvPr/>
        </p:nvCxnSpPr>
        <p:spPr>
          <a:xfrm flipV="1">
            <a:off x="5599430" y="4208145"/>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5" idx="0"/>
            <a:endCxn id="14" idx="2"/>
          </p:cNvCxnSpPr>
          <p:nvPr/>
        </p:nvCxnSpPr>
        <p:spPr>
          <a:xfrm flipH="1" flipV="1">
            <a:off x="6817995" y="4208145"/>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6" idx="0"/>
            <a:endCxn id="15" idx="2"/>
          </p:cNvCxnSpPr>
          <p:nvPr/>
        </p:nvCxnSpPr>
        <p:spPr>
          <a:xfrm flipV="1">
            <a:off x="7408545" y="4874895"/>
            <a:ext cx="569595" cy="23876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Rectangles 8"/>
          <p:cNvSpPr/>
          <p:nvPr/>
        </p:nvSpPr>
        <p:spPr>
          <a:xfrm>
            <a:off x="5182235" y="4446905"/>
            <a:ext cx="834390" cy="42799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x-none" altLang="en-US"/>
              <a:t>2</a:t>
            </a:r>
            <a:endParaRPr lang="x-none" altLang="en-US"/>
          </a:p>
        </p:txBody>
      </p:sp>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zh-CN">
                <a:sym typeface="+mn-ea"/>
              </a:rPr>
              <a:t>注意看，这颗二叉树是有规律的。</a:t>
            </a:r>
            <a:endParaRPr lang="zh-CN">
              <a:sym typeface="+mn-ea"/>
            </a:endParaRPr>
          </a:p>
          <a:p>
            <a:r>
              <a:rPr lang="zh-CN"/>
              <a:t>再看看节点</a:t>
            </a:r>
            <a:r>
              <a:rPr lang="en-US" altLang="zh-CN"/>
              <a:t> </a:t>
            </a:r>
            <a:r>
              <a:rPr lang="x-none" altLang="en-US"/>
              <a:t>2</a:t>
            </a:r>
            <a:r>
              <a:rPr lang="zh-CN" altLang="en-US"/>
              <a:t>，他的左子节点是</a:t>
            </a:r>
            <a:r>
              <a:rPr lang="en-US" altLang="zh-CN"/>
              <a:t> </a:t>
            </a:r>
            <a:r>
              <a:rPr lang="x-none" altLang="en-US"/>
              <a:t>1</a:t>
            </a:r>
            <a:r>
              <a:rPr lang="zh-CN" altLang="en-US"/>
              <a:t>，右子节点是</a:t>
            </a:r>
            <a:r>
              <a:rPr lang="en-US" altLang="zh-CN"/>
              <a:t> </a:t>
            </a:r>
            <a:r>
              <a:rPr lang="x-none" altLang="en-US"/>
              <a:t>4</a:t>
            </a:r>
            <a:r>
              <a:rPr lang="zh-CN" altLang="en-US"/>
              <a:t>。</a:t>
            </a:r>
            <a:r>
              <a:rPr lang="x-none" altLang="en-US"/>
              <a:t>1</a:t>
            </a:r>
            <a:r>
              <a:rPr lang="en-US" altLang="zh-CN"/>
              <a:t> </a:t>
            </a:r>
            <a:r>
              <a:rPr lang="x-none" altLang="en-US"/>
              <a:t>&lt; 2 &lt; 4</a:t>
            </a:r>
            <a:r>
              <a:rPr lang="zh-CN" altLang="x-none"/>
              <a:t>。</a:t>
            </a:r>
            <a:endParaRPr lang="zh-CN" altLang="x-none"/>
          </a:p>
          <a:p>
            <a:r>
              <a:rPr lang="zh-CN" altLang="x-none"/>
              <a:t>满足：</a:t>
            </a:r>
            <a:r>
              <a:rPr lang="zh-CN" altLang="en-US">
                <a:sym typeface="+mn-ea"/>
              </a:rPr>
              <a:t>左子节点</a:t>
            </a:r>
            <a:r>
              <a:rPr lang="x-none" altLang="zh-CN">
                <a:sym typeface="+mn-ea"/>
              </a:rPr>
              <a:t> &lt; </a:t>
            </a:r>
            <a:r>
              <a:rPr lang="zh-CN" altLang="x-none">
                <a:sym typeface="+mn-ea"/>
              </a:rPr>
              <a:t>父</a:t>
            </a:r>
            <a:r>
              <a:rPr lang="zh-CN">
                <a:sym typeface="+mn-ea"/>
              </a:rPr>
              <a:t>节点</a:t>
            </a:r>
            <a:r>
              <a:rPr lang="en-US" altLang="zh-CN">
                <a:sym typeface="+mn-ea"/>
              </a:rPr>
              <a:t> </a:t>
            </a:r>
            <a:r>
              <a:rPr lang="x-none" altLang="en-US">
                <a:sym typeface="+mn-ea"/>
              </a:rPr>
              <a:t>&lt;</a:t>
            </a:r>
            <a:r>
              <a:rPr lang="x-none" altLang="zh-CN">
                <a:sym typeface="+mn-ea"/>
              </a:rPr>
              <a:t> </a:t>
            </a:r>
            <a:r>
              <a:rPr lang="zh-CN" altLang="en-US">
                <a:sym typeface="+mn-ea"/>
              </a:rPr>
              <a:t>右子节点</a:t>
            </a:r>
            <a:endParaRPr lang="zh-CN" altLang="x-none"/>
          </a:p>
        </p:txBody>
      </p:sp>
      <p:sp>
        <p:nvSpPr>
          <p:cNvPr id="11" name="Rectangles 10"/>
          <p:cNvSpPr/>
          <p:nvPr/>
        </p:nvSpPr>
        <p:spPr>
          <a:xfrm>
            <a:off x="4579620" y="5113655"/>
            <a:ext cx="834390" cy="42799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x-none" altLang="en-US"/>
              <a:t>1</a:t>
            </a:r>
            <a:endParaRPr lang="x-none" altLang="en-US"/>
          </a:p>
        </p:txBody>
      </p:sp>
      <p:sp>
        <p:nvSpPr>
          <p:cNvPr id="13" name="Rectangles 12"/>
          <p:cNvSpPr/>
          <p:nvPr/>
        </p:nvSpPr>
        <p:spPr>
          <a:xfrm>
            <a:off x="5785485" y="5113655"/>
            <a:ext cx="834390" cy="42799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en-US"/>
              <a:t>4</a:t>
            </a:r>
            <a:endParaRPr lang="en-US"/>
          </a:p>
        </p:txBody>
      </p:sp>
      <p:sp>
        <p:nvSpPr>
          <p:cNvPr id="14" name="Rectangles 13"/>
          <p:cNvSpPr/>
          <p:nvPr/>
        </p:nvSpPr>
        <p:spPr>
          <a:xfrm>
            <a:off x="6400800" y="37801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5</a:t>
            </a:r>
            <a:endParaRPr lang="x-none" altLang="en-US"/>
          </a:p>
        </p:txBody>
      </p:sp>
      <p:sp>
        <p:nvSpPr>
          <p:cNvPr id="15" name="Rectangles 14"/>
          <p:cNvSpPr/>
          <p:nvPr/>
        </p:nvSpPr>
        <p:spPr>
          <a:xfrm>
            <a:off x="756094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8</a:t>
            </a:r>
            <a:endParaRPr lang="x-none" altLang="en-US"/>
          </a:p>
        </p:txBody>
      </p:sp>
      <p:sp>
        <p:nvSpPr>
          <p:cNvPr id="16" name="Rectangles 15"/>
          <p:cNvSpPr/>
          <p:nvPr/>
        </p:nvSpPr>
        <p:spPr>
          <a:xfrm>
            <a:off x="699135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7</a:t>
            </a:r>
            <a:endParaRPr lang="x-none" altLang="en-US"/>
          </a:p>
        </p:txBody>
      </p:sp>
      <p:cxnSp>
        <p:nvCxnSpPr>
          <p:cNvPr id="17" name="Straight Connector 16"/>
          <p:cNvCxnSpPr>
            <a:stCxn id="11" idx="0"/>
            <a:endCxn id="9" idx="2"/>
          </p:cNvCxnSpPr>
          <p:nvPr/>
        </p:nvCxnSpPr>
        <p:spPr>
          <a:xfrm flipV="1">
            <a:off x="4996815" y="4874895"/>
            <a:ext cx="602615" cy="238760"/>
          </a:xfrm>
          <a:prstGeom prst="line">
            <a:avLst/>
          </a:prstGeom>
        </p:spPr>
        <p:style>
          <a:lnRef idx="2">
            <a:schemeClr val="accent6">
              <a:shade val="50000"/>
            </a:schemeClr>
          </a:lnRef>
          <a:fillRef idx="1">
            <a:schemeClr val="accent6"/>
          </a:fillRef>
          <a:effectRef idx="0">
            <a:schemeClr val="accent6"/>
          </a:effectRef>
          <a:fontRef idx="minor">
            <a:schemeClr val="lt1"/>
          </a:fontRef>
        </p:style>
      </p:cxnSp>
      <p:cxnSp>
        <p:nvCxnSpPr>
          <p:cNvPr id="18" name="Straight Connector 17"/>
          <p:cNvCxnSpPr>
            <a:stCxn id="13" idx="0"/>
            <a:endCxn id="9" idx="2"/>
          </p:cNvCxnSpPr>
          <p:nvPr/>
        </p:nvCxnSpPr>
        <p:spPr>
          <a:xfrm flipH="1" flipV="1">
            <a:off x="5599430" y="4874895"/>
            <a:ext cx="603250" cy="238760"/>
          </a:xfrm>
          <a:prstGeom prst="line">
            <a:avLst/>
          </a:prstGeom>
        </p:spPr>
        <p:style>
          <a:lnRef idx="2">
            <a:schemeClr val="accent6">
              <a:shade val="50000"/>
            </a:schemeClr>
          </a:lnRef>
          <a:fillRef idx="1">
            <a:schemeClr val="accent6"/>
          </a:fillRef>
          <a:effectRef idx="0">
            <a:schemeClr val="accent6"/>
          </a:effectRef>
          <a:fontRef idx="minor">
            <a:schemeClr val="lt1"/>
          </a:fontRef>
        </p:style>
      </p:cxnSp>
      <p:cxnSp>
        <p:nvCxnSpPr>
          <p:cNvPr id="19" name="Straight Connector 18"/>
          <p:cNvCxnSpPr>
            <a:stCxn id="9" idx="0"/>
            <a:endCxn id="14" idx="2"/>
          </p:cNvCxnSpPr>
          <p:nvPr/>
        </p:nvCxnSpPr>
        <p:spPr>
          <a:xfrm flipV="1">
            <a:off x="5599430" y="4208145"/>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5" idx="0"/>
            <a:endCxn id="14" idx="2"/>
          </p:cNvCxnSpPr>
          <p:nvPr/>
        </p:nvCxnSpPr>
        <p:spPr>
          <a:xfrm flipH="1" flipV="1">
            <a:off x="6817995" y="4208145"/>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6" idx="0"/>
            <a:endCxn id="15" idx="2"/>
          </p:cNvCxnSpPr>
          <p:nvPr/>
        </p:nvCxnSpPr>
        <p:spPr>
          <a:xfrm flipV="1">
            <a:off x="7408545" y="4874895"/>
            <a:ext cx="569595" cy="23876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Rectangles 8"/>
          <p:cNvSpPr/>
          <p:nvPr/>
        </p:nvSpPr>
        <p:spPr>
          <a:xfrm>
            <a:off x="518223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2</a:t>
            </a:r>
            <a:endParaRPr lang="x-none" altLang="en-US"/>
          </a:p>
        </p:txBody>
      </p:sp>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zh-CN">
                <a:sym typeface="+mn-ea"/>
              </a:rPr>
              <a:t>注意看，这颗二叉树是有规律的。</a:t>
            </a:r>
            <a:endParaRPr lang="zh-CN">
              <a:sym typeface="+mn-ea"/>
            </a:endParaRPr>
          </a:p>
          <a:p>
            <a:r>
              <a:rPr lang="zh-CN"/>
              <a:t>再看看节点</a:t>
            </a:r>
            <a:r>
              <a:rPr lang="en-US" altLang="zh-CN"/>
              <a:t> </a:t>
            </a:r>
            <a:r>
              <a:rPr lang="x-none" altLang="en-US"/>
              <a:t>8</a:t>
            </a:r>
            <a:r>
              <a:rPr lang="zh-CN" altLang="en-US"/>
              <a:t>，他的左子节点是</a:t>
            </a:r>
            <a:r>
              <a:rPr lang="en-US" altLang="zh-CN"/>
              <a:t> </a:t>
            </a:r>
            <a:r>
              <a:rPr lang="x-none" altLang="en-US"/>
              <a:t>7</a:t>
            </a:r>
            <a:r>
              <a:rPr lang="zh-CN" altLang="en-US"/>
              <a:t>，没有右子节点。</a:t>
            </a:r>
            <a:r>
              <a:rPr lang="x-none"/>
              <a:t>7 &lt; 8</a:t>
            </a:r>
            <a:r>
              <a:rPr lang="zh-CN" altLang="x-none"/>
              <a:t>。</a:t>
            </a:r>
            <a:endParaRPr lang="zh-CN" altLang="x-none"/>
          </a:p>
          <a:p>
            <a:r>
              <a:rPr lang="zh-CN" altLang="x-none"/>
              <a:t>满足：</a:t>
            </a:r>
            <a:r>
              <a:rPr lang="zh-CN" altLang="en-US">
                <a:sym typeface="+mn-ea"/>
              </a:rPr>
              <a:t>左子节点</a:t>
            </a:r>
            <a:r>
              <a:rPr lang="x-none" altLang="zh-CN">
                <a:sym typeface="+mn-ea"/>
              </a:rPr>
              <a:t> &lt; </a:t>
            </a:r>
            <a:r>
              <a:rPr lang="zh-CN" altLang="x-none">
                <a:sym typeface="+mn-ea"/>
              </a:rPr>
              <a:t>父</a:t>
            </a:r>
            <a:r>
              <a:rPr lang="zh-CN">
                <a:sym typeface="+mn-ea"/>
              </a:rPr>
              <a:t>节点</a:t>
            </a:r>
            <a:endParaRPr lang="zh-CN" altLang="x-none"/>
          </a:p>
        </p:txBody>
      </p:sp>
      <p:sp>
        <p:nvSpPr>
          <p:cNvPr id="11" name="Rectangles 10"/>
          <p:cNvSpPr/>
          <p:nvPr/>
        </p:nvSpPr>
        <p:spPr>
          <a:xfrm>
            <a:off x="457962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3" name="Rectangles 12"/>
          <p:cNvSpPr/>
          <p:nvPr/>
        </p:nvSpPr>
        <p:spPr>
          <a:xfrm>
            <a:off x="5785485"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14" name="Rectangles 13"/>
          <p:cNvSpPr/>
          <p:nvPr/>
        </p:nvSpPr>
        <p:spPr>
          <a:xfrm>
            <a:off x="6400800" y="37801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5</a:t>
            </a:r>
            <a:endParaRPr lang="x-none" altLang="en-US"/>
          </a:p>
        </p:txBody>
      </p:sp>
      <p:sp>
        <p:nvSpPr>
          <p:cNvPr id="15" name="Rectangles 14"/>
          <p:cNvSpPr/>
          <p:nvPr/>
        </p:nvSpPr>
        <p:spPr>
          <a:xfrm>
            <a:off x="7560945" y="4446905"/>
            <a:ext cx="834390" cy="42799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x-none" altLang="en-US"/>
              <a:t>8</a:t>
            </a:r>
            <a:endParaRPr lang="x-none" altLang="en-US"/>
          </a:p>
        </p:txBody>
      </p:sp>
      <p:sp>
        <p:nvSpPr>
          <p:cNvPr id="16" name="Rectangles 15"/>
          <p:cNvSpPr/>
          <p:nvPr/>
        </p:nvSpPr>
        <p:spPr>
          <a:xfrm>
            <a:off x="6991350" y="5113655"/>
            <a:ext cx="834390" cy="42799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x-none" altLang="en-US"/>
              <a:t>7</a:t>
            </a:r>
            <a:endParaRPr lang="x-none" altLang="en-US"/>
          </a:p>
        </p:txBody>
      </p:sp>
      <p:cxnSp>
        <p:nvCxnSpPr>
          <p:cNvPr id="17" name="Straight Connector 16"/>
          <p:cNvCxnSpPr>
            <a:stCxn id="11" idx="0"/>
            <a:endCxn id="9" idx="2"/>
          </p:cNvCxnSpPr>
          <p:nvPr/>
        </p:nvCxnSpPr>
        <p:spPr>
          <a:xfrm flipV="1">
            <a:off x="4996815" y="4874895"/>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0"/>
            <a:endCxn id="9" idx="2"/>
          </p:cNvCxnSpPr>
          <p:nvPr/>
        </p:nvCxnSpPr>
        <p:spPr>
          <a:xfrm flipH="1" flipV="1">
            <a:off x="5599430" y="4874895"/>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9" idx="0"/>
            <a:endCxn id="14" idx="2"/>
          </p:cNvCxnSpPr>
          <p:nvPr/>
        </p:nvCxnSpPr>
        <p:spPr>
          <a:xfrm flipV="1">
            <a:off x="5599430" y="4208145"/>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5" idx="0"/>
            <a:endCxn id="14" idx="2"/>
          </p:cNvCxnSpPr>
          <p:nvPr/>
        </p:nvCxnSpPr>
        <p:spPr>
          <a:xfrm flipH="1" flipV="1">
            <a:off x="6817995" y="4208145"/>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6" idx="0"/>
            <a:endCxn id="15" idx="2"/>
          </p:cNvCxnSpPr>
          <p:nvPr/>
        </p:nvCxnSpPr>
        <p:spPr>
          <a:xfrm flipV="1">
            <a:off x="7408545" y="4874895"/>
            <a:ext cx="569595" cy="23876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读取</a:t>
            </a:r>
            <a:r>
              <a:rPr lang="en-US" altLang="zh-CN"/>
              <a:t> map </a:t>
            </a:r>
            <a:r>
              <a:rPr lang="zh-CN" altLang="en-US"/>
              <a:t>元素</a:t>
            </a:r>
            <a:endParaRPr lang="zh-CN" altLang="en-US"/>
          </a:p>
        </p:txBody>
      </p:sp>
      <p:sp>
        <p:nvSpPr>
          <p:cNvPr id="3" name="Content Placeholder 2"/>
          <p:cNvSpPr>
            <a:spLocks noGrp="1"/>
          </p:cNvSpPr>
          <p:nvPr>
            <p:ph idx="1"/>
          </p:nvPr>
        </p:nvSpPr>
        <p:spPr>
          <a:xfrm>
            <a:off x="647700" y="1825625"/>
            <a:ext cx="11058525" cy="4351655"/>
          </a:xfrm>
        </p:spPr>
        <p:txBody>
          <a:bodyPr/>
          <a:p>
            <a:r>
              <a:rPr lang="x-none" altLang="en-US">
                <a:sym typeface="+mn-ea"/>
              </a:rPr>
              <a:t>map&lt;string, int&gt; m;</a:t>
            </a:r>
            <a:endParaRPr lang="en-US">
              <a:sym typeface="+mn-ea"/>
            </a:endParaRPr>
          </a:p>
          <a:p>
            <a:r>
              <a:rPr lang="x-none" altLang="en-US" b="1">
                <a:sym typeface="+mn-ea"/>
              </a:rPr>
              <a:t>val = </a:t>
            </a:r>
            <a:r>
              <a:rPr lang="en-US" b="1">
                <a:sym typeface="+mn-ea"/>
              </a:rPr>
              <a:t>m[</a:t>
            </a:r>
            <a:r>
              <a:rPr lang="x-none" altLang="en-US" b="1">
                <a:sym typeface="+mn-ea"/>
              </a:rPr>
              <a:t>“</a:t>
            </a:r>
            <a:r>
              <a:rPr lang="en-US" b="1">
                <a:sym typeface="+mn-ea"/>
              </a:rPr>
              <a:t>key</a:t>
            </a:r>
            <a:r>
              <a:rPr lang="x-none" altLang="en-US" b="1">
                <a:sym typeface="+mn-ea"/>
              </a:rPr>
              <a:t>”];</a:t>
            </a:r>
            <a:endParaRPr lang="x-none" altLang="en-US" b="1">
              <a:sym typeface="+mn-ea"/>
            </a:endParaRPr>
          </a:p>
          <a:p>
            <a:r>
              <a:rPr lang="zh-CN" altLang="x-none">
                <a:sym typeface="+mn-ea"/>
              </a:rPr>
              <a:t>读取键值为</a:t>
            </a:r>
            <a:r>
              <a:rPr lang="x-none" altLang="zh-CN">
                <a:sym typeface="+mn-ea"/>
              </a:rPr>
              <a:t> “key” </a:t>
            </a:r>
            <a:r>
              <a:rPr lang="zh-CN" altLang="x-none">
                <a:sym typeface="+mn-ea"/>
              </a:rPr>
              <a:t>的元素，</a:t>
            </a:r>
            <a:r>
              <a:rPr lang="zh-CN" altLang="x-none" b="1">
                <a:sym typeface="+mn-ea"/>
              </a:rPr>
              <a:t>如果不存在，那就创建一个</a:t>
            </a:r>
            <a:r>
              <a:rPr lang="x-none" altLang="zh-CN" b="1">
                <a:sym typeface="+mn-ea"/>
              </a:rPr>
              <a:t> “key” </a:t>
            </a:r>
            <a:r>
              <a:rPr lang="zh-CN" altLang="x-none" b="1">
                <a:sym typeface="+mn-ea"/>
              </a:rPr>
              <a:t>元素并初始化为</a:t>
            </a:r>
            <a:r>
              <a:rPr lang="en-US" altLang="zh-CN" b="1">
                <a:sym typeface="+mn-ea"/>
              </a:rPr>
              <a:t>0</a:t>
            </a:r>
            <a:r>
              <a:rPr lang="zh-CN" altLang="en-US">
                <a:sym typeface="+mn-ea"/>
              </a:rPr>
              <a:t>。</a:t>
            </a:r>
            <a:r>
              <a:rPr lang="zh-CN" altLang="en-US">
                <a:sym typeface="+mn-ea"/>
              </a:rPr>
              <a:t>等价于：</a:t>
            </a:r>
            <a:endParaRPr lang="zh-CN" altLang="x-none"/>
          </a:p>
          <a:p>
            <a:r>
              <a:rPr lang="x-none" altLang="en-US">
                <a:sym typeface="+mn-ea"/>
              </a:rPr>
              <a:t>it = m.find(“key”);</a:t>
            </a:r>
            <a:endParaRPr lang="x-none" altLang="en-US"/>
          </a:p>
          <a:p>
            <a:r>
              <a:rPr lang="x-none" altLang="en-US">
                <a:sym typeface="+mn-ea"/>
              </a:rPr>
              <a:t>if (it == m.end()) {</a:t>
            </a:r>
            <a:endParaRPr lang="x-none" altLang="en-US">
              <a:sym typeface="+mn-ea"/>
            </a:endParaRPr>
          </a:p>
          <a:p>
            <a:r>
              <a:rPr lang="x-none" altLang="en-US">
                <a:sym typeface="+mn-ea"/>
              </a:rPr>
              <a:t>  it = m.insert({“key”, 0});</a:t>
            </a:r>
            <a:endParaRPr lang="x-none" altLang="en-US"/>
          </a:p>
          <a:p>
            <a:r>
              <a:rPr lang="x-none" altLang="en-US">
                <a:sym typeface="+mn-ea"/>
              </a:rPr>
              <a:t>}</a:t>
            </a:r>
            <a:endParaRPr lang="x-none" altLang="en-US">
              <a:sym typeface="+mn-ea"/>
            </a:endParaRPr>
          </a:p>
          <a:p>
            <a:r>
              <a:rPr lang="x-none" altLang="zh-CN"/>
              <a:t>val = it</a:t>
            </a:r>
            <a:r>
              <a:rPr lang="en-US" altLang="x-none"/>
              <a:t>-</a:t>
            </a:r>
            <a:r>
              <a:rPr lang="x-none" altLang="en-US"/>
              <a:t>&gt;second</a:t>
            </a:r>
            <a:r>
              <a:rPr lang="x-none" altLang="zh-CN"/>
              <a:t>;</a:t>
            </a:r>
            <a:endParaRPr lang="x-none" altLang="zh-CN"/>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Rectangles 8"/>
          <p:cNvSpPr/>
          <p:nvPr/>
        </p:nvSpPr>
        <p:spPr>
          <a:xfrm>
            <a:off x="518223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2</a:t>
            </a:r>
            <a:endParaRPr lang="x-none" altLang="en-US"/>
          </a:p>
        </p:txBody>
      </p:sp>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zh-CN" altLang="x-none"/>
              <a:t>这就是二叉排序树的构建规则。</a:t>
            </a:r>
            <a:endParaRPr lang="zh-CN" altLang="x-none"/>
          </a:p>
          <a:p>
            <a:r>
              <a:rPr lang="zh-CN" altLang="en-US">
                <a:sym typeface="+mn-ea"/>
              </a:rPr>
              <a:t>对于所有节点，都要满足：他左子节点的值</a:t>
            </a:r>
            <a:r>
              <a:rPr lang="x-none" altLang="zh-CN">
                <a:sym typeface="+mn-ea"/>
              </a:rPr>
              <a:t> &lt; </a:t>
            </a:r>
            <a:r>
              <a:rPr lang="zh-CN" altLang="x-none">
                <a:sym typeface="+mn-ea"/>
              </a:rPr>
              <a:t>该</a:t>
            </a:r>
            <a:r>
              <a:rPr lang="zh-CN">
                <a:sym typeface="+mn-ea"/>
              </a:rPr>
              <a:t>节点的值</a:t>
            </a:r>
            <a:r>
              <a:rPr lang="en-US" altLang="zh-CN">
                <a:sym typeface="+mn-ea"/>
              </a:rPr>
              <a:t> </a:t>
            </a:r>
            <a:r>
              <a:rPr lang="x-none" altLang="en-US">
                <a:sym typeface="+mn-ea"/>
              </a:rPr>
              <a:t>&lt;</a:t>
            </a:r>
            <a:r>
              <a:rPr lang="x-none" altLang="zh-CN">
                <a:sym typeface="+mn-ea"/>
              </a:rPr>
              <a:t> </a:t>
            </a:r>
            <a:r>
              <a:rPr lang="zh-CN" altLang="x-none">
                <a:sym typeface="+mn-ea"/>
              </a:rPr>
              <a:t>他</a:t>
            </a:r>
            <a:r>
              <a:rPr lang="zh-CN" altLang="en-US">
                <a:sym typeface="+mn-ea"/>
              </a:rPr>
              <a:t>右子节点</a:t>
            </a:r>
            <a:r>
              <a:rPr lang="zh-CN">
                <a:sym typeface="+mn-ea"/>
              </a:rPr>
              <a:t>值</a:t>
            </a:r>
            <a:endParaRPr lang="zh-CN">
              <a:sym typeface="+mn-ea"/>
            </a:endParaRPr>
          </a:p>
          <a:p>
            <a:r>
              <a:rPr lang="zh-CN" altLang="x-none"/>
              <a:t>这到底有什么好处？是不是</a:t>
            </a:r>
            <a:r>
              <a:rPr lang="en-US" altLang="zh-CN"/>
              <a:t> C++ </a:t>
            </a:r>
            <a:r>
              <a:rPr lang="zh-CN" altLang="en-US"/>
              <a:t>之父觉得</a:t>
            </a:r>
            <a:r>
              <a:rPr lang="zh-CN" altLang="x-none"/>
              <a:t>排序很好玩所以才排的？</a:t>
            </a:r>
            <a:endParaRPr lang="zh-CN" altLang="x-none"/>
          </a:p>
        </p:txBody>
      </p:sp>
      <p:sp>
        <p:nvSpPr>
          <p:cNvPr id="11" name="Rectangles 10"/>
          <p:cNvSpPr/>
          <p:nvPr/>
        </p:nvSpPr>
        <p:spPr>
          <a:xfrm>
            <a:off x="457962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3" name="Rectangles 12"/>
          <p:cNvSpPr/>
          <p:nvPr/>
        </p:nvSpPr>
        <p:spPr>
          <a:xfrm>
            <a:off x="5785485"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14" name="Rectangles 13"/>
          <p:cNvSpPr/>
          <p:nvPr/>
        </p:nvSpPr>
        <p:spPr>
          <a:xfrm>
            <a:off x="6400800" y="37801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5</a:t>
            </a:r>
            <a:endParaRPr lang="x-none" altLang="en-US"/>
          </a:p>
        </p:txBody>
      </p:sp>
      <p:sp>
        <p:nvSpPr>
          <p:cNvPr id="15" name="Rectangles 14"/>
          <p:cNvSpPr/>
          <p:nvPr/>
        </p:nvSpPr>
        <p:spPr>
          <a:xfrm>
            <a:off x="756094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8</a:t>
            </a:r>
            <a:endParaRPr lang="x-none" altLang="en-US"/>
          </a:p>
        </p:txBody>
      </p:sp>
      <p:sp>
        <p:nvSpPr>
          <p:cNvPr id="16" name="Rectangles 15"/>
          <p:cNvSpPr/>
          <p:nvPr/>
        </p:nvSpPr>
        <p:spPr>
          <a:xfrm>
            <a:off x="699135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7</a:t>
            </a:r>
            <a:endParaRPr lang="x-none" altLang="en-US"/>
          </a:p>
        </p:txBody>
      </p:sp>
      <p:cxnSp>
        <p:nvCxnSpPr>
          <p:cNvPr id="17" name="Straight Connector 16"/>
          <p:cNvCxnSpPr>
            <a:stCxn id="11" idx="0"/>
            <a:endCxn id="9" idx="2"/>
          </p:cNvCxnSpPr>
          <p:nvPr/>
        </p:nvCxnSpPr>
        <p:spPr>
          <a:xfrm flipV="1">
            <a:off x="4996815" y="4874895"/>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0"/>
            <a:endCxn id="9" idx="2"/>
          </p:cNvCxnSpPr>
          <p:nvPr/>
        </p:nvCxnSpPr>
        <p:spPr>
          <a:xfrm flipH="1" flipV="1">
            <a:off x="5599430" y="4874895"/>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9" idx="0"/>
            <a:endCxn id="14" idx="2"/>
          </p:cNvCxnSpPr>
          <p:nvPr/>
        </p:nvCxnSpPr>
        <p:spPr>
          <a:xfrm flipV="1">
            <a:off x="5599430" y="4208145"/>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5" idx="0"/>
            <a:endCxn id="14" idx="2"/>
          </p:cNvCxnSpPr>
          <p:nvPr/>
        </p:nvCxnSpPr>
        <p:spPr>
          <a:xfrm flipH="1" flipV="1">
            <a:off x="6817995" y="4208145"/>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6" idx="0"/>
            <a:endCxn id="15" idx="2"/>
          </p:cNvCxnSpPr>
          <p:nvPr/>
        </p:nvCxnSpPr>
        <p:spPr>
          <a:xfrm flipV="1">
            <a:off x="7408545" y="4874895"/>
            <a:ext cx="569595" cy="23876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5" descr="cpptaba"/>
          <p:cNvPicPr>
            <a:picLocks noChangeAspect="1"/>
          </p:cNvPicPr>
          <p:nvPr/>
        </p:nvPicPr>
        <p:blipFill>
          <a:blip r:embed="rId1"/>
          <a:stretch>
            <a:fillRect/>
          </a:stretch>
        </p:blipFill>
        <p:spPr>
          <a:xfrm>
            <a:off x="10212070" y="4218940"/>
            <a:ext cx="1979930" cy="2639060"/>
          </a:xfrm>
          <a:prstGeom prst="rect">
            <a:avLst/>
          </a:prstGeom>
        </p:spPr>
      </p:pic>
      <p:sp>
        <p:nvSpPr>
          <p:cNvPr id="7" name="Rounded Rectangular Callout 6"/>
          <p:cNvSpPr/>
          <p:nvPr/>
        </p:nvSpPr>
        <p:spPr>
          <a:xfrm>
            <a:off x="9655810" y="3646170"/>
            <a:ext cx="1507490" cy="572770"/>
          </a:xfrm>
          <a:prstGeom prst="wedgeRoundRectCallout">
            <a:avLst>
              <a:gd name="adj1" fmla="val 30117"/>
              <a:gd name="adj2" fmla="val 90465"/>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ltLang="en-US"/>
              <a:t>排序增好玩</a:t>
            </a:r>
            <a:endParaRPr lang="en-US" altLang="zh-CN"/>
          </a:p>
        </p:txBody>
      </p:sp>
      <p:cxnSp>
        <p:nvCxnSpPr>
          <p:cNvPr id="8" name="Straight Arrow Connector 7"/>
          <p:cNvCxnSpPr/>
          <p:nvPr/>
        </p:nvCxnSpPr>
        <p:spPr>
          <a:xfrm>
            <a:off x="4836160" y="5986780"/>
            <a:ext cx="3559175" cy="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0" name="Text Box 9"/>
          <p:cNvSpPr txBox="1"/>
          <p:nvPr/>
        </p:nvSpPr>
        <p:spPr>
          <a:xfrm>
            <a:off x="4669155" y="6063615"/>
            <a:ext cx="153035" cy="368300"/>
          </a:xfrm>
          <a:prstGeom prst="rect">
            <a:avLst/>
          </a:prstGeom>
          <a:noFill/>
        </p:spPr>
        <p:txBody>
          <a:bodyPr wrap="square" rtlCol="0">
            <a:spAutoFit/>
          </a:bodyPr>
          <a:p>
            <a:r>
              <a:rPr lang="zh-CN" altLang="en-US"/>
              <a:t>小</a:t>
            </a:r>
            <a:endParaRPr lang="zh-CN" altLang="en-US"/>
          </a:p>
        </p:txBody>
      </p:sp>
      <p:sp>
        <p:nvSpPr>
          <p:cNvPr id="12" name="Text Box 11"/>
          <p:cNvSpPr txBox="1"/>
          <p:nvPr/>
        </p:nvSpPr>
        <p:spPr>
          <a:xfrm>
            <a:off x="8151495" y="6056630"/>
            <a:ext cx="153035" cy="368300"/>
          </a:xfrm>
          <a:prstGeom prst="rect">
            <a:avLst/>
          </a:prstGeom>
          <a:noFill/>
        </p:spPr>
        <p:txBody>
          <a:bodyPr wrap="square" rtlCol="0">
            <a:spAutoFit/>
          </a:bodyPr>
          <a:p>
            <a:r>
              <a:rPr lang="zh-CN" altLang="en-US"/>
              <a:t>大</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dissolve">
                                      <p:cBhvr>
                                        <p:cTn id="13" dur="5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ppt_x"/>
                                          </p:val>
                                        </p:tav>
                                        <p:tav tm="100000">
                                          <p:val>
                                            <p:strVal val="#ppt_x"/>
                                          </p:val>
                                        </p:tav>
                                      </p:tavLst>
                                    </p:anim>
                                    <p:anim calcmode="lin" valueType="num">
                                      <p:cBhvr additive="base">
                                        <p:cTn id="2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10" grpId="0"/>
      <p:bldP spid="12"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Rectangles 8"/>
          <p:cNvSpPr/>
          <p:nvPr/>
        </p:nvSpPr>
        <p:spPr>
          <a:xfrm>
            <a:off x="518223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2</a:t>
            </a:r>
            <a:endParaRPr lang="x-none" altLang="en-US"/>
          </a:p>
        </p:txBody>
      </p:sp>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253490"/>
            <a:ext cx="11058525" cy="4351655"/>
          </a:xfrm>
        </p:spPr>
        <p:txBody>
          <a:bodyPr/>
          <a:p>
            <a:r>
              <a:rPr lang="zh-CN" altLang="x-none">
                <a:sym typeface="+mn-ea"/>
              </a:rPr>
              <a:t>可以证明，只要保证这个树是排序的，那么快速查找到任意一个数的通用规则是：</a:t>
            </a:r>
            <a:endParaRPr lang="zh-CN" altLang="x-none">
              <a:sym typeface="+mn-ea"/>
            </a:endParaRPr>
          </a:p>
          <a:p>
            <a:r>
              <a:rPr lang="zh-CN" altLang="x-none">
                <a:sym typeface="+mn-ea"/>
              </a:rPr>
              <a:t>设要找的数为</a:t>
            </a:r>
            <a:r>
              <a:rPr lang="en-US" altLang="zh-CN">
                <a:sym typeface="+mn-ea"/>
              </a:rPr>
              <a:t> X</a:t>
            </a:r>
            <a:r>
              <a:rPr lang="zh-CN" altLang="en-US">
                <a:sym typeface="+mn-ea"/>
              </a:rPr>
              <a:t>，则</a:t>
            </a:r>
            <a:r>
              <a:rPr lang="en-US" altLang="zh-CN">
                <a:sym typeface="+mn-ea"/>
              </a:rPr>
              <a:t> </a:t>
            </a:r>
            <a:r>
              <a:rPr lang="x-none" altLang="en-US">
                <a:sym typeface="+mn-ea"/>
              </a:rPr>
              <a:t>set.find(X)</a:t>
            </a:r>
            <a:r>
              <a:rPr lang="en-US" altLang="x-none">
                <a:sym typeface="+mn-ea"/>
              </a:rPr>
              <a:t> </a:t>
            </a:r>
            <a:r>
              <a:rPr lang="zh-CN" altLang="en-US">
                <a:sym typeface="+mn-ea"/>
              </a:rPr>
              <a:t>首先从根节点开始寻找。</a:t>
            </a:r>
            <a:endParaRPr lang="zh-CN" altLang="en-US">
              <a:sym typeface="+mn-ea"/>
            </a:endParaRPr>
          </a:p>
          <a:p>
            <a:r>
              <a:rPr lang="zh-CN" altLang="en-US">
                <a:sym typeface="+mn-ea"/>
              </a:rPr>
              <a:t>若</a:t>
            </a:r>
            <a:r>
              <a:rPr lang="en-US" altLang="zh-CN">
                <a:sym typeface="+mn-ea"/>
              </a:rPr>
              <a:t> X </a:t>
            </a:r>
            <a:r>
              <a:rPr lang="x-none" altLang="en-US">
                <a:sym typeface="+mn-ea"/>
              </a:rPr>
              <a:t>== </a:t>
            </a:r>
            <a:r>
              <a:rPr lang="zh-CN" altLang="x-none">
                <a:sym typeface="+mn-ea"/>
              </a:rPr>
              <a:t>当前节点，则这个节点就是我要找的，返回指向该节点的迭代器；</a:t>
            </a:r>
            <a:endParaRPr lang="zh-CN" altLang="en-US">
              <a:sym typeface="+mn-ea"/>
            </a:endParaRPr>
          </a:p>
          <a:p>
            <a:r>
              <a:rPr lang="zh-CN" altLang="en-US">
                <a:sym typeface="+mn-ea"/>
              </a:rPr>
              <a:t>若</a:t>
            </a:r>
            <a:r>
              <a:rPr lang="en-US" altLang="zh-CN">
                <a:sym typeface="+mn-ea"/>
              </a:rPr>
              <a:t> X </a:t>
            </a:r>
            <a:r>
              <a:rPr lang="x-none" altLang="en-US">
                <a:sym typeface="+mn-ea"/>
              </a:rPr>
              <a:t>&lt; </a:t>
            </a:r>
            <a:r>
              <a:rPr lang="zh-CN" altLang="x-none">
                <a:sym typeface="+mn-ea"/>
              </a:rPr>
              <a:t>当前节点，则移动左子节点，继续重复以上步骤；</a:t>
            </a:r>
            <a:endParaRPr lang="zh-CN" altLang="x-none">
              <a:sym typeface="+mn-ea"/>
            </a:endParaRPr>
          </a:p>
          <a:p>
            <a:r>
              <a:rPr lang="zh-CN" altLang="en-US">
                <a:sym typeface="+mn-ea"/>
              </a:rPr>
              <a:t>若</a:t>
            </a:r>
            <a:r>
              <a:rPr lang="en-US" altLang="zh-CN">
                <a:sym typeface="+mn-ea"/>
              </a:rPr>
              <a:t> X </a:t>
            </a:r>
            <a:r>
              <a:rPr lang="x-none" altLang="en-US">
                <a:sym typeface="+mn-ea"/>
              </a:rPr>
              <a:t>&gt; </a:t>
            </a:r>
            <a:r>
              <a:rPr lang="zh-CN" altLang="x-none">
                <a:sym typeface="+mn-ea"/>
              </a:rPr>
              <a:t>当前节点，则移动右子节点，继续重复以上步骤；</a:t>
            </a:r>
            <a:endParaRPr lang="zh-CN" altLang="x-none">
              <a:sym typeface="+mn-ea"/>
            </a:endParaRPr>
          </a:p>
          <a:p>
            <a:r>
              <a:rPr lang="zh-CN" altLang="x-none"/>
              <a:t>若已经没有子节点了，但仍未找到</a:t>
            </a:r>
            <a:r>
              <a:rPr lang="x-none" altLang="zh-CN"/>
              <a:t> X</a:t>
            </a:r>
            <a:r>
              <a:rPr lang="zh-CN" altLang="x-none"/>
              <a:t>，则说明</a:t>
            </a:r>
            <a:r>
              <a:rPr lang="x-none" altLang="zh-CN"/>
              <a:t> X </a:t>
            </a:r>
            <a:r>
              <a:rPr lang="zh-CN" altLang="x-none"/>
              <a:t>在集合中不存在</a:t>
            </a:r>
            <a:r>
              <a:rPr lang="zh-CN"/>
              <a:t>，返回</a:t>
            </a:r>
            <a:r>
              <a:rPr lang="en-US" altLang="zh-CN"/>
              <a:t> end</a:t>
            </a:r>
            <a:r>
              <a:rPr lang="x-none" altLang="en-US"/>
              <a:t>() </a:t>
            </a:r>
            <a:r>
              <a:rPr lang="zh-CN" altLang="x-none"/>
              <a:t>来表示。</a:t>
            </a:r>
            <a:endParaRPr lang="zh-CN" altLang="x-none"/>
          </a:p>
        </p:txBody>
      </p:sp>
      <p:sp>
        <p:nvSpPr>
          <p:cNvPr id="11" name="Rectangles 10"/>
          <p:cNvSpPr/>
          <p:nvPr/>
        </p:nvSpPr>
        <p:spPr>
          <a:xfrm>
            <a:off x="457962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3" name="Rectangles 12"/>
          <p:cNvSpPr/>
          <p:nvPr/>
        </p:nvSpPr>
        <p:spPr>
          <a:xfrm>
            <a:off x="5785485"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14" name="Rectangles 13"/>
          <p:cNvSpPr/>
          <p:nvPr/>
        </p:nvSpPr>
        <p:spPr>
          <a:xfrm>
            <a:off x="6400800" y="37801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5</a:t>
            </a:r>
            <a:endParaRPr lang="x-none" altLang="en-US"/>
          </a:p>
        </p:txBody>
      </p:sp>
      <p:sp>
        <p:nvSpPr>
          <p:cNvPr id="15" name="Rectangles 14"/>
          <p:cNvSpPr/>
          <p:nvPr/>
        </p:nvSpPr>
        <p:spPr>
          <a:xfrm>
            <a:off x="756094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8</a:t>
            </a:r>
            <a:endParaRPr lang="x-none" altLang="en-US"/>
          </a:p>
        </p:txBody>
      </p:sp>
      <p:sp>
        <p:nvSpPr>
          <p:cNvPr id="16" name="Rectangles 15"/>
          <p:cNvSpPr/>
          <p:nvPr/>
        </p:nvSpPr>
        <p:spPr>
          <a:xfrm>
            <a:off x="699135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7</a:t>
            </a:r>
            <a:endParaRPr lang="x-none" altLang="en-US"/>
          </a:p>
        </p:txBody>
      </p:sp>
      <p:cxnSp>
        <p:nvCxnSpPr>
          <p:cNvPr id="17" name="Straight Connector 16"/>
          <p:cNvCxnSpPr>
            <a:stCxn id="11" idx="0"/>
            <a:endCxn id="9" idx="2"/>
          </p:cNvCxnSpPr>
          <p:nvPr/>
        </p:nvCxnSpPr>
        <p:spPr>
          <a:xfrm flipV="1">
            <a:off x="4996815" y="4874895"/>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0"/>
            <a:endCxn id="9" idx="2"/>
          </p:cNvCxnSpPr>
          <p:nvPr/>
        </p:nvCxnSpPr>
        <p:spPr>
          <a:xfrm flipH="1" flipV="1">
            <a:off x="5599430" y="4874895"/>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9" idx="0"/>
            <a:endCxn id="14" idx="2"/>
          </p:cNvCxnSpPr>
          <p:nvPr/>
        </p:nvCxnSpPr>
        <p:spPr>
          <a:xfrm flipV="1">
            <a:off x="5599430" y="4208145"/>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5" idx="0"/>
            <a:endCxn id="14" idx="2"/>
          </p:cNvCxnSpPr>
          <p:nvPr/>
        </p:nvCxnSpPr>
        <p:spPr>
          <a:xfrm flipH="1" flipV="1">
            <a:off x="6817995" y="4208145"/>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6" idx="0"/>
            <a:endCxn id="15" idx="2"/>
          </p:cNvCxnSpPr>
          <p:nvPr/>
        </p:nvCxnSpPr>
        <p:spPr>
          <a:xfrm flipV="1">
            <a:off x="7408545" y="4874895"/>
            <a:ext cx="56959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4843145" y="5986780"/>
            <a:ext cx="3559175" cy="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0" name="Text Box 9"/>
          <p:cNvSpPr txBox="1"/>
          <p:nvPr/>
        </p:nvSpPr>
        <p:spPr>
          <a:xfrm>
            <a:off x="4669155" y="6063615"/>
            <a:ext cx="153035" cy="368300"/>
          </a:xfrm>
          <a:prstGeom prst="rect">
            <a:avLst/>
          </a:prstGeom>
          <a:noFill/>
        </p:spPr>
        <p:txBody>
          <a:bodyPr wrap="square" rtlCol="0">
            <a:spAutoFit/>
          </a:bodyPr>
          <a:p>
            <a:r>
              <a:rPr lang="zh-CN" altLang="en-US"/>
              <a:t>小</a:t>
            </a:r>
            <a:endParaRPr lang="zh-CN" altLang="en-US"/>
          </a:p>
        </p:txBody>
      </p:sp>
      <p:sp>
        <p:nvSpPr>
          <p:cNvPr id="12" name="Text Box 11"/>
          <p:cNvSpPr txBox="1"/>
          <p:nvPr/>
        </p:nvSpPr>
        <p:spPr>
          <a:xfrm>
            <a:off x="8158480" y="6056630"/>
            <a:ext cx="153035" cy="368300"/>
          </a:xfrm>
          <a:prstGeom prst="rect">
            <a:avLst/>
          </a:prstGeom>
          <a:noFill/>
        </p:spPr>
        <p:txBody>
          <a:bodyPr wrap="square" rtlCol="0">
            <a:spAutoFit/>
          </a:bodyPr>
          <a:p>
            <a:r>
              <a:rPr lang="zh-CN" altLang="en-US"/>
              <a:t>大</a:t>
            </a:r>
            <a:endParaRPr lang="zh-CN" altLang="en-US"/>
          </a:p>
        </p:txBody>
      </p:sp>
      <p:sp>
        <p:nvSpPr>
          <p:cNvPr id="4" name="Text Box 3"/>
          <p:cNvSpPr txBox="1"/>
          <p:nvPr/>
        </p:nvSpPr>
        <p:spPr>
          <a:xfrm>
            <a:off x="7235190" y="3819525"/>
            <a:ext cx="1097280" cy="368300"/>
          </a:xfrm>
          <a:prstGeom prst="rect">
            <a:avLst/>
          </a:prstGeom>
          <a:noFill/>
        </p:spPr>
        <p:txBody>
          <a:bodyPr wrap="none" rtlCol="0">
            <a:spAutoFit/>
          </a:bodyPr>
          <a:p>
            <a:r>
              <a:rPr lang="en-US" altLang="zh-CN">
                <a:solidFill>
                  <a:schemeClr val="bg1">
                    <a:lumMod val="50000"/>
                  </a:schemeClr>
                </a:solidFill>
              </a:rPr>
              <a:t>←</a:t>
            </a:r>
            <a:r>
              <a:rPr lang="zh-CN" altLang="en-US">
                <a:solidFill>
                  <a:schemeClr val="bg1">
                    <a:lumMod val="50000"/>
                  </a:schemeClr>
                </a:solidFill>
              </a:rPr>
              <a:t>根节点</a:t>
            </a:r>
            <a:endParaRPr lang="zh-CN" altLang="en-US">
              <a:solidFill>
                <a:schemeClr val="bg1">
                  <a:lumMod val="50000"/>
                </a:schemeClr>
              </a:solidFill>
            </a:endParaRPr>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zh-CN" altLang="x-none"/>
              <a:t>例如当你查找</a:t>
            </a:r>
            <a:r>
              <a:rPr lang="en-US" altLang="zh-CN"/>
              <a:t> </a:t>
            </a:r>
            <a:r>
              <a:rPr lang="en-US" altLang="x-none" b="1"/>
              <a:t>4</a:t>
            </a:r>
            <a:r>
              <a:rPr lang="en-US" altLang="zh-CN"/>
              <a:t> </a:t>
            </a:r>
            <a:r>
              <a:rPr lang="zh-CN" altLang="en-US"/>
              <a:t>时，首先从根节点</a:t>
            </a:r>
            <a:r>
              <a:rPr lang="en-US" altLang="zh-CN"/>
              <a:t> 5 </a:t>
            </a:r>
            <a:r>
              <a:rPr lang="zh-CN" altLang="en-US"/>
              <a:t>开始。</a:t>
            </a:r>
            <a:endParaRPr lang="zh-CN" altLang="en-US"/>
          </a:p>
          <a:p>
            <a:r>
              <a:rPr lang="zh-CN" altLang="en-US"/>
              <a:t>判断</a:t>
            </a:r>
            <a:r>
              <a:rPr lang="en-US" altLang="zh-CN"/>
              <a:t> </a:t>
            </a:r>
            <a:r>
              <a:rPr lang="en-US" altLang="zh-CN" b="1"/>
              <a:t>4</a:t>
            </a:r>
            <a:r>
              <a:rPr lang="en-US" altLang="zh-CN"/>
              <a:t> </a:t>
            </a:r>
            <a:r>
              <a:rPr lang="x-none" altLang="en-US"/>
              <a:t>&lt; 5</a:t>
            </a:r>
            <a:r>
              <a:rPr lang="zh-CN" altLang="x-none"/>
              <a:t>？</a:t>
            </a:r>
            <a:r>
              <a:rPr lang="zh-CN" altLang="x-none">
                <a:solidFill>
                  <a:srgbClr val="00B050"/>
                </a:solidFill>
              </a:rPr>
              <a:t>是</a:t>
            </a:r>
            <a:r>
              <a:rPr lang="zh-CN" altLang="x-none"/>
              <a:t>，移动到</a:t>
            </a:r>
            <a:r>
              <a:rPr lang="zh-CN" altLang="x-none">
                <a:solidFill>
                  <a:srgbClr val="00B050"/>
                </a:solidFill>
              </a:rPr>
              <a:t>左子节点</a:t>
            </a:r>
            <a:r>
              <a:rPr lang="zh-CN" altLang="x-none"/>
              <a:t>。</a:t>
            </a:r>
            <a:endParaRPr lang="zh-CN" altLang="en-US"/>
          </a:p>
          <a:p>
            <a:endParaRPr lang="zh-CN" altLang="en-US"/>
          </a:p>
        </p:txBody>
      </p:sp>
      <p:sp>
        <p:nvSpPr>
          <p:cNvPr id="9" name="Rectangles 8"/>
          <p:cNvSpPr/>
          <p:nvPr/>
        </p:nvSpPr>
        <p:spPr>
          <a:xfrm>
            <a:off x="518223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2</a:t>
            </a:r>
            <a:endParaRPr lang="x-none" altLang="en-US"/>
          </a:p>
        </p:txBody>
      </p:sp>
      <p:sp>
        <p:nvSpPr>
          <p:cNvPr id="11" name="Rectangles 10"/>
          <p:cNvSpPr/>
          <p:nvPr/>
        </p:nvSpPr>
        <p:spPr>
          <a:xfrm>
            <a:off x="457962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3" name="Rectangles 12"/>
          <p:cNvSpPr/>
          <p:nvPr/>
        </p:nvSpPr>
        <p:spPr>
          <a:xfrm>
            <a:off x="5785485"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14" name="Rectangles 13"/>
          <p:cNvSpPr/>
          <p:nvPr/>
        </p:nvSpPr>
        <p:spPr>
          <a:xfrm>
            <a:off x="6400800" y="37801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5</a:t>
            </a:r>
            <a:endParaRPr lang="x-none" altLang="en-US"/>
          </a:p>
        </p:txBody>
      </p:sp>
      <p:sp>
        <p:nvSpPr>
          <p:cNvPr id="15" name="Rectangles 14"/>
          <p:cNvSpPr/>
          <p:nvPr/>
        </p:nvSpPr>
        <p:spPr>
          <a:xfrm>
            <a:off x="756094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8</a:t>
            </a:r>
            <a:endParaRPr lang="x-none" altLang="en-US"/>
          </a:p>
        </p:txBody>
      </p:sp>
      <p:sp>
        <p:nvSpPr>
          <p:cNvPr id="16" name="Rectangles 15"/>
          <p:cNvSpPr/>
          <p:nvPr/>
        </p:nvSpPr>
        <p:spPr>
          <a:xfrm>
            <a:off x="699135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7</a:t>
            </a:r>
            <a:endParaRPr lang="x-none" altLang="en-US"/>
          </a:p>
        </p:txBody>
      </p:sp>
      <p:cxnSp>
        <p:nvCxnSpPr>
          <p:cNvPr id="17" name="Straight Connector 16"/>
          <p:cNvCxnSpPr>
            <a:stCxn id="11" idx="0"/>
            <a:endCxn id="9" idx="2"/>
          </p:cNvCxnSpPr>
          <p:nvPr/>
        </p:nvCxnSpPr>
        <p:spPr>
          <a:xfrm flipV="1">
            <a:off x="4996815" y="4874895"/>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0"/>
            <a:endCxn id="9" idx="2"/>
          </p:cNvCxnSpPr>
          <p:nvPr/>
        </p:nvCxnSpPr>
        <p:spPr>
          <a:xfrm flipH="1" flipV="1">
            <a:off x="5599430" y="4874895"/>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9" idx="0"/>
            <a:endCxn id="14" idx="2"/>
          </p:cNvCxnSpPr>
          <p:nvPr/>
        </p:nvCxnSpPr>
        <p:spPr>
          <a:xfrm flipV="1">
            <a:off x="5599430" y="4208145"/>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5" idx="0"/>
            <a:endCxn id="14" idx="2"/>
          </p:cNvCxnSpPr>
          <p:nvPr/>
        </p:nvCxnSpPr>
        <p:spPr>
          <a:xfrm flipH="1" flipV="1">
            <a:off x="6817995" y="4208145"/>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6" idx="0"/>
            <a:endCxn id="15" idx="2"/>
          </p:cNvCxnSpPr>
          <p:nvPr/>
        </p:nvCxnSpPr>
        <p:spPr>
          <a:xfrm flipV="1">
            <a:off x="7408545" y="4874895"/>
            <a:ext cx="569595"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5" name="Rectangles 4"/>
          <p:cNvSpPr/>
          <p:nvPr/>
        </p:nvSpPr>
        <p:spPr>
          <a:xfrm>
            <a:off x="1510030" y="37293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b="1"/>
              <a:t>4</a:t>
            </a:r>
            <a:endParaRPr lang="x-none" altLang="en-US" b="1"/>
          </a:p>
        </p:txBody>
      </p:sp>
      <p:grpSp>
        <p:nvGrpSpPr>
          <p:cNvPr id="10" name="Group 9"/>
          <p:cNvGrpSpPr/>
          <p:nvPr/>
        </p:nvGrpSpPr>
        <p:grpSpPr>
          <a:xfrm>
            <a:off x="5414010" y="3529330"/>
            <a:ext cx="862330" cy="628015"/>
            <a:chOff x="8526" y="5558"/>
            <a:chExt cx="1358" cy="989"/>
          </a:xfrm>
        </p:grpSpPr>
        <p:sp>
          <p:nvSpPr>
            <p:cNvPr id="4" name="Down Arrow 3"/>
            <p:cNvSpPr/>
            <p:nvPr/>
          </p:nvSpPr>
          <p:spPr>
            <a:xfrm rot="16200000">
              <a:off x="8948" y="5611"/>
              <a:ext cx="514" cy="1358"/>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en-US"/>
            </a:p>
          </p:txBody>
        </p:sp>
        <p:sp>
          <p:nvSpPr>
            <p:cNvPr id="8" name="Text Box 7"/>
            <p:cNvSpPr txBox="1"/>
            <p:nvPr/>
          </p:nvSpPr>
          <p:spPr>
            <a:xfrm>
              <a:off x="8656" y="5558"/>
              <a:ext cx="1098" cy="580"/>
            </a:xfrm>
            <a:prstGeom prst="rect">
              <a:avLst/>
            </a:prstGeom>
            <a:noFill/>
          </p:spPr>
          <p:txBody>
            <a:bodyPr wrap="none" rtlCol="0">
              <a:spAutoFit/>
            </a:bodyPr>
            <a:p>
              <a:r>
                <a:rPr lang="x-none" altLang="en-US" b="1"/>
                <a:t>4</a:t>
              </a:r>
              <a:r>
                <a:rPr lang="x-none" altLang="en-US"/>
                <a:t> &lt; ?</a:t>
              </a:r>
              <a:endParaRPr lang="x-none" altLang="en-US"/>
            </a:p>
          </p:txBody>
        </p:sp>
      </p:grpSp>
      <p:sp>
        <p:nvSpPr>
          <p:cNvPr id="12" name="Text Box 11"/>
          <p:cNvSpPr txBox="1"/>
          <p:nvPr/>
        </p:nvSpPr>
        <p:spPr>
          <a:xfrm>
            <a:off x="231140" y="3759200"/>
            <a:ext cx="1097280" cy="368300"/>
          </a:xfrm>
          <a:prstGeom prst="rect">
            <a:avLst/>
          </a:prstGeom>
          <a:noFill/>
        </p:spPr>
        <p:txBody>
          <a:bodyPr wrap="none" rtlCol="0">
            <a:spAutoFit/>
          </a:bodyPr>
          <a:p>
            <a:r>
              <a:rPr lang="zh-CN" altLang="en-US"/>
              <a:t>要找的数</a:t>
            </a:r>
            <a:endParaRPr lang="zh-CN" altLang="en-US"/>
          </a:p>
        </p:txBody>
      </p:sp>
      <p:sp>
        <p:nvSpPr>
          <p:cNvPr id="23" name="Left Arrow 22"/>
          <p:cNvSpPr/>
          <p:nvPr/>
        </p:nvSpPr>
        <p:spPr>
          <a:xfrm>
            <a:off x="6724015" y="4127500"/>
            <a:ext cx="188595" cy="165735"/>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en-US"/>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a:ln>
            <a:noFill/>
          </a:ln>
        </p:spPr>
        <p:style>
          <a:lnRef idx="2">
            <a:schemeClr val="accent6"/>
          </a:lnRef>
          <a:fillRef idx="1">
            <a:schemeClr val="lt1"/>
          </a:fillRef>
          <a:effectRef idx="0">
            <a:schemeClr val="accent6"/>
          </a:effectRef>
          <a:fontRef idx="minor">
            <a:schemeClr val="dk1"/>
          </a:fontRef>
        </p:style>
        <p:txBody>
          <a:bodyPr/>
          <a:p>
            <a:r>
              <a:rPr lang="zh-CN"/>
              <a:t>刚刚移动到了节点</a:t>
            </a:r>
            <a:r>
              <a:rPr lang="en-US" altLang="zh-CN"/>
              <a:t> 2</a:t>
            </a:r>
            <a:r>
              <a:rPr lang="zh-CN" altLang="en-US"/>
              <a:t>。</a:t>
            </a:r>
            <a:endParaRPr lang="zh-CN" altLang="en-US"/>
          </a:p>
          <a:p>
            <a:r>
              <a:rPr lang="zh-CN" altLang="en-US"/>
              <a:t>判断</a:t>
            </a:r>
            <a:r>
              <a:rPr lang="en-US" altLang="zh-CN"/>
              <a:t> </a:t>
            </a:r>
            <a:r>
              <a:rPr lang="en-US" altLang="zh-CN" b="1"/>
              <a:t>4</a:t>
            </a:r>
            <a:r>
              <a:rPr lang="en-US" altLang="zh-CN"/>
              <a:t> </a:t>
            </a:r>
            <a:r>
              <a:rPr lang="x-none" altLang="en-US"/>
              <a:t>&lt; 2</a:t>
            </a:r>
            <a:r>
              <a:rPr lang="zh-CN" altLang="x-none"/>
              <a:t>？</a:t>
            </a:r>
            <a:r>
              <a:rPr lang="zh-CN" altLang="x-none">
                <a:solidFill>
                  <a:srgbClr val="C00000"/>
                </a:solidFill>
              </a:rPr>
              <a:t>否</a:t>
            </a:r>
            <a:r>
              <a:rPr lang="zh-CN" altLang="x-none"/>
              <a:t>，移动到</a:t>
            </a:r>
            <a:r>
              <a:rPr lang="zh-CN" altLang="x-none">
                <a:solidFill>
                  <a:srgbClr val="C00000"/>
                </a:solidFill>
              </a:rPr>
              <a:t>右子节点</a:t>
            </a:r>
            <a:r>
              <a:rPr lang="zh-CN" altLang="x-none"/>
              <a:t>。</a:t>
            </a:r>
            <a:endParaRPr lang="zh-CN" altLang="en-US"/>
          </a:p>
          <a:p>
            <a:endParaRPr lang="zh-CN" altLang="en-US"/>
          </a:p>
        </p:txBody>
      </p:sp>
      <p:sp>
        <p:nvSpPr>
          <p:cNvPr id="9" name="Rectangles 8"/>
          <p:cNvSpPr/>
          <p:nvPr/>
        </p:nvSpPr>
        <p:spPr>
          <a:xfrm>
            <a:off x="518223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2</a:t>
            </a:r>
            <a:endParaRPr lang="x-none" altLang="en-US"/>
          </a:p>
        </p:txBody>
      </p:sp>
      <p:sp>
        <p:nvSpPr>
          <p:cNvPr id="11" name="Rectangles 10"/>
          <p:cNvSpPr/>
          <p:nvPr/>
        </p:nvSpPr>
        <p:spPr>
          <a:xfrm>
            <a:off x="457962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3" name="Rectangles 12"/>
          <p:cNvSpPr/>
          <p:nvPr/>
        </p:nvSpPr>
        <p:spPr>
          <a:xfrm>
            <a:off x="5785485"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14" name="Rectangles 13"/>
          <p:cNvSpPr/>
          <p:nvPr/>
        </p:nvSpPr>
        <p:spPr>
          <a:xfrm>
            <a:off x="6400800" y="37801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5</a:t>
            </a:r>
            <a:endParaRPr lang="x-none" altLang="en-US"/>
          </a:p>
        </p:txBody>
      </p:sp>
      <p:sp>
        <p:nvSpPr>
          <p:cNvPr id="15" name="Rectangles 14"/>
          <p:cNvSpPr/>
          <p:nvPr/>
        </p:nvSpPr>
        <p:spPr>
          <a:xfrm>
            <a:off x="756094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8</a:t>
            </a:r>
            <a:endParaRPr lang="x-none" altLang="en-US"/>
          </a:p>
        </p:txBody>
      </p:sp>
      <p:sp>
        <p:nvSpPr>
          <p:cNvPr id="16" name="Rectangles 15"/>
          <p:cNvSpPr/>
          <p:nvPr/>
        </p:nvSpPr>
        <p:spPr>
          <a:xfrm>
            <a:off x="699135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7</a:t>
            </a:r>
            <a:endParaRPr lang="x-none" altLang="en-US"/>
          </a:p>
        </p:txBody>
      </p:sp>
      <p:cxnSp>
        <p:nvCxnSpPr>
          <p:cNvPr id="17" name="Straight Connector 16"/>
          <p:cNvCxnSpPr>
            <a:stCxn id="11" idx="0"/>
            <a:endCxn id="9" idx="2"/>
          </p:cNvCxnSpPr>
          <p:nvPr/>
        </p:nvCxnSpPr>
        <p:spPr>
          <a:xfrm flipV="1">
            <a:off x="4996815" y="4874895"/>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0"/>
            <a:endCxn id="9" idx="2"/>
          </p:cNvCxnSpPr>
          <p:nvPr/>
        </p:nvCxnSpPr>
        <p:spPr>
          <a:xfrm flipH="1" flipV="1">
            <a:off x="5599430" y="4874895"/>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9" idx="0"/>
            <a:endCxn id="14" idx="2"/>
          </p:cNvCxnSpPr>
          <p:nvPr/>
        </p:nvCxnSpPr>
        <p:spPr>
          <a:xfrm flipV="1">
            <a:off x="5599430" y="4208145"/>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5" idx="0"/>
            <a:endCxn id="14" idx="2"/>
          </p:cNvCxnSpPr>
          <p:nvPr/>
        </p:nvCxnSpPr>
        <p:spPr>
          <a:xfrm flipH="1" flipV="1">
            <a:off x="6817995" y="4208145"/>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6" idx="0"/>
            <a:endCxn id="15" idx="2"/>
          </p:cNvCxnSpPr>
          <p:nvPr/>
        </p:nvCxnSpPr>
        <p:spPr>
          <a:xfrm flipV="1">
            <a:off x="7408545" y="4874895"/>
            <a:ext cx="569595"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5" name="Rectangles 4"/>
          <p:cNvSpPr/>
          <p:nvPr/>
        </p:nvSpPr>
        <p:spPr>
          <a:xfrm>
            <a:off x="1510030" y="37293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b="1"/>
              <a:t>4</a:t>
            </a:r>
            <a:endParaRPr lang="x-none" altLang="en-US" b="1"/>
          </a:p>
        </p:txBody>
      </p:sp>
      <p:grpSp>
        <p:nvGrpSpPr>
          <p:cNvPr id="10" name="Group 9"/>
          <p:cNvGrpSpPr/>
          <p:nvPr/>
        </p:nvGrpSpPr>
        <p:grpSpPr>
          <a:xfrm>
            <a:off x="4246880" y="4196080"/>
            <a:ext cx="862330" cy="628015"/>
            <a:chOff x="8526" y="5558"/>
            <a:chExt cx="1358" cy="989"/>
          </a:xfrm>
        </p:grpSpPr>
        <p:sp>
          <p:nvSpPr>
            <p:cNvPr id="4" name="Down Arrow 3"/>
            <p:cNvSpPr/>
            <p:nvPr/>
          </p:nvSpPr>
          <p:spPr>
            <a:xfrm rot="16200000">
              <a:off x="8948" y="5611"/>
              <a:ext cx="514" cy="1358"/>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en-US"/>
            </a:p>
          </p:txBody>
        </p:sp>
        <p:sp>
          <p:nvSpPr>
            <p:cNvPr id="8" name="Text Box 7"/>
            <p:cNvSpPr txBox="1"/>
            <p:nvPr/>
          </p:nvSpPr>
          <p:spPr>
            <a:xfrm>
              <a:off x="8656" y="5558"/>
              <a:ext cx="1098" cy="580"/>
            </a:xfrm>
            <a:prstGeom prst="rect">
              <a:avLst/>
            </a:prstGeom>
            <a:noFill/>
          </p:spPr>
          <p:txBody>
            <a:bodyPr wrap="none" rtlCol="0">
              <a:spAutoFit/>
            </a:bodyPr>
            <a:p>
              <a:r>
                <a:rPr lang="x-none" altLang="en-US" b="1"/>
                <a:t>4</a:t>
              </a:r>
              <a:r>
                <a:rPr lang="x-none" altLang="en-US"/>
                <a:t> &lt; ?</a:t>
              </a:r>
              <a:endParaRPr lang="x-none" altLang="en-US"/>
            </a:p>
          </p:txBody>
        </p:sp>
      </p:grpSp>
      <p:sp>
        <p:nvSpPr>
          <p:cNvPr id="6" name="Text Box 5"/>
          <p:cNvSpPr txBox="1"/>
          <p:nvPr/>
        </p:nvSpPr>
        <p:spPr>
          <a:xfrm>
            <a:off x="231140" y="3759200"/>
            <a:ext cx="1097280" cy="368300"/>
          </a:xfrm>
          <a:prstGeom prst="rect">
            <a:avLst/>
          </a:prstGeom>
          <a:noFill/>
        </p:spPr>
        <p:txBody>
          <a:bodyPr wrap="none" rtlCol="0">
            <a:spAutoFit/>
          </a:bodyPr>
          <a:p>
            <a:r>
              <a:rPr lang="zh-CN" altLang="en-US"/>
              <a:t>要找的数</a:t>
            </a:r>
            <a:endParaRPr lang="zh-CN" altLang="en-US"/>
          </a:p>
        </p:txBody>
      </p:sp>
      <p:sp>
        <p:nvSpPr>
          <p:cNvPr id="23" name="Left Arrow 22"/>
          <p:cNvSpPr/>
          <p:nvPr/>
        </p:nvSpPr>
        <p:spPr>
          <a:xfrm>
            <a:off x="6724015" y="4127500"/>
            <a:ext cx="188595" cy="165735"/>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en-US"/>
          </a:p>
        </p:txBody>
      </p:sp>
      <p:sp>
        <p:nvSpPr>
          <p:cNvPr id="7" name="Left Arrow 6"/>
          <p:cNvSpPr/>
          <p:nvPr/>
        </p:nvSpPr>
        <p:spPr>
          <a:xfrm rot="10800000">
            <a:off x="5504815" y="4810125"/>
            <a:ext cx="188595" cy="165735"/>
          </a:xfrm>
          <a:prstGeom prst="leftArrow">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zh-CN"/>
              <a:t>刚刚移动到了节点</a:t>
            </a:r>
            <a:r>
              <a:rPr lang="en-US" altLang="zh-CN"/>
              <a:t> 4</a:t>
            </a:r>
            <a:r>
              <a:rPr lang="zh-CN" altLang="en-US"/>
              <a:t>。</a:t>
            </a:r>
            <a:endParaRPr lang="zh-CN" altLang="en-US"/>
          </a:p>
          <a:p>
            <a:r>
              <a:rPr lang="zh-CN" altLang="en-US"/>
              <a:t>判断</a:t>
            </a:r>
            <a:r>
              <a:rPr lang="en-US" altLang="zh-CN"/>
              <a:t> </a:t>
            </a:r>
            <a:r>
              <a:rPr lang="en-US" altLang="zh-CN" b="1"/>
              <a:t>4</a:t>
            </a:r>
            <a:r>
              <a:rPr lang="en-US" altLang="zh-CN"/>
              <a:t> </a:t>
            </a:r>
            <a:r>
              <a:rPr lang="x-none" altLang="en-US"/>
              <a:t>&lt; 4</a:t>
            </a:r>
            <a:r>
              <a:rPr lang="zh-CN" altLang="x-none"/>
              <a:t>？额</a:t>
            </a:r>
            <a:r>
              <a:rPr lang="en-US" altLang="zh-CN"/>
              <a:t>…</a:t>
            </a:r>
            <a:r>
              <a:rPr lang="zh-CN" altLang="x-none"/>
              <a:t>他们相等！</a:t>
            </a:r>
            <a:r>
              <a:rPr lang="zh-CN" altLang="x-none">
                <a:sym typeface="+mn-ea"/>
              </a:rPr>
              <a:t>我找到</a:t>
            </a:r>
            <a:r>
              <a:rPr lang="en-US" altLang="zh-CN">
                <a:sym typeface="+mn-ea"/>
              </a:rPr>
              <a:t> 4 </a:t>
            </a:r>
            <a:r>
              <a:rPr lang="zh-CN" altLang="en-US">
                <a:sym typeface="+mn-ea"/>
              </a:rPr>
              <a:t>了，这就是我要找的节点，不用继续比较了</a:t>
            </a:r>
            <a:r>
              <a:rPr lang="zh-CN" altLang="x-none"/>
              <a:t>。</a:t>
            </a:r>
            <a:endParaRPr lang="zh-CN" altLang="x-none"/>
          </a:p>
          <a:p>
            <a:r>
              <a:rPr lang="zh-CN" altLang="x-none"/>
              <a:t>成功找到</a:t>
            </a:r>
            <a:r>
              <a:rPr lang="en-US" altLang="zh-CN"/>
              <a:t> 4</a:t>
            </a:r>
            <a:r>
              <a:rPr lang="zh-CN" altLang="x-none"/>
              <a:t>，退出循环，返回指向</a:t>
            </a:r>
            <a:r>
              <a:rPr lang="en-US" altLang="zh-CN"/>
              <a:t> 4 </a:t>
            </a:r>
            <a:r>
              <a:rPr lang="zh-CN" altLang="en-US"/>
              <a:t>的迭代器</a:t>
            </a:r>
            <a:r>
              <a:rPr lang="zh-CN" altLang="x-none"/>
              <a:t>。</a:t>
            </a:r>
            <a:endParaRPr lang="zh-CN" altLang="en-US"/>
          </a:p>
          <a:p>
            <a:endParaRPr lang="zh-CN" altLang="en-US"/>
          </a:p>
        </p:txBody>
      </p:sp>
      <p:sp>
        <p:nvSpPr>
          <p:cNvPr id="9" name="Rectangles 8"/>
          <p:cNvSpPr/>
          <p:nvPr/>
        </p:nvSpPr>
        <p:spPr>
          <a:xfrm>
            <a:off x="518223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2</a:t>
            </a:r>
            <a:endParaRPr lang="x-none" altLang="en-US"/>
          </a:p>
        </p:txBody>
      </p:sp>
      <p:sp>
        <p:nvSpPr>
          <p:cNvPr id="11" name="Rectangles 10"/>
          <p:cNvSpPr/>
          <p:nvPr/>
        </p:nvSpPr>
        <p:spPr>
          <a:xfrm>
            <a:off x="457962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3" name="Rectangles 12"/>
          <p:cNvSpPr/>
          <p:nvPr/>
        </p:nvSpPr>
        <p:spPr>
          <a:xfrm>
            <a:off x="5785485"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14" name="Rectangles 13"/>
          <p:cNvSpPr/>
          <p:nvPr/>
        </p:nvSpPr>
        <p:spPr>
          <a:xfrm>
            <a:off x="6400800" y="37801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5</a:t>
            </a:r>
            <a:endParaRPr lang="x-none" altLang="en-US"/>
          </a:p>
        </p:txBody>
      </p:sp>
      <p:sp>
        <p:nvSpPr>
          <p:cNvPr id="15" name="Rectangles 14"/>
          <p:cNvSpPr/>
          <p:nvPr/>
        </p:nvSpPr>
        <p:spPr>
          <a:xfrm>
            <a:off x="756094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8</a:t>
            </a:r>
            <a:endParaRPr lang="x-none" altLang="en-US"/>
          </a:p>
        </p:txBody>
      </p:sp>
      <p:sp>
        <p:nvSpPr>
          <p:cNvPr id="16" name="Rectangles 15"/>
          <p:cNvSpPr/>
          <p:nvPr/>
        </p:nvSpPr>
        <p:spPr>
          <a:xfrm>
            <a:off x="699135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7</a:t>
            </a:r>
            <a:endParaRPr lang="x-none" altLang="en-US"/>
          </a:p>
        </p:txBody>
      </p:sp>
      <p:cxnSp>
        <p:nvCxnSpPr>
          <p:cNvPr id="17" name="Straight Connector 16"/>
          <p:cNvCxnSpPr>
            <a:stCxn id="11" idx="0"/>
            <a:endCxn id="9" idx="2"/>
          </p:cNvCxnSpPr>
          <p:nvPr/>
        </p:nvCxnSpPr>
        <p:spPr>
          <a:xfrm flipV="1">
            <a:off x="4996815" y="4874895"/>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0"/>
            <a:endCxn id="9" idx="2"/>
          </p:cNvCxnSpPr>
          <p:nvPr/>
        </p:nvCxnSpPr>
        <p:spPr>
          <a:xfrm flipH="1" flipV="1">
            <a:off x="5599430" y="4874895"/>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9" idx="0"/>
            <a:endCxn id="14" idx="2"/>
          </p:cNvCxnSpPr>
          <p:nvPr/>
        </p:nvCxnSpPr>
        <p:spPr>
          <a:xfrm flipV="1">
            <a:off x="5599430" y="4208145"/>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5" idx="0"/>
            <a:endCxn id="14" idx="2"/>
          </p:cNvCxnSpPr>
          <p:nvPr/>
        </p:nvCxnSpPr>
        <p:spPr>
          <a:xfrm flipH="1" flipV="1">
            <a:off x="6817995" y="4208145"/>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6" idx="0"/>
            <a:endCxn id="15" idx="2"/>
          </p:cNvCxnSpPr>
          <p:nvPr/>
        </p:nvCxnSpPr>
        <p:spPr>
          <a:xfrm flipV="1">
            <a:off x="7408545" y="4874895"/>
            <a:ext cx="569595"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5" name="Rectangles 4"/>
          <p:cNvSpPr/>
          <p:nvPr/>
        </p:nvSpPr>
        <p:spPr>
          <a:xfrm>
            <a:off x="1510030" y="37293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b="1"/>
              <a:t>4</a:t>
            </a:r>
            <a:endParaRPr lang="x-none" altLang="en-US" b="1"/>
          </a:p>
        </p:txBody>
      </p:sp>
      <p:sp>
        <p:nvSpPr>
          <p:cNvPr id="4" name="Down Arrow 3"/>
          <p:cNvSpPr/>
          <p:nvPr/>
        </p:nvSpPr>
        <p:spPr>
          <a:xfrm rot="10800000">
            <a:off x="6032500" y="5685790"/>
            <a:ext cx="326390" cy="86233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en-US"/>
          </a:p>
        </p:txBody>
      </p:sp>
      <p:sp>
        <p:nvSpPr>
          <p:cNvPr id="8" name="Text Box 7"/>
          <p:cNvSpPr txBox="1"/>
          <p:nvPr/>
        </p:nvSpPr>
        <p:spPr>
          <a:xfrm>
            <a:off x="5389880" y="5911850"/>
            <a:ext cx="697230" cy="368300"/>
          </a:xfrm>
          <a:prstGeom prst="rect">
            <a:avLst/>
          </a:prstGeom>
          <a:noFill/>
        </p:spPr>
        <p:txBody>
          <a:bodyPr wrap="none" rtlCol="0">
            <a:spAutoFit/>
          </a:bodyPr>
          <a:p>
            <a:r>
              <a:rPr lang="x-none" altLang="en-US" b="1"/>
              <a:t>4</a:t>
            </a:r>
            <a:r>
              <a:rPr lang="x-none" altLang="en-US"/>
              <a:t> &lt; ?</a:t>
            </a:r>
            <a:endParaRPr lang="x-none" altLang="en-US"/>
          </a:p>
        </p:txBody>
      </p:sp>
      <p:sp>
        <p:nvSpPr>
          <p:cNvPr id="6" name="Text Box 5"/>
          <p:cNvSpPr txBox="1"/>
          <p:nvPr/>
        </p:nvSpPr>
        <p:spPr>
          <a:xfrm>
            <a:off x="231140" y="3759200"/>
            <a:ext cx="1097280" cy="368300"/>
          </a:xfrm>
          <a:prstGeom prst="rect">
            <a:avLst/>
          </a:prstGeom>
          <a:noFill/>
        </p:spPr>
        <p:txBody>
          <a:bodyPr wrap="none" rtlCol="0">
            <a:spAutoFit/>
          </a:bodyPr>
          <a:p>
            <a:r>
              <a:rPr lang="zh-CN" altLang="en-US"/>
              <a:t>要找的数</a:t>
            </a:r>
            <a:endParaRPr lang="zh-CN" altLang="en-US"/>
          </a:p>
        </p:txBody>
      </p:sp>
      <p:sp>
        <p:nvSpPr>
          <p:cNvPr id="23" name="Left Arrow 22"/>
          <p:cNvSpPr/>
          <p:nvPr/>
        </p:nvSpPr>
        <p:spPr>
          <a:xfrm>
            <a:off x="6724015" y="4127500"/>
            <a:ext cx="188595" cy="165735"/>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en-US"/>
          </a:p>
        </p:txBody>
      </p:sp>
      <p:sp>
        <p:nvSpPr>
          <p:cNvPr id="7" name="Left Arrow 6"/>
          <p:cNvSpPr/>
          <p:nvPr/>
        </p:nvSpPr>
        <p:spPr>
          <a:xfrm rot="10800000">
            <a:off x="5504815" y="4810125"/>
            <a:ext cx="188595" cy="165735"/>
          </a:xfrm>
          <a:prstGeom prst="leftArrow">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2" name="L-Shape 31"/>
          <p:cNvSpPr/>
          <p:nvPr/>
        </p:nvSpPr>
        <p:spPr>
          <a:xfrm rot="18900000">
            <a:off x="6092190" y="5417820"/>
            <a:ext cx="303530" cy="140335"/>
          </a:xfrm>
          <a:prstGeom prst="corner">
            <a:avLst>
              <a:gd name="adj1" fmla="val 40746"/>
              <a:gd name="adj2" fmla="val 38798"/>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en-US"/>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zh-CN"/>
              <a:t>为什么二叉排序树</a:t>
            </a:r>
            <a:r>
              <a:rPr lang="en-US" altLang="zh-CN"/>
              <a:t> set </a:t>
            </a:r>
            <a:r>
              <a:rPr lang="zh-CN" altLang="en-US"/>
              <a:t>会</a:t>
            </a:r>
            <a:r>
              <a:rPr lang="zh-CN"/>
              <a:t>比线性数组</a:t>
            </a:r>
            <a:r>
              <a:rPr lang="en-US" altLang="zh-CN"/>
              <a:t> vector </a:t>
            </a:r>
            <a:r>
              <a:rPr lang="zh-CN" altLang="en-US"/>
              <a:t>在查找这一点上更高效？</a:t>
            </a:r>
            <a:endParaRPr lang="zh-CN" altLang="en-US"/>
          </a:p>
          <a:p>
            <a:r>
              <a:rPr lang="zh-CN" altLang="en-US"/>
              <a:t>你看，我们刚才只判断了</a:t>
            </a:r>
            <a:r>
              <a:rPr lang="en-US" altLang="zh-CN"/>
              <a:t> 3 </a:t>
            </a:r>
            <a:r>
              <a:rPr lang="zh-CN" altLang="en-US"/>
              <a:t>次就找到了目标。这还是最坏的情况，最好只需要</a:t>
            </a:r>
            <a:r>
              <a:rPr lang="en-US" altLang="zh-CN"/>
              <a:t> 1 </a:t>
            </a:r>
            <a:r>
              <a:rPr lang="zh-CN" altLang="en-US"/>
              <a:t>次就够了。</a:t>
            </a:r>
            <a:endParaRPr lang="zh-CN" altLang="en-US"/>
          </a:p>
          <a:p>
            <a:r>
              <a:rPr lang="zh-CN" altLang="en-US"/>
              <a:t>最坏的情况需要判断多少次？最坏不会超过树的深度，而一棵有着</a:t>
            </a:r>
            <a:r>
              <a:rPr lang="en-US" altLang="zh-CN"/>
              <a:t> n </a:t>
            </a:r>
            <a:r>
              <a:rPr lang="zh-CN" altLang="en-US"/>
              <a:t>个元素的平衡二叉树，深度只有</a:t>
            </a:r>
            <a:r>
              <a:rPr lang="x-none" altLang="zh-CN"/>
              <a:t> ceil(log(n+1))</a:t>
            </a:r>
            <a:r>
              <a:rPr lang="en-US" altLang="x-none"/>
              <a:t> </a:t>
            </a:r>
            <a:r>
              <a:rPr lang="zh-CN" altLang="en-US"/>
              <a:t>层</a:t>
            </a:r>
            <a:r>
              <a:rPr lang="zh-CN" altLang="x-none"/>
              <a:t>。也就是说我们最多只需要</a:t>
            </a:r>
            <a:r>
              <a:rPr lang="x-none" altLang="zh-CN"/>
              <a:t> </a:t>
            </a:r>
            <a:r>
              <a:rPr lang="x-none" altLang="zh-CN">
                <a:sym typeface="+mn-ea"/>
              </a:rPr>
              <a:t>ceil(log(n+1)) </a:t>
            </a:r>
            <a:r>
              <a:rPr lang="zh-CN" altLang="x-none">
                <a:sym typeface="+mn-ea"/>
              </a:rPr>
              <a:t>次大小判断，就能找到任意一个数！因为算法复杂度可以忽略</a:t>
            </a:r>
            <a:r>
              <a:rPr lang="en-US" altLang="zh-CN">
                <a:sym typeface="+mn-ea"/>
              </a:rPr>
              <a:t> </a:t>
            </a:r>
            <a:r>
              <a:rPr lang="x-none" altLang="en-US">
                <a:sym typeface="+mn-ea"/>
              </a:rPr>
              <a:t>+1 -1 </a:t>
            </a:r>
            <a:r>
              <a:rPr lang="zh-CN" altLang="x-none">
                <a:sym typeface="+mn-ea"/>
              </a:rPr>
              <a:t>这些小东西，所以</a:t>
            </a:r>
            <a:r>
              <a:rPr lang="en-US" altLang="zh-CN">
                <a:sym typeface="+mn-ea"/>
              </a:rPr>
              <a:t> set </a:t>
            </a:r>
            <a:r>
              <a:rPr lang="zh-CN" altLang="en-US">
                <a:sym typeface="+mn-ea"/>
              </a:rPr>
              <a:t>查找的最坏</a:t>
            </a:r>
            <a:r>
              <a:rPr lang="zh-CN" altLang="x-none">
                <a:sym typeface="+mn-ea"/>
              </a:rPr>
              <a:t>复杂度是</a:t>
            </a:r>
            <a:r>
              <a:rPr lang="en-US" altLang="zh-CN">
                <a:sym typeface="+mn-ea"/>
              </a:rPr>
              <a:t> </a:t>
            </a:r>
            <a:r>
              <a:rPr lang="x-none" altLang="en-US">
                <a:sym typeface="+mn-ea"/>
              </a:rPr>
              <a:t>O(logn)</a:t>
            </a:r>
            <a:r>
              <a:rPr lang="zh-CN" altLang="x-none">
                <a:sym typeface="+mn-ea"/>
              </a:rPr>
              <a:t>！</a:t>
            </a:r>
            <a:endParaRPr lang="zh-CN" altLang="x-none">
              <a:sym typeface="+mn-ea"/>
            </a:endParaRPr>
          </a:p>
        </p:txBody>
      </p:sp>
      <p:sp>
        <p:nvSpPr>
          <p:cNvPr id="9" name="Rectangles 8"/>
          <p:cNvSpPr/>
          <p:nvPr/>
        </p:nvSpPr>
        <p:spPr>
          <a:xfrm>
            <a:off x="518223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2</a:t>
            </a:r>
            <a:endParaRPr lang="x-none" altLang="en-US"/>
          </a:p>
        </p:txBody>
      </p:sp>
      <p:sp>
        <p:nvSpPr>
          <p:cNvPr id="11" name="Rectangles 10"/>
          <p:cNvSpPr/>
          <p:nvPr/>
        </p:nvSpPr>
        <p:spPr>
          <a:xfrm>
            <a:off x="457962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1</a:t>
            </a:r>
            <a:endParaRPr lang="x-none" altLang="en-US"/>
          </a:p>
        </p:txBody>
      </p:sp>
      <p:sp>
        <p:nvSpPr>
          <p:cNvPr id="13" name="Rectangles 12"/>
          <p:cNvSpPr/>
          <p:nvPr/>
        </p:nvSpPr>
        <p:spPr>
          <a:xfrm>
            <a:off x="5785485"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4</a:t>
            </a:r>
            <a:endParaRPr lang="en-US"/>
          </a:p>
        </p:txBody>
      </p:sp>
      <p:sp>
        <p:nvSpPr>
          <p:cNvPr id="14" name="Rectangles 13"/>
          <p:cNvSpPr/>
          <p:nvPr/>
        </p:nvSpPr>
        <p:spPr>
          <a:xfrm>
            <a:off x="6400800" y="37801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5</a:t>
            </a:r>
            <a:endParaRPr lang="x-none" altLang="en-US"/>
          </a:p>
        </p:txBody>
      </p:sp>
      <p:sp>
        <p:nvSpPr>
          <p:cNvPr id="15" name="Rectangles 14"/>
          <p:cNvSpPr/>
          <p:nvPr/>
        </p:nvSpPr>
        <p:spPr>
          <a:xfrm>
            <a:off x="7560945" y="444690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8</a:t>
            </a:r>
            <a:endParaRPr lang="x-none" altLang="en-US"/>
          </a:p>
        </p:txBody>
      </p:sp>
      <p:sp>
        <p:nvSpPr>
          <p:cNvPr id="16" name="Rectangles 15"/>
          <p:cNvSpPr/>
          <p:nvPr/>
        </p:nvSpPr>
        <p:spPr>
          <a:xfrm>
            <a:off x="6991350" y="51136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7</a:t>
            </a:r>
            <a:endParaRPr lang="x-none" altLang="en-US"/>
          </a:p>
        </p:txBody>
      </p:sp>
      <p:cxnSp>
        <p:nvCxnSpPr>
          <p:cNvPr id="17" name="Straight Connector 16"/>
          <p:cNvCxnSpPr>
            <a:stCxn id="11" idx="0"/>
            <a:endCxn id="9" idx="2"/>
          </p:cNvCxnSpPr>
          <p:nvPr/>
        </p:nvCxnSpPr>
        <p:spPr>
          <a:xfrm flipV="1">
            <a:off x="4996815" y="4874895"/>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0"/>
            <a:endCxn id="9" idx="2"/>
          </p:cNvCxnSpPr>
          <p:nvPr/>
        </p:nvCxnSpPr>
        <p:spPr>
          <a:xfrm flipH="1" flipV="1">
            <a:off x="5599430" y="4874895"/>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9" idx="0"/>
            <a:endCxn id="14" idx="2"/>
          </p:cNvCxnSpPr>
          <p:nvPr/>
        </p:nvCxnSpPr>
        <p:spPr>
          <a:xfrm flipV="1">
            <a:off x="5599430" y="4208145"/>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5" idx="0"/>
            <a:endCxn id="14" idx="2"/>
          </p:cNvCxnSpPr>
          <p:nvPr/>
        </p:nvCxnSpPr>
        <p:spPr>
          <a:xfrm flipH="1" flipV="1">
            <a:off x="6817995" y="4208145"/>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6" idx="0"/>
            <a:endCxn id="15" idx="2"/>
          </p:cNvCxnSpPr>
          <p:nvPr/>
        </p:nvCxnSpPr>
        <p:spPr>
          <a:xfrm flipV="1">
            <a:off x="7408545" y="4874895"/>
            <a:ext cx="569595"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5" name="Rectangles 4"/>
          <p:cNvSpPr/>
          <p:nvPr/>
        </p:nvSpPr>
        <p:spPr>
          <a:xfrm>
            <a:off x="1510030" y="37293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b="1"/>
              <a:t>4</a:t>
            </a:r>
            <a:endParaRPr lang="x-none" altLang="en-US" b="1"/>
          </a:p>
        </p:txBody>
      </p:sp>
      <p:sp>
        <p:nvSpPr>
          <p:cNvPr id="6" name="Text Box 5"/>
          <p:cNvSpPr txBox="1"/>
          <p:nvPr/>
        </p:nvSpPr>
        <p:spPr>
          <a:xfrm>
            <a:off x="231140" y="3759200"/>
            <a:ext cx="1097280" cy="368300"/>
          </a:xfrm>
          <a:prstGeom prst="rect">
            <a:avLst/>
          </a:prstGeom>
          <a:noFill/>
        </p:spPr>
        <p:txBody>
          <a:bodyPr wrap="none" rtlCol="0">
            <a:spAutoFit/>
          </a:bodyPr>
          <a:p>
            <a:r>
              <a:rPr lang="zh-CN" altLang="en-US"/>
              <a:t>要找的数</a:t>
            </a:r>
            <a:endParaRPr lang="zh-CN" altLang="en-US"/>
          </a:p>
        </p:txBody>
      </p:sp>
      <p:sp>
        <p:nvSpPr>
          <p:cNvPr id="23" name="Left Arrow 22"/>
          <p:cNvSpPr/>
          <p:nvPr/>
        </p:nvSpPr>
        <p:spPr>
          <a:xfrm>
            <a:off x="6724015" y="4127500"/>
            <a:ext cx="188595" cy="165735"/>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en-US"/>
          </a:p>
        </p:txBody>
      </p:sp>
      <p:sp>
        <p:nvSpPr>
          <p:cNvPr id="7" name="Left Arrow 6"/>
          <p:cNvSpPr/>
          <p:nvPr/>
        </p:nvSpPr>
        <p:spPr>
          <a:xfrm rot="10800000">
            <a:off x="5504815" y="4810125"/>
            <a:ext cx="188595" cy="165735"/>
          </a:xfrm>
          <a:prstGeom prst="leftArrow">
            <a:avLst/>
          </a:prstGeom>
          <a:solidFill>
            <a:srgbClr val="FF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2" name="L-Shape 31"/>
          <p:cNvSpPr/>
          <p:nvPr/>
        </p:nvSpPr>
        <p:spPr>
          <a:xfrm rot="18900000">
            <a:off x="6092190" y="5417820"/>
            <a:ext cx="303530" cy="140335"/>
          </a:xfrm>
          <a:prstGeom prst="corner">
            <a:avLst>
              <a:gd name="adj1" fmla="val 40746"/>
              <a:gd name="adj2" fmla="val 38798"/>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en-US"/>
          </a:p>
        </p:txBody>
      </p:sp>
      <p:sp>
        <p:nvSpPr>
          <p:cNvPr id="10" name="Left Brace 9"/>
          <p:cNvSpPr/>
          <p:nvPr/>
        </p:nvSpPr>
        <p:spPr>
          <a:xfrm>
            <a:off x="4145280" y="3674745"/>
            <a:ext cx="282575" cy="194246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en-US"/>
          </a:p>
        </p:txBody>
      </p:sp>
      <p:sp>
        <p:nvSpPr>
          <p:cNvPr id="12" name="Text Box 11"/>
          <p:cNvSpPr txBox="1"/>
          <p:nvPr/>
        </p:nvSpPr>
        <p:spPr>
          <a:xfrm>
            <a:off x="1943100" y="4476750"/>
            <a:ext cx="2202180" cy="368300"/>
          </a:xfrm>
          <a:prstGeom prst="rect">
            <a:avLst/>
          </a:prstGeom>
          <a:noFill/>
        </p:spPr>
        <p:txBody>
          <a:bodyPr wrap="none" rtlCol="0">
            <a:spAutoFit/>
          </a:bodyPr>
          <a:p>
            <a:r>
              <a:rPr lang="x-none" altLang="en-US">
                <a:solidFill>
                  <a:schemeClr val="bg1">
                    <a:lumMod val="50000"/>
                  </a:schemeClr>
                </a:solidFill>
              </a:rPr>
              <a:t>ceil(log(6+1)) </a:t>
            </a:r>
            <a:r>
              <a:rPr lang="en-US" altLang="x-none">
                <a:solidFill>
                  <a:schemeClr val="bg1">
                    <a:lumMod val="50000"/>
                  </a:schemeClr>
                </a:solidFill>
              </a:rPr>
              <a:t>= </a:t>
            </a:r>
            <a:r>
              <a:rPr lang="x-none" altLang="en-US">
                <a:solidFill>
                  <a:schemeClr val="bg1">
                    <a:lumMod val="50000"/>
                  </a:schemeClr>
                </a:solidFill>
              </a:rPr>
              <a:t>3</a:t>
            </a:r>
            <a:r>
              <a:rPr lang="en-US" altLang="x-none">
                <a:solidFill>
                  <a:schemeClr val="bg1">
                    <a:lumMod val="50000"/>
                  </a:schemeClr>
                </a:solidFill>
              </a:rPr>
              <a:t> </a:t>
            </a:r>
            <a:r>
              <a:rPr lang="zh-CN" altLang="x-none">
                <a:solidFill>
                  <a:schemeClr val="bg1">
                    <a:lumMod val="50000"/>
                  </a:schemeClr>
                </a:solidFill>
              </a:rPr>
              <a:t>层</a:t>
            </a:r>
            <a:endParaRPr lang="zh-CN" altLang="x-none">
              <a:solidFill>
                <a:schemeClr val="bg1">
                  <a:lumMod val="50000"/>
                </a:schemeClr>
              </a:solidFill>
            </a:endParaRPr>
          </a:p>
        </p:txBody>
      </p:sp>
      <p:sp>
        <p:nvSpPr>
          <p:cNvPr id="22" name="Down Arrow 21"/>
          <p:cNvSpPr/>
          <p:nvPr/>
        </p:nvSpPr>
        <p:spPr>
          <a:xfrm rot="10800000">
            <a:off x="6032500" y="5685790"/>
            <a:ext cx="326390" cy="86233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en-US"/>
          </a:p>
        </p:txBody>
      </p:sp>
      <p:sp>
        <p:nvSpPr>
          <p:cNvPr id="24" name="Text Box 23"/>
          <p:cNvSpPr txBox="1"/>
          <p:nvPr/>
        </p:nvSpPr>
        <p:spPr>
          <a:xfrm>
            <a:off x="5389880" y="5911850"/>
            <a:ext cx="697230" cy="368300"/>
          </a:xfrm>
          <a:prstGeom prst="rect">
            <a:avLst/>
          </a:prstGeom>
          <a:noFill/>
        </p:spPr>
        <p:txBody>
          <a:bodyPr wrap="none" rtlCol="0">
            <a:spAutoFit/>
          </a:bodyPr>
          <a:p>
            <a:r>
              <a:rPr lang="x-none" altLang="en-US" b="1"/>
              <a:t>4</a:t>
            </a:r>
            <a:r>
              <a:rPr lang="x-none" altLang="en-US"/>
              <a:t> &lt; ?</a:t>
            </a:r>
            <a:endParaRPr lang="x-none" altLang="en-US"/>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从</a:t>
            </a:r>
            <a:r>
              <a:rPr lang="en-US" altLang="zh-CN"/>
              <a:t> set </a:t>
            </a:r>
            <a:r>
              <a:rPr lang="zh-CN" altLang="en-US"/>
              <a:t>到</a:t>
            </a:r>
            <a:r>
              <a:rPr lang="en-US" altLang="zh-CN"/>
              <a:t> map</a:t>
            </a:r>
            <a:r>
              <a:rPr lang="zh-CN" altLang="en-US"/>
              <a:t>：无非是外挂了个值类型</a:t>
            </a:r>
            <a:endParaRPr lang="zh-CN" altLang="en-US"/>
          </a:p>
        </p:txBody>
      </p:sp>
      <p:sp>
        <p:nvSpPr>
          <p:cNvPr id="3" name="Content Placeholder 2"/>
          <p:cNvSpPr>
            <a:spLocks noGrp="1"/>
          </p:cNvSpPr>
          <p:nvPr>
            <p:ph idx="1"/>
          </p:nvPr>
        </p:nvSpPr>
        <p:spPr/>
        <p:txBody>
          <a:bodyPr/>
          <a:p>
            <a:r>
              <a:rPr lang="zh-CN" altLang="en-US"/>
              <a:t>刚刚说明了</a:t>
            </a:r>
            <a:r>
              <a:rPr lang="en-US" altLang="zh-CN"/>
              <a:t> set</a:t>
            </a:r>
            <a:r>
              <a:rPr lang="x-none" altLang="en-US"/>
              <a:t>&lt;K&gt; </a:t>
            </a:r>
            <a:r>
              <a:rPr lang="zh-CN" altLang="x-none"/>
              <a:t>是如何在</a:t>
            </a:r>
            <a:r>
              <a:rPr lang="en-US" altLang="zh-CN"/>
              <a:t> O</a:t>
            </a:r>
            <a:r>
              <a:rPr lang="x-none" altLang="en-US"/>
              <a:t>(logn) </a:t>
            </a:r>
            <a:r>
              <a:rPr lang="zh-CN" altLang="x-none"/>
              <a:t>复杂度内找到任意元素的。</a:t>
            </a:r>
            <a:endParaRPr lang="zh-CN" altLang="x-none"/>
          </a:p>
          <a:p>
            <a:r>
              <a:rPr lang="x-none" altLang="zh-CN"/>
              <a:t>map&lt;K, V&gt;</a:t>
            </a:r>
            <a:r>
              <a:rPr lang="en-US" altLang="x-none"/>
              <a:t> </a:t>
            </a:r>
            <a:r>
              <a:rPr lang="zh-CN" altLang="en-US"/>
              <a:t>也一样，只不过是在每个</a:t>
            </a:r>
            <a:r>
              <a:rPr lang="x-none" altLang="zh-CN"/>
              <a:t> K </a:t>
            </a:r>
            <a:r>
              <a:rPr lang="zh-CN" altLang="en-US"/>
              <a:t>后面外挂了一个</a:t>
            </a:r>
            <a:r>
              <a:rPr lang="en-US" altLang="zh-CN"/>
              <a:t> V </a:t>
            </a:r>
            <a:r>
              <a:rPr lang="zh-CN" altLang="en-US"/>
              <a:t>类型。</a:t>
            </a:r>
            <a:endParaRPr lang="zh-CN" altLang="en-US"/>
          </a:p>
          <a:p>
            <a:r>
              <a:rPr lang="zh-CN" altLang="en-US"/>
              <a:t>排序时只针对</a:t>
            </a:r>
            <a:r>
              <a:rPr lang="en-US" altLang="zh-CN"/>
              <a:t> K </a:t>
            </a:r>
            <a:r>
              <a:rPr lang="zh-CN" altLang="en-US"/>
              <a:t>进行排序，而</a:t>
            </a:r>
            <a:r>
              <a:rPr lang="en-US" altLang="zh-CN"/>
              <a:t> V </a:t>
            </a:r>
            <a:r>
              <a:rPr lang="zh-CN" altLang="en-US"/>
              <a:t>不参与排序，是个旁观者。</a:t>
            </a:r>
            <a:endParaRPr lang="zh-CN" altLang="en-US"/>
          </a:p>
          <a:p>
            <a:r>
              <a:rPr lang="zh-CN" altLang="en-US"/>
              <a:t>查找时，不是返回</a:t>
            </a:r>
            <a:r>
              <a:rPr lang="en-US" altLang="zh-CN"/>
              <a:t> K</a:t>
            </a:r>
            <a:r>
              <a:rPr lang="zh-CN" altLang="en-US"/>
              <a:t>，而是返回他后面挂的</a:t>
            </a:r>
            <a:r>
              <a:rPr lang="en-US" altLang="zh-CN"/>
              <a:t> V</a:t>
            </a:r>
            <a:r>
              <a:rPr lang="zh-CN" altLang="en-US"/>
              <a:t>，是个冒名者。</a:t>
            </a:r>
            <a:endParaRPr lang="zh-CN" altLang="en-US"/>
          </a:p>
          <a:p>
            <a:r>
              <a:rPr lang="zh-CN" altLang="en-US"/>
              <a:t>就是说，苦劳都是</a:t>
            </a:r>
            <a:r>
              <a:rPr lang="en-US" altLang="zh-CN"/>
              <a:t> K </a:t>
            </a:r>
            <a:r>
              <a:rPr lang="zh-CN" altLang="en-US"/>
              <a:t>的，功劳都是</a:t>
            </a:r>
            <a:r>
              <a:rPr lang="en-US" altLang="zh-CN"/>
              <a:t> V </a:t>
            </a:r>
            <a:r>
              <a:rPr lang="zh-CN" altLang="en-US"/>
              <a:t>的。就这两点区别，示意图：</a:t>
            </a:r>
            <a:endParaRPr lang="zh-CN" altLang="en-US"/>
          </a:p>
        </p:txBody>
      </p:sp>
      <p:sp>
        <p:nvSpPr>
          <p:cNvPr id="4" name="Rectangles 3"/>
          <p:cNvSpPr/>
          <p:nvPr/>
        </p:nvSpPr>
        <p:spPr>
          <a:xfrm>
            <a:off x="1645285" y="535305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5" name="Rectangles 4"/>
          <p:cNvSpPr/>
          <p:nvPr/>
        </p:nvSpPr>
        <p:spPr>
          <a:xfrm>
            <a:off x="1042670"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6" name="Rectangles 5"/>
          <p:cNvSpPr/>
          <p:nvPr/>
        </p:nvSpPr>
        <p:spPr>
          <a:xfrm>
            <a:off x="2248535"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7" name="Rectangles 6"/>
          <p:cNvSpPr/>
          <p:nvPr/>
        </p:nvSpPr>
        <p:spPr>
          <a:xfrm>
            <a:off x="2863850" y="46863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8" name="Rectangles 7"/>
          <p:cNvSpPr/>
          <p:nvPr/>
        </p:nvSpPr>
        <p:spPr>
          <a:xfrm>
            <a:off x="4023995" y="535305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10" name="Rectangles 9"/>
          <p:cNvSpPr/>
          <p:nvPr/>
        </p:nvSpPr>
        <p:spPr>
          <a:xfrm>
            <a:off x="3454400" y="601980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cxnSp>
        <p:nvCxnSpPr>
          <p:cNvPr id="12" name="Straight Connector 11"/>
          <p:cNvCxnSpPr>
            <a:stCxn id="5" idx="0"/>
            <a:endCxn id="4" idx="2"/>
          </p:cNvCxnSpPr>
          <p:nvPr/>
        </p:nvCxnSpPr>
        <p:spPr>
          <a:xfrm flipV="1">
            <a:off x="1459865" y="5781040"/>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6" idx="0"/>
            <a:endCxn id="4" idx="2"/>
          </p:cNvCxnSpPr>
          <p:nvPr/>
        </p:nvCxnSpPr>
        <p:spPr>
          <a:xfrm flipH="1" flipV="1">
            <a:off x="2062480" y="5781040"/>
            <a:ext cx="603250"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4" idx="0"/>
            <a:endCxn id="7" idx="2"/>
          </p:cNvCxnSpPr>
          <p:nvPr/>
        </p:nvCxnSpPr>
        <p:spPr>
          <a:xfrm flipV="1">
            <a:off x="2062480" y="5114290"/>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8" idx="0"/>
            <a:endCxn id="7" idx="2"/>
          </p:cNvCxnSpPr>
          <p:nvPr/>
        </p:nvCxnSpPr>
        <p:spPr>
          <a:xfrm flipH="1" flipV="1">
            <a:off x="3281045" y="5114290"/>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0" idx="0"/>
            <a:endCxn id="8" idx="2"/>
          </p:cNvCxnSpPr>
          <p:nvPr/>
        </p:nvCxnSpPr>
        <p:spPr>
          <a:xfrm flipV="1">
            <a:off x="3871595" y="5781040"/>
            <a:ext cx="569595"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26" name="Rectangles 25"/>
          <p:cNvSpPr/>
          <p:nvPr/>
        </p:nvSpPr>
        <p:spPr>
          <a:xfrm>
            <a:off x="805307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7" name="Rectangles 26"/>
          <p:cNvSpPr/>
          <p:nvPr/>
        </p:nvSpPr>
        <p:spPr>
          <a:xfrm>
            <a:off x="7450455" y="60198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8" name="Rectangles 27"/>
          <p:cNvSpPr/>
          <p:nvPr/>
        </p:nvSpPr>
        <p:spPr>
          <a:xfrm>
            <a:off x="8656320" y="6019800"/>
            <a:ext cx="41910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9" name="Rectangles 28"/>
          <p:cNvSpPr/>
          <p:nvPr/>
        </p:nvSpPr>
        <p:spPr>
          <a:xfrm>
            <a:off x="9271635" y="468630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0" name="Rectangles 29"/>
          <p:cNvSpPr/>
          <p:nvPr/>
        </p:nvSpPr>
        <p:spPr>
          <a:xfrm>
            <a:off x="10431780" y="535305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31" name="Rectangles 30"/>
          <p:cNvSpPr/>
          <p:nvPr/>
        </p:nvSpPr>
        <p:spPr>
          <a:xfrm>
            <a:off x="9862185" y="6019800"/>
            <a:ext cx="42354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cxnSp>
        <p:nvCxnSpPr>
          <p:cNvPr id="32" name="Straight Connector 31"/>
          <p:cNvCxnSpPr>
            <a:stCxn id="27" idx="0"/>
            <a:endCxn id="26" idx="2"/>
          </p:cNvCxnSpPr>
          <p:nvPr/>
        </p:nvCxnSpPr>
        <p:spPr>
          <a:xfrm flipV="1">
            <a:off x="7659370" y="5781040"/>
            <a:ext cx="60261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8" idx="0"/>
            <a:endCxn id="26" idx="2"/>
          </p:cNvCxnSpPr>
          <p:nvPr/>
        </p:nvCxnSpPr>
        <p:spPr>
          <a:xfrm flipH="1" flipV="1">
            <a:off x="8261985" y="5781040"/>
            <a:ext cx="60388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6" idx="0"/>
            <a:endCxn id="29" idx="2"/>
          </p:cNvCxnSpPr>
          <p:nvPr/>
        </p:nvCxnSpPr>
        <p:spPr>
          <a:xfrm flipV="1">
            <a:off x="8261985" y="5114290"/>
            <a:ext cx="121856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30" idx="0"/>
            <a:endCxn id="29" idx="2"/>
          </p:cNvCxnSpPr>
          <p:nvPr/>
        </p:nvCxnSpPr>
        <p:spPr>
          <a:xfrm flipH="1" flipV="1">
            <a:off x="9480550" y="5114290"/>
            <a:ext cx="1160145" cy="2387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31" idx="0"/>
            <a:endCxn id="30" idx="2"/>
          </p:cNvCxnSpPr>
          <p:nvPr/>
        </p:nvCxnSpPr>
        <p:spPr>
          <a:xfrm flipV="1">
            <a:off x="10074275" y="5781040"/>
            <a:ext cx="566420" cy="238760"/>
          </a:xfrm>
          <a:prstGeom prst="line">
            <a:avLst/>
          </a:prstGeom>
        </p:spPr>
        <p:style>
          <a:lnRef idx="1">
            <a:schemeClr val="accent1"/>
          </a:lnRef>
          <a:fillRef idx="0">
            <a:schemeClr val="accent1"/>
          </a:fillRef>
          <a:effectRef idx="0">
            <a:schemeClr val="accent1"/>
          </a:effectRef>
          <a:fontRef idx="minor">
            <a:schemeClr val="tx1"/>
          </a:fontRef>
        </p:style>
      </p:cxnSp>
      <p:sp>
        <p:nvSpPr>
          <p:cNvPr id="37" name="Rectangles 36"/>
          <p:cNvSpPr/>
          <p:nvPr/>
        </p:nvSpPr>
        <p:spPr>
          <a:xfrm>
            <a:off x="786765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8" name="Rectangles 37"/>
          <p:cNvSpPr/>
          <p:nvPr/>
        </p:nvSpPr>
        <p:spPr>
          <a:xfrm>
            <a:off x="907542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39" name="Rectangles 38"/>
          <p:cNvSpPr/>
          <p:nvPr/>
        </p:nvSpPr>
        <p:spPr>
          <a:xfrm>
            <a:off x="847026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0" name="Rectangles 39"/>
          <p:cNvSpPr/>
          <p:nvPr/>
        </p:nvSpPr>
        <p:spPr>
          <a:xfrm>
            <a:off x="9688830" y="46863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1" name="Rectangles 40"/>
          <p:cNvSpPr/>
          <p:nvPr/>
        </p:nvSpPr>
        <p:spPr>
          <a:xfrm>
            <a:off x="10848975" y="535305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2" name="Rectangles 41"/>
          <p:cNvSpPr/>
          <p:nvPr/>
        </p:nvSpPr>
        <p:spPr>
          <a:xfrm>
            <a:off x="10283190" y="601980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3" name="Text Box 42"/>
          <p:cNvSpPr txBox="1"/>
          <p:nvPr/>
        </p:nvSpPr>
        <p:spPr>
          <a:xfrm>
            <a:off x="2827655" y="4079240"/>
            <a:ext cx="906780" cy="368300"/>
          </a:xfrm>
          <a:prstGeom prst="rect">
            <a:avLst/>
          </a:prstGeom>
          <a:noFill/>
        </p:spPr>
        <p:txBody>
          <a:bodyPr wrap="none" rtlCol="0">
            <a:spAutoFit/>
          </a:bodyPr>
          <a:p>
            <a:r>
              <a:rPr lang="x-none" altLang="en-US"/>
              <a:t>set&lt;K&gt;</a:t>
            </a:r>
            <a:endParaRPr lang="x-none" altLang="en-US"/>
          </a:p>
        </p:txBody>
      </p:sp>
      <p:sp>
        <p:nvSpPr>
          <p:cNvPr id="44" name="Text Box 43"/>
          <p:cNvSpPr txBox="1"/>
          <p:nvPr/>
        </p:nvSpPr>
        <p:spPr>
          <a:xfrm>
            <a:off x="9003030" y="4079240"/>
            <a:ext cx="1325880" cy="368300"/>
          </a:xfrm>
          <a:prstGeom prst="rect">
            <a:avLst/>
          </a:prstGeom>
          <a:noFill/>
        </p:spPr>
        <p:txBody>
          <a:bodyPr wrap="none" rtlCol="0">
            <a:spAutoFit/>
          </a:bodyPr>
          <a:p>
            <a:r>
              <a:rPr lang="x-none" altLang="en-US"/>
              <a:t>map&lt;K, V&gt;</a:t>
            </a:r>
            <a:endParaRPr lang="x-none" altLang="en-US"/>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0" y="3376295"/>
            <a:ext cx="6305550" cy="3481705"/>
          </a:xfrm>
          <a:prstGeom prst="rect">
            <a:avLst/>
          </a:prstGeom>
        </p:spPr>
      </p:pic>
      <p:sp>
        <p:nvSpPr>
          <p:cNvPr id="6" name="Title 5"/>
          <p:cNvSpPr>
            <a:spLocks noGrp="1"/>
          </p:cNvSpPr>
          <p:nvPr>
            <p:ph type="title"/>
          </p:nvPr>
        </p:nvSpPr>
        <p:spPr/>
        <p:txBody>
          <a:bodyPr/>
          <a:p>
            <a:r>
              <a:rPr lang="zh-CN" altLang="en-US"/>
              <a:t>第四章：哈希散列表</a:t>
            </a:r>
            <a:endParaRPr lang="zh-CN"/>
          </a:p>
        </p:txBody>
      </p:sp>
      <p:sp>
        <p:nvSpPr>
          <p:cNvPr id="11" name="Rounded Rectangular Callout 10"/>
          <p:cNvSpPr/>
          <p:nvPr/>
        </p:nvSpPr>
        <p:spPr>
          <a:xfrm>
            <a:off x="9507220" y="4261485"/>
            <a:ext cx="2355215" cy="508000"/>
          </a:xfrm>
          <a:prstGeom prst="wedgeRoundRectCallout">
            <a:avLst>
              <a:gd name="adj1" fmla="val -23978"/>
              <a:gd name="adj2" fmla="val 104316"/>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t>高效的查找离不开我</a:t>
            </a:r>
            <a:endParaRPr lang="x-none" altLang="zh-CN"/>
          </a:p>
        </p:txBody>
      </p:sp>
      <p:pic>
        <p:nvPicPr>
          <p:cNvPr id="3" name="Picture 2"/>
          <p:cNvPicPr>
            <a:picLocks noChangeAspect="1"/>
          </p:cNvPicPr>
          <p:nvPr/>
        </p:nvPicPr>
        <p:blipFill>
          <a:blip r:embed="rId2"/>
          <a:stretch>
            <a:fillRect/>
          </a:stretch>
        </p:blipFill>
        <p:spPr>
          <a:xfrm>
            <a:off x="6306185" y="5092065"/>
            <a:ext cx="5885815" cy="17659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unordered_</a:t>
            </a:r>
            <a:r>
              <a:rPr lang="en-US" altLang="zh-CN"/>
              <a:t>set </a:t>
            </a:r>
            <a:r>
              <a:rPr lang="zh-CN" altLang="en-US"/>
              <a:t>查找</a:t>
            </a:r>
            <a:r>
              <a:rPr lang="zh-CN" altLang="en-US"/>
              <a:t>为什么高效</a:t>
            </a:r>
            <a:endParaRPr lang="zh-CN" altLang="en-US"/>
          </a:p>
        </p:txBody>
      </p:sp>
      <p:sp>
        <p:nvSpPr>
          <p:cNvPr id="3" name="Content Placeholder 2"/>
          <p:cNvSpPr>
            <a:spLocks noGrp="1"/>
          </p:cNvSpPr>
          <p:nvPr>
            <p:ph idx="1"/>
          </p:nvPr>
        </p:nvSpPr>
        <p:spPr>
          <a:xfrm>
            <a:off x="647700" y="1354455"/>
            <a:ext cx="11058525" cy="4351655"/>
          </a:xfrm>
        </p:spPr>
        <p:txBody>
          <a:bodyPr/>
          <a:p>
            <a:r>
              <a:rPr lang="zh-CN"/>
              <a:t>为什么哈希散列表</a:t>
            </a:r>
            <a:r>
              <a:rPr lang="en-US" altLang="zh-CN"/>
              <a:t> </a:t>
            </a:r>
            <a:r>
              <a:rPr lang="x-none" altLang="en-US"/>
              <a:t>unorered_</a:t>
            </a:r>
            <a:r>
              <a:rPr lang="en-US" altLang="zh-CN"/>
              <a:t>set </a:t>
            </a:r>
            <a:r>
              <a:rPr lang="zh-CN" altLang="en-US"/>
              <a:t>会</a:t>
            </a:r>
            <a:r>
              <a:rPr lang="zh-CN"/>
              <a:t>比线性数组</a:t>
            </a:r>
            <a:r>
              <a:rPr lang="en-US" altLang="zh-CN"/>
              <a:t> vector </a:t>
            </a:r>
            <a:r>
              <a:rPr lang="zh-CN" altLang="en-US"/>
              <a:t>在查找这一点上更高效？</a:t>
            </a:r>
            <a:endParaRPr lang="zh-CN" altLang="en-US"/>
          </a:p>
          <a:p>
            <a:r>
              <a:rPr lang="zh-CN" altLang="en-US"/>
              <a:t>你看，我们刚才只判断了</a:t>
            </a:r>
            <a:r>
              <a:rPr lang="en-US" altLang="zh-CN"/>
              <a:t> 3 </a:t>
            </a:r>
            <a:r>
              <a:rPr lang="zh-CN" altLang="en-US"/>
              <a:t>次就找到了目标。这还是最坏的情况，最好只需要</a:t>
            </a:r>
            <a:r>
              <a:rPr lang="en-US" altLang="zh-CN"/>
              <a:t> 1 </a:t>
            </a:r>
            <a:r>
              <a:rPr lang="zh-CN" altLang="en-US"/>
              <a:t>次就够了。</a:t>
            </a:r>
            <a:endParaRPr lang="zh-CN" altLang="en-US"/>
          </a:p>
          <a:p>
            <a:r>
              <a:rPr lang="zh-CN" altLang="en-US"/>
              <a:t>最坏的情况需要判断多少次？最坏不会超过树的深度，而一棵有着</a:t>
            </a:r>
            <a:r>
              <a:rPr lang="en-US" altLang="zh-CN"/>
              <a:t> n </a:t>
            </a:r>
            <a:r>
              <a:rPr lang="zh-CN" altLang="en-US"/>
              <a:t>个元素的平衡二叉树，深度只有</a:t>
            </a:r>
            <a:r>
              <a:rPr lang="x-none" altLang="zh-CN"/>
              <a:t> ceil(log(n+1))</a:t>
            </a:r>
            <a:r>
              <a:rPr lang="en-US" altLang="x-none"/>
              <a:t> </a:t>
            </a:r>
            <a:r>
              <a:rPr lang="zh-CN" altLang="en-US"/>
              <a:t>层</a:t>
            </a:r>
            <a:r>
              <a:rPr lang="zh-CN" altLang="x-none"/>
              <a:t>。也就是说我们最多只需要</a:t>
            </a:r>
            <a:r>
              <a:rPr lang="x-none" altLang="zh-CN"/>
              <a:t> </a:t>
            </a:r>
            <a:r>
              <a:rPr lang="x-none" altLang="zh-CN">
                <a:sym typeface="+mn-ea"/>
              </a:rPr>
              <a:t>ceil(log(n+1)) </a:t>
            </a:r>
            <a:r>
              <a:rPr lang="zh-CN" altLang="x-none">
                <a:sym typeface="+mn-ea"/>
              </a:rPr>
              <a:t>次大小判断，就能找到任意一个数！因为算法复杂度可以忽略</a:t>
            </a:r>
            <a:r>
              <a:rPr lang="en-US" altLang="zh-CN">
                <a:sym typeface="+mn-ea"/>
              </a:rPr>
              <a:t> </a:t>
            </a:r>
            <a:r>
              <a:rPr lang="x-none" altLang="en-US">
                <a:sym typeface="+mn-ea"/>
              </a:rPr>
              <a:t>+1 -1 </a:t>
            </a:r>
            <a:r>
              <a:rPr lang="zh-CN" altLang="x-none">
                <a:sym typeface="+mn-ea"/>
              </a:rPr>
              <a:t>这些小东西，所以</a:t>
            </a:r>
            <a:r>
              <a:rPr lang="en-US" altLang="zh-CN">
                <a:sym typeface="+mn-ea"/>
              </a:rPr>
              <a:t> set </a:t>
            </a:r>
            <a:r>
              <a:rPr lang="zh-CN" altLang="en-US">
                <a:sym typeface="+mn-ea"/>
              </a:rPr>
              <a:t>查找的最坏</a:t>
            </a:r>
            <a:r>
              <a:rPr lang="zh-CN" altLang="x-none">
                <a:sym typeface="+mn-ea"/>
              </a:rPr>
              <a:t>复杂度是</a:t>
            </a:r>
            <a:r>
              <a:rPr lang="en-US" altLang="zh-CN">
                <a:sym typeface="+mn-ea"/>
              </a:rPr>
              <a:t> </a:t>
            </a:r>
            <a:r>
              <a:rPr lang="x-none" altLang="en-US">
                <a:sym typeface="+mn-ea"/>
              </a:rPr>
              <a:t>O(1)</a:t>
            </a:r>
            <a:r>
              <a:rPr lang="zh-CN" altLang="x-none">
                <a:sym typeface="+mn-ea"/>
              </a:rPr>
              <a:t>！</a:t>
            </a:r>
            <a:endParaRPr lang="zh-CN" altLang="x-none">
              <a:sym typeface="+mn-ea"/>
            </a:endParaRPr>
          </a:p>
        </p:txBody>
      </p:sp>
      <p:sp>
        <p:nvSpPr>
          <p:cNvPr id="5" name="Rectangles 4"/>
          <p:cNvSpPr/>
          <p:nvPr/>
        </p:nvSpPr>
        <p:spPr>
          <a:xfrm>
            <a:off x="1510030" y="3729355"/>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b="1"/>
              <a:t>4</a:t>
            </a:r>
            <a:endParaRPr lang="x-none" altLang="en-US" b="1"/>
          </a:p>
        </p:txBody>
      </p:sp>
      <p:sp>
        <p:nvSpPr>
          <p:cNvPr id="6" name="Text Box 5"/>
          <p:cNvSpPr txBox="1"/>
          <p:nvPr/>
        </p:nvSpPr>
        <p:spPr>
          <a:xfrm>
            <a:off x="231140" y="3759200"/>
            <a:ext cx="1097280" cy="368300"/>
          </a:xfrm>
          <a:prstGeom prst="rect">
            <a:avLst/>
          </a:prstGeom>
          <a:noFill/>
        </p:spPr>
        <p:txBody>
          <a:bodyPr wrap="none" rtlCol="0">
            <a:spAutoFit/>
          </a:bodyPr>
          <a:p>
            <a:r>
              <a:rPr lang="zh-CN" altLang="en-US"/>
              <a:t>要找的数</a:t>
            </a:r>
            <a:endParaRPr lang="zh-CN" altLang="en-US"/>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从</a:t>
            </a:r>
            <a:r>
              <a:rPr lang="en-US" altLang="zh-CN"/>
              <a:t> </a:t>
            </a:r>
            <a:r>
              <a:rPr lang="x-none" altLang="en-US"/>
              <a:t>unordered_</a:t>
            </a:r>
            <a:r>
              <a:rPr lang="en-US" altLang="zh-CN"/>
              <a:t>set </a:t>
            </a:r>
            <a:r>
              <a:rPr lang="zh-CN" altLang="en-US"/>
              <a:t>到</a:t>
            </a:r>
            <a:r>
              <a:rPr lang="en-US" altLang="zh-CN"/>
              <a:t> </a:t>
            </a:r>
            <a:r>
              <a:rPr lang="x-none" altLang="en-US">
                <a:sym typeface="+mn-ea"/>
              </a:rPr>
              <a:t>unordered_</a:t>
            </a:r>
            <a:r>
              <a:rPr lang="en-US" altLang="zh-CN"/>
              <a:t>map</a:t>
            </a:r>
            <a:r>
              <a:rPr lang="zh-CN" altLang="en-US"/>
              <a:t>：无非是外挂了个值类型</a:t>
            </a:r>
            <a:endParaRPr lang="zh-CN" altLang="en-US"/>
          </a:p>
        </p:txBody>
      </p:sp>
      <p:sp>
        <p:nvSpPr>
          <p:cNvPr id="3" name="Content Placeholder 2"/>
          <p:cNvSpPr>
            <a:spLocks noGrp="1"/>
          </p:cNvSpPr>
          <p:nvPr>
            <p:ph idx="1"/>
          </p:nvPr>
        </p:nvSpPr>
        <p:spPr/>
        <p:txBody>
          <a:bodyPr/>
          <a:p>
            <a:r>
              <a:rPr lang="zh-CN" altLang="en-US"/>
              <a:t>刚刚说明了</a:t>
            </a:r>
            <a:r>
              <a:rPr lang="en-US" altLang="zh-CN"/>
              <a:t> </a:t>
            </a:r>
            <a:r>
              <a:rPr lang="x-none" altLang="en-US">
                <a:sym typeface="+mn-ea"/>
              </a:rPr>
              <a:t>unordered_</a:t>
            </a:r>
            <a:r>
              <a:rPr lang="en-US" altLang="zh-CN"/>
              <a:t>set</a:t>
            </a:r>
            <a:r>
              <a:rPr lang="x-none" altLang="en-US"/>
              <a:t>&lt;K&gt; </a:t>
            </a:r>
            <a:r>
              <a:rPr lang="zh-CN" altLang="x-none"/>
              <a:t>是如何在</a:t>
            </a:r>
            <a:r>
              <a:rPr lang="en-US" altLang="zh-CN"/>
              <a:t> O</a:t>
            </a:r>
            <a:r>
              <a:rPr lang="x-none" altLang="en-US"/>
              <a:t>(1) </a:t>
            </a:r>
            <a:r>
              <a:rPr lang="zh-CN" altLang="x-none"/>
              <a:t>复杂度内找到任意元素的。</a:t>
            </a:r>
            <a:endParaRPr lang="zh-CN" altLang="x-none"/>
          </a:p>
          <a:p>
            <a:r>
              <a:rPr lang="x-none" altLang="en-US">
                <a:sym typeface="+mn-ea"/>
              </a:rPr>
              <a:t>unordered_</a:t>
            </a:r>
            <a:r>
              <a:rPr lang="x-none" altLang="zh-CN"/>
              <a:t>map&lt;K, V&gt;</a:t>
            </a:r>
            <a:r>
              <a:rPr lang="en-US" altLang="x-none"/>
              <a:t> </a:t>
            </a:r>
            <a:r>
              <a:rPr lang="zh-CN" altLang="en-US"/>
              <a:t>也一样，只不过是在每个</a:t>
            </a:r>
            <a:r>
              <a:rPr lang="x-none" altLang="zh-CN"/>
              <a:t> K </a:t>
            </a:r>
            <a:r>
              <a:rPr lang="zh-CN" altLang="en-US"/>
              <a:t>后面外挂了一个</a:t>
            </a:r>
            <a:r>
              <a:rPr lang="en-US" altLang="zh-CN"/>
              <a:t> V </a:t>
            </a:r>
            <a:r>
              <a:rPr lang="zh-CN" altLang="en-US"/>
              <a:t>类型。</a:t>
            </a:r>
            <a:endParaRPr lang="zh-CN" altLang="en-US"/>
          </a:p>
          <a:p>
            <a:r>
              <a:rPr lang="zh-CN" altLang="en-US"/>
              <a:t>计算哈希值时只计算</a:t>
            </a:r>
            <a:r>
              <a:rPr lang="en-US" altLang="zh-CN"/>
              <a:t> K </a:t>
            </a:r>
            <a:r>
              <a:rPr lang="zh-CN" altLang="en-US"/>
              <a:t>的哈希，而</a:t>
            </a:r>
            <a:r>
              <a:rPr lang="en-US" altLang="zh-CN"/>
              <a:t> V </a:t>
            </a:r>
            <a:r>
              <a:rPr lang="zh-CN" altLang="en-US"/>
              <a:t>不参与哈希，是个旁观者。</a:t>
            </a:r>
            <a:endParaRPr lang="zh-CN" altLang="en-US"/>
          </a:p>
          <a:p>
            <a:r>
              <a:rPr lang="zh-CN" altLang="en-US"/>
              <a:t>查找时，不是返回</a:t>
            </a:r>
            <a:r>
              <a:rPr lang="en-US" altLang="zh-CN"/>
              <a:t> K</a:t>
            </a:r>
            <a:r>
              <a:rPr lang="zh-CN" altLang="en-US"/>
              <a:t>，而是返回他后面挂的</a:t>
            </a:r>
            <a:r>
              <a:rPr lang="en-US" altLang="zh-CN"/>
              <a:t> V</a:t>
            </a:r>
            <a:r>
              <a:rPr lang="zh-CN" altLang="en-US"/>
              <a:t>，是个冒名者。</a:t>
            </a:r>
            <a:endParaRPr lang="zh-CN" altLang="en-US"/>
          </a:p>
          <a:p>
            <a:r>
              <a:rPr lang="zh-CN" altLang="en-US"/>
              <a:t>就是说，苦劳都是</a:t>
            </a:r>
            <a:r>
              <a:rPr lang="en-US" altLang="zh-CN"/>
              <a:t> K </a:t>
            </a:r>
            <a:r>
              <a:rPr lang="zh-CN" altLang="en-US"/>
              <a:t>的，功劳都是</a:t>
            </a:r>
            <a:r>
              <a:rPr lang="en-US" altLang="zh-CN"/>
              <a:t> V </a:t>
            </a:r>
            <a:r>
              <a:rPr lang="zh-CN" altLang="en-US"/>
              <a:t>的。就这两点区别，示意图：</a:t>
            </a:r>
            <a:endParaRPr lang="zh-CN" altLang="en-US"/>
          </a:p>
        </p:txBody>
      </p:sp>
      <p:sp>
        <p:nvSpPr>
          <p:cNvPr id="7" name="Rectangles 6"/>
          <p:cNvSpPr/>
          <p:nvPr/>
        </p:nvSpPr>
        <p:spPr>
          <a:xfrm>
            <a:off x="226060" y="578104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29" name="Rectangles 28"/>
          <p:cNvSpPr/>
          <p:nvPr/>
        </p:nvSpPr>
        <p:spPr>
          <a:xfrm>
            <a:off x="6308090" y="578104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40" name="Rectangles 39"/>
          <p:cNvSpPr/>
          <p:nvPr/>
        </p:nvSpPr>
        <p:spPr>
          <a:xfrm>
            <a:off x="6725285" y="578104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43" name="Text Box 42"/>
          <p:cNvSpPr txBox="1"/>
          <p:nvPr/>
        </p:nvSpPr>
        <p:spPr>
          <a:xfrm>
            <a:off x="2108835" y="4978400"/>
            <a:ext cx="2075180" cy="368300"/>
          </a:xfrm>
          <a:prstGeom prst="rect">
            <a:avLst/>
          </a:prstGeom>
          <a:noFill/>
        </p:spPr>
        <p:txBody>
          <a:bodyPr wrap="none" rtlCol="0">
            <a:spAutoFit/>
          </a:bodyPr>
          <a:p>
            <a:r>
              <a:rPr lang="x-none" altLang="en-US"/>
              <a:t>unordered_set&lt;K&gt;</a:t>
            </a:r>
            <a:endParaRPr lang="x-none" altLang="en-US"/>
          </a:p>
        </p:txBody>
      </p:sp>
      <p:sp>
        <p:nvSpPr>
          <p:cNvPr id="44" name="Text Box 43"/>
          <p:cNvSpPr txBox="1"/>
          <p:nvPr/>
        </p:nvSpPr>
        <p:spPr>
          <a:xfrm>
            <a:off x="7985760" y="4978400"/>
            <a:ext cx="2494280" cy="368300"/>
          </a:xfrm>
          <a:prstGeom prst="rect">
            <a:avLst/>
          </a:prstGeom>
          <a:noFill/>
        </p:spPr>
        <p:txBody>
          <a:bodyPr wrap="none" rtlCol="0">
            <a:spAutoFit/>
          </a:bodyPr>
          <a:p>
            <a:r>
              <a:rPr lang="x-none" altLang="en-US"/>
              <a:t>unordered_map&lt;K, V&gt;</a:t>
            </a:r>
            <a:endParaRPr lang="x-none" altLang="en-US"/>
          </a:p>
        </p:txBody>
      </p:sp>
      <p:sp>
        <p:nvSpPr>
          <p:cNvPr id="9" name="Rectangles 8"/>
          <p:cNvSpPr/>
          <p:nvPr/>
        </p:nvSpPr>
        <p:spPr>
          <a:xfrm>
            <a:off x="1060450" y="5781040"/>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400"/>
              <a:t>未使用</a:t>
            </a:r>
            <a:endParaRPr lang="zh-CN" altLang="x-none" sz="1400"/>
          </a:p>
        </p:txBody>
      </p:sp>
      <p:sp>
        <p:nvSpPr>
          <p:cNvPr id="11" name="Rectangles 10"/>
          <p:cNvSpPr/>
          <p:nvPr/>
        </p:nvSpPr>
        <p:spPr>
          <a:xfrm>
            <a:off x="1894840" y="578104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13" name="Rectangles 12"/>
          <p:cNvSpPr/>
          <p:nvPr/>
        </p:nvSpPr>
        <p:spPr>
          <a:xfrm>
            <a:off x="2729230" y="5781040"/>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400"/>
              <a:t>未使用</a:t>
            </a:r>
            <a:endParaRPr lang="zh-CN" altLang="x-none" sz="1400"/>
          </a:p>
        </p:txBody>
      </p:sp>
      <p:sp>
        <p:nvSpPr>
          <p:cNvPr id="14" name="Rectangles 13"/>
          <p:cNvSpPr/>
          <p:nvPr/>
        </p:nvSpPr>
        <p:spPr>
          <a:xfrm>
            <a:off x="4398010" y="5781040"/>
            <a:ext cx="834390"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15" name="Rectangles 14"/>
          <p:cNvSpPr/>
          <p:nvPr/>
        </p:nvSpPr>
        <p:spPr>
          <a:xfrm>
            <a:off x="3563620" y="5781040"/>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400"/>
              <a:t>未使用</a:t>
            </a:r>
            <a:endParaRPr lang="zh-CN" altLang="x-none" sz="1400"/>
          </a:p>
        </p:txBody>
      </p:sp>
      <p:sp>
        <p:nvSpPr>
          <p:cNvPr id="45" name="Rectangles 44"/>
          <p:cNvSpPr/>
          <p:nvPr/>
        </p:nvSpPr>
        <p:spPr>
          <a:xfrm>
            <a:off x="5232400" y="5781040"/>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400"/>
              <a:t>未使用</a:t>
            </a:r>
            <a:endParaRPr lang="zh-CN" altLang="x-none" sz="1400"/>
          </a:p>
        </p:txBody>
      </p:sp>
      <p:sp>
        <p:nvSpPr>
          <p:cNvPr id="47" name="Rectangles 46"/>
          <p:cNvSpPr/>
          <p:nvPr/>
        </p:nvSpPr>
        <p:spPr>
          <a:xfrm>
            <a:off x="7142480" y="5781040"/>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400"/>
              <a:t>未使用</a:t>
            </a:r>
            <a:endParaRPr lang="zh-CN" altLang="x-none" sz="1400"/>
          </a:p>
        </p:txBody>
      </p:sp>
      <p:sp>
        <p:nvSpPr>
          <p:cNvPr id="49" name="Rectangles 48"/>
          <p:cNvSpPr/>
          <p:nvPr/>
        </p:nvSpPr>
        <p:spPr>
          <a:xfrm>
            <a:off x="8811260" y="5781040"/>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400"/>
              <a:t>未使用</a:t>
            </a:r>
            <a:endParaRPr lang="zh-CN" altLang="x-none" sz="1400"/>
          </a:p>
        </p:txBody>
      </p:sp>
      <p:sp>
        <p:nvSpPr>
          <p:cNvPr id="51" name="Rectangles 50"/>
          <p:cNvSpPr/>
          <p:nvPr/>
        </p:nvSpPr>
        <p:spPr>
          <a:xfrm>
            <a:off x="9645650" y="5781040"/>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400"/>
              <a:t>未使用</a:t>
            </a:r>
            <a:endParaRPr lang="zh-CN" altLang="x-none" sz="1400"/>
          </a:p>
        </p:txBody>
      </p:sp>
      <p:sp>
        <p:nvSpPr>
          <p:cNvPr id="52" name="Rectangles 51"/>
          <p:cNvSpPr/>
          <p:nvPr/>
        </p:nvSpPr>
        <p:spPr>
          <a:xfrm>
            <a:off x="11314430" y="5781040"/>
            <a:ext cx="834390" cy="4279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x-none" sz="1400"/>
              <a:t>未使用</a:t>
            </a:r>
            <a:endParaRPr lang="zh-CN" altLang="x-none" sz="1400"/>
          </a:p>
        </p:txBody>
      </p:sp>
      <p:sp>
        <p:nvSpPr>
          <p:cNvPr id="53" name="Rectangles 52"/>
          <p:cNvSpPr/>
          <p:nvPr/>
        </p:nvSpPr>
        <p:spPr>
          <a:xfrm>
            <a:off x="7976870" y="578104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54" name="Rectangles 53"/>
          <p:cNvSpPr/>
          <p:nvPr/>
        </p:nvSpPr>
        <p:spPr>
          <a:xfrm>
            <a:off x="8394065" y="578104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55" name="Rectangles 54"/>
          <p:cNvSpPr/>
          <p:nvPr/>
        </p:nvSpPr>
        <p:spPr>
          <a:xfrm>
            <a:off x="10480040" y="578104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56" name="Rectangles 55"/>
          <p:cNvSpPr/>
          <p:nvPr/>
        </p:nvSpPr>
        <p:spPr>
          <a:xfrm>
            <a:off x="10897235" y="578104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zh-CN" altLang="en-US"/>
              <a:t>读取</a:t>
            </a:r>
            <a:r>
              <a:rPr lang="en-US" altLang="zh-CN"/>
              <a:t> map </a:t>
            </a:r>
            <a:r>
              <a:rPr lang="zh-CN" altLang="en-US"/>
              <a:t>元素</a:t>
            </a:r>
            <a:endParaRPr lang="zh-CN" altLang="en-US"/>
          </a:p>
        </p:txBody>
      </p:sp>
      <p:sp>
        <p:nvSpPr>
          <p:cNvPr id="3" name="Content Placeholder 2"/>
          <p:cNvSpPr>
            <a:spLocks noGrp="1"/>
          </p:cNvSpPr>
          <p:nvPr>
            <p:ph idx="1"/>
          </p:nvPr>
        </p:nvSpPr>
        <p:spPr>
          <a:xfrm>
            <a:off x="647700" y="1825625"/>
            <a:ext cx="11058525" cy="4351655"/>
          </a:xfrm>
        </p:spPr>
        <p:txBody>
          <a:bodyPr/>
          <a:p>
            <a:r>
              <a:rPr lang="x-none" altLang="en-US">
                <a:sym typeface="+mn-ea"/>
              </a:rPr>
              <a:t>map&lt;string, int&gt; m;</a:t>
            </a:r>
            <a:endParaRPr lang="en-US">
              <a:sym typeface="+mn-ea"/>
            </a:endParaRPr>
          </a:p>
          <a:p>
            <a:r>
              <a:rPr lang="x-none" altLang="en-US" b="1">
                <a:sym typeface="+mn-ea"/>
              </a:rPr>
              <a:t>val = </a:t>
            </a:r>
            <a:r>
              <a:rPr lang="en-US" b="1">
                <a:sym typeface="+mn-ea"/>
              </a:rPr>
              <a:t>m</a:t>
            </a:r>
            <a:r>
              <a:rPr lang="x-none" altLang="en-US" b="1">
                <a:sym typeface="+mn-ea"/>
              </a:rPr>
              <a:t>.at(“</a:t>
            </a:r>
            <a:r>
              <a:rPr lang="en-US" b="1">
                <a:sym typeface="+mn-ea"/>
              </a:rPr>
              <a:t>key</a:t>
            </a:r>
            <a:r>
              <a:rPr lang="x-none" altLang="en-US" b="1">
                <a:sym typeface="+mn-ea"/>
              </a:rPr>
              <a:t>”);</a:t>
            </a:r>
            <a:endParaRPr lang="x-none" altLang="en-US" b="1">
              <a:sym typeface="+mn-ea"/>
            </a:endParaRPr>
          </a:p>
          <a:p>
            <a:r>
              <a:rPr lang="zh-CN" altLang="x-none">
                <a:sym typeface="+mn-ea"/>
              </a:rPr>
              <a:t>读取键值为</a:t>
            </a:r>
            <a:r>
              <a:rPr lang="x-none" altLang="zh-CN">
                <a:sym typeface="+mn-ea"/>
              </a:rPr>
              <a:t> “key” </a:t>
            </a:r>
            <a:r>
              <a:rPr lang="zh-CN" altLang="x-none">
                <a:sym typeface="+mn-ea"/>
              </a:rPr>
              <a:t>的元素，</a:t>
            </a:r>
            <a:r>
              <a:rPr lang="zh-CN" altLang="x-none" b="1">
                <a:sym typeface="+mn-ea"/>
              </a:rPr>
              <a:t>如果不存在，那就</a:t>
            </a:r>
            <a:r>
              <a:rPr lang="zh-CN" b="1">
                <a:sym typeface="+mn-ea"/>
              </a:rPr>
              <a:t>抛出异常，导致程序异常退出</a:t>
            </a:r>
            <a:r>
              <a:rPr lang="zh-CN" altLang="en-US">
                <a:sym typeface="+mn-ea"/>
              </a:rPr>
              <a:t>。等价于：</a:t>
            </a:r>
            <a:endParaRPr lang="zh-CN" altLang="x-none"/>
          </a:p>
          <a:p>
            <a:r>
              <a:rPr lang="x-none" altLang="en-US">
                <a:sym typeface="+mn-ea"/>
              </a:rPr>
              <a:t>it = m.find(“key”);</a:t>
            </a:r>
            <a:endParaRPr lang="x-none" altLang="en-US"/>
          </a:p>
          <a:p>
            <a:r>
              <a:rPr lang="x-none" altLang="en-US">
                <a:sym typeface="+mn-ea"/>
              </a:rPr>
              <a:t>if (it == m.end()) {</a:t>
            </a:r>
            <a:endParaRPr lang="x-none" altLang="en-US">
              <a:sym typeface="+mn-ea"/>
            </a:endParaRPr>
          </a:p>
          <a:p>
            <a:r>
              <a:rPr lang="x-none" altLang="en-US">
                <a:sym typeface="+mn-ea"/>
              </a:rPr>
              <a:t>  throw std::out_of_range(“</a:t>
            </a:r>
            <a:r>
              <a:rPr lang="zh-CN" altLang="x-none">
                <a:sym typeface="+mn-ea"/>
              </a:rPr>
              <a:t>找不到键值</a:t>
            </a:r>
            <a:r>
              <a:rPr lang="x-none" altLang="en-US">
                <a:sym typeface="+mn-ea"/>
              </a:rPr>
              <a:t>”);</a:t>
            </a:r>
            <a:endParaRPr lang="x-none" altLang="en-US">
              <a:sym typeface="+mn-ea"/>
            </a:endParaRPr>
          </a:p>
          <a:p>
            <a:r>
              <a:rPr lang="x-none" altLang="en-US">
                <a:sym typeface="+mn-ea"/>
              </a:rPr>
              <a:t>}</a:t>
            </a:r>
            <a:endParaRPr lang="x-none" altLang="en-US">
              <a:sym typeface="+mn-ea"/>
            </a:endParaRPr>
          </a:p>
          <a:p>
            <a:r>
              <a:rPr lang="x-none" altLang="zh-CN"/>
              <a:t>val = it</a:t>
            </a:r>
            <a:r>
              <a:rPr lang="en-US" altLang="x-none">
                <a:sym typeface="+mn-ea"/>
              </a:rPr>
              <a:t>-</a:t>
            </a:r>
            <a:r>
              <a:rPr lang="x-none" altLang="en-US">
                <a:sym typeface="+mn-ea"/>
              </a:rPr>
              <a:t>&gt;second</a:t>
            </a:r>
            <a:r>
              <a:rPr lang="x-none" altLang="zh-CN"/>
              <a:t>;</a:t>
            </a:r>
            <a:endParaRPr lang="x-none" altLang="zh-CN"/>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p:txBody>
          <a:bodyPr/>
          <a:p>
            <a:r>
              <a:rPr lang="zh-CN" altLang="en-US"/>
              <a:t>第五章：专业的接口</a:t>
            </a:r>
            <a:endParaRPr lang="en-US" altLang="zh-CN"/>
          </a:p>
        </p:txBody>
      </p:sp>
      <p:pic>
        <p:nvPicPr>
          <p:cNvPr id="4" name="Picture 3"/>
          <p:cNvPicPr>
            <a:picLocks noChangeAspect="1"/>
          </p:cNvPicPr>
          <p:nvPr/>
        </p:nvPicPr>
        <p:blipFill>
          <a:blip r:embed="rId1"/>
          <a:stretch>
            <a:fillRect/>
          </a:stretch>
        </p:blipFill>
        <p:spPr>
          <a:xfrm>
            <a:off x="0" y="4768850"/>
            <a:ext cx="3976370" cy="2089150"/>
          </a:xfrm>
          <a:prstGeom prst="rect">
            <a:avLst/>
          </a:prstGeom>
        </p:spPr>
      </p:pic>
      <p:sp>
        <p:nvSpPr>
          <p:cNvPr id="3" name="Text Box 2"/>
          <p:cNvSpPr txBox="1"/>
          <p:nvPr/>
        </p:nvSpPr>
        <p:spPr>
          <a:xfrm>
            <a:off x="1439545" y="4400550"/>
            <a:ext cx="1097280" cy="368300"/>
          </a:xfrm>
          <a:prstGeom prst="rect">
            <a:avLst/>
          </a:prstGeom>
          <a:noFill/>
        </p:spPr>
        <p:txBody>
          <a:bodyPr wrap="none" rtlCol="0">
            <a:spAutoFit/>
          </a:bodyPr>
          <a:p>
            <a:r>
              <a:rPr lang="zh-CN" altLang="en-US"/>
              <a:t>物理格式</a:t>
            </a:r>
            <a:endParaRPr lang="zh-CN" altLang="en-US"/>
          </a:p>
        </p:txBody>
      </p:sp>
      <p:sp>
        <p:nvSpPr>
          <p:cNvPr id="5" name="Text Box 4"/>
          <p:cNvSpPr txBox="1"/>
          <p:nvPr/>
        </p:nvSpPr>
        <p:spPr>
          <a:xfrm>
            <a:off x="10351135" y="4400550"/>
            <a:ext cx="1097280" cy="368300"/>
          </a:xfrm>
          <a:prstGeom prst="rect">
            <a:avLst/>
          </a:prstGeom>
          <a:noFill/>
        </p:spPr>
        <p:txBody>
          <a:bodyPr wrap="none" rtlCol="0">
            <a:spAutoFit/>
          </a:bodyPr>
          <a:p>
            <a:r>
              <a:rPr lang="zh-CN" altLang="en-US"/>
              <a:t>逻辑格式</a:t>
            </a:r>
            <a:endParaRPr lang="zh-CN" altLang="en-US"/>
          </a:p>
        </p:txBody>
      </p:sp>
      <p:pic>
        <p:nvPicPr>
          <p:cNvPr id="8" name="Picture 7"/>
          <p:cNvPicPr>
            <a:picLocks noChangeAspect="1"/>
          </p:cNvPicPr>
          <p:nvPr/>
        </p:nvPicPr>
        <p:blipFill>
          <a:blip r:embed="rId2"/>
          <a:stretch>
            <a:fillRect/>
          </a:stretch>
        </p:blipFill>
        <p:spPr>
          <a:xfrm>
            <a:off x="9603740" y="4897120"/>
            <a:ext cx="2592070" cy="1518285"/>
          </a:xfrm>
          <a:prstGeom prst="rect">
            <a:avLst/>
          </a:prstGeom>
        </p:spPr>
      </p:pic>
      <p:sp>
        <p:nvSpPr>
          <p:cNvPr id="10" name="Rounded Rectangular Callout 9"/>
          <p:cNvSpPr/>
          <p:nvPr/>
        </p:nvSpPr>
        <p:spPr>
          <a:xfrm>
            <a:off x="6786880" y="5059045"/>
            <a:ext cx="2715895" cy="572770"/>
          </a:xfrm>
          <a:prstGeom prst="wedgeRoundRectCallout">
            <a:avLst>
              <a:gd name="adj1" fmla="val 61941"/>
              <a:gd name="adj2" fmla="val 15853"/>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ltLang="en-US"/>
              <a:t>面壁者罗辑监督你鞋习</a:t>
            </a:r>
            <a:r>
              <a:rPr lang="x-none" altLang="zh-CN"/>
              <a:t>!</a:t>
            </a:r>
            <a:endParaRPr lang="x-none"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heckerboard(across)">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a:t>map </a:t>
            </a:r>
            <a:r>
              <a:rPr lang="zh-CN" altLang="en-US"/>
              <a:t>更便捷的接口</a:t>
            </a:r>
            <a:endParaRPr lang="zh-CN" altLang="en-US"/>
          </a:p>
        </p:txBody>
      </p:sp>
      <p:sp>
        <p:nvSpPr>
          <p:cNvPr id="3" name="Content Placeholder 2"/>
          <p:cNvSpPr>
            <a:spLocks noGrp="1"/>
          </p:cNvSpPr>
          <p:nvPr>
            <p:ph idx="1"/>
          </p:nvPr>
        </p:nvSpPr>
        <p:spPr/>
        <p:txBody>
          <a:bodyPr/>
          <a:p>
            <a:r>
              <a:rPr lang="zh-CN" altLang="en-US"/>
              <a:t>通过</a:t>
            </a:r>
            <a:r>
              <a:rPr lang="en-US" altLang="zh-CN"/>
              <a:t> find </a:t>
            </a:r>
            <a:r>
              <a:rPr lang="zh-CN" altLang="en-US"/>
              <a:t>返回的迭代器查找元素的方法，虽然是完备的，但使用起来较为复杂，不够简洁。通常我们只是想要根据</a:t>
            </a:r>
            <a:r>
              <a:rPr lang="en-US" altLang="zh-CN"/>
              <a:t> K </a:t>
            </a:r>
            <a:r>
              <a:rPr lang="zh-CN" altLang="en-US"/>
              <a:t>找出相应的</a:t>
            </a:r>
            <a:r>
              <a:rPr lang="en-US" altLang="zh-CN"/>
              <a:t> V </a:t>
            </a:r>
            <a:r>
              <a:rPr lang="zh-CN" altLang="en-US"/>
              <a:t>而已，不想了解太多迭代器细节。</a:t>
            </a:r>
            <a:endParaRPr lang="zh-CN" altLang="en-US"/>
          </a:p>
          <a:p>
            <a:r>
              <a:rPr lang="zh-CN" altLang="en-US"/>
              <a:t>为此，</a:t>
            </a:r>
            <a:r>
              <a:rPr lang="en-US" altLang="zh-CN"/>
              <a:t>map </a:t>
            </a:r>
            <a:r>
              <a:rPr lang="zh-CN" altLang="en-US"/>
              <a:t>还提供了两个符合直观的查找元素的接口，一曰</a:t>
            </a:r>
            <a:r>
              <a:rPr lang="en-US" altLang="zh-CN"/>
              <a:t> </a:t>
            </a:r>
            <a:r>
              <a:rPr lang="x-none" altLang="en-US"/>
              <a:t>[]</a:t>
            </a:r>
            <a:r>
              <a:rPr lang="zh-CN" altLang="x-none"/>
              <a:t>，二曰</a:t>
            </a:r>
            <a:r>
              <a:rPr lang="en-US" altLang="zh-CN"/>
              <a:t> </a:t>
            </a:r>
            <a:r>
              <a:rPr lang="x-none" altLang="en-US"/>
              <a:t>at</a:t>
            </a:r>
            <a:r>
              <a:rPr lang="zh-CN" altLang="x-none"/>
              <a:t>。</a:t>
            </a:r>
            <a:endParaRPr lang="zh-CN" altLang="x-none"/>
          </a:p>
          <a:p>
            <a:r>
              <a:rPr lang="en-US" altLang="zh-CN"/>
              <a:t>find </a:t>
            </a:r>
            <a:r>
              <a:rPr lang="zh-CN" altLang="en-US"/>
              <a:t>返回的迭代器需要先解引用获取</a:t>
            </a:r>
            <a:r>
              <a:rPr lang="en-US" altLang="zh-CN"/>
              <a:t> </a:t>
            </a:r>
            <a:r>
              <a:rPr lang="x-none" altLang="en-US"/>
              <a:t>-&gt;</a:t>
            </a:r>
            <a:r>
              <a:rPr lang="en-US" altLang="zh-CN"/>
              <a:t>second</a:t>
            </a:r>
            <a:r>
              <a:rPr lang="x-none" altLang="en-US"/>
              <a:t> </a:t>
            </a:r>
            <a:r>
              <a:rPr lang="zh-CN" altLang="x-none"/>
              <a:t>才能得到</a:t>
            </a:r>
            <a:r>
              <a:rPr lang="en-US" altLang="zh-CN"/>
              <a:t> V</a:t>
            </a:r>
            <a:r>
              <a:rPr lang="zh-CN" altLang="en-US"/>
              <a:t>，而</a:t>
            </a:r>
            <a:r>
              <a:rPr lang="en-US" altLang="zh-CN"/>
              <a:t> </a:t>
            </a:r>
            <a:r>
              <a:rPr lang="x-none" altLang="en-US"/>
              <a:t>[] </a:t>
            </a:r>
            <a:r>
              <a:rPr lang="zh-CN" altLang="x-none"/>
              <a:t>和</a:t>
            </a:r>
            <a:r>
              <a:rPr lang="en-US" altLang="zh-CN"/>
              <a:t> </a:t>
            </a:r>
            <a:r>
              <a:rPr lang="x-none" altLang="en-US"/>
              <a:t>at </a:t>
            </a:r>
            <a:r>
              <a:rPr lang="zh-CN" altLang="x-none"/>
              <a:t>可以</a:t>
            </a:r>
            <a:r>
              <a:rPr lang="zh-CN" altLang="x-none">
                <a:sym typeface="+mn-ea"/>
              </a:rPr>
              <a:t>直接返回</a:t>
            </a:r>
            <a:r>
              <a:rPr lang="en-US" altLang="zh-CN">
                <a:sym typeface="+mn-ea"/>
              </a:rPr>
              <a:t> V</a:t>
            </a:r>
            <a:r>
              <a:rPr lang="zh-CN" altLang="en-US">
                <a:sym typeface="+mn-ea"/>
              </a:rPr>
              <a:t>。</a:t>
            </a:r>
            <a:endParaRPr lang="en-US" altLang="zh-CN">
              <a:sym typeface="+mn-ea"/>
            </a:endParaRPr>
          </a:p>
          <a:p>
            <a:r>
              <a:rPr lang="zh-CN" altLang="en-US"/>
              <a:t>（</a:t>
            </a:r>
            <a:r>
              <a:rPr lang="en-US" altLang="zh-CN"/>
              <a:t>K</a:t>
            </a:r>
            <a:r>
              <a:rPr lang="zh-CN" altLang="en-US"/>
              <a:t>：这下俺只有苦劳辣</a:t>
            </a:r>
            <a:r>
              <a:rPr lang="x-none" altLang="zh-CN"/>
              <a:t>!</a:t>
            </a:r>
            <a:r>
              <a:rPr lang="zh-CN" altLang="en-US"/>
              <a:t>）</a:t>
            </a:r>
            <a:endParaRPr lang="zh-CN" altLang="en-US"/>
          </a:p>
          <a:p>
            <a:r>
              <a:rPr lang="zh-CN" altLang="en-US"/>
              <a:t>那么他们两个又有什么区别呢？很多新手都分不清他俩，可能只认识</a:t>
            </a:r>
            <a:r>
              <a:rPr lang="en-US" altLang="zh-CN"/>
              <a:t> </a:t>
            </a:r>
            <a:r>
              <a:rPr lang="x-none" altLang="en-US"/>
              <a:t>[]</a:t>
            </a:r>
            <a:r>
              <a:rPr lang="zh-CN" altLang="en-US"/>
              <a:t>。</a:t>
            </a:r>
            <a:endParaRPr lang="zh-CN" altLang="en-US"/>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p:cNvPicPr>
            <a:picLocks noChangeAspect="1"/>
          </p:cNvPicPr>
          <p:nvPr/>
        </p:nvPicPr>
        <p:blipFill>
          <a:blip r:embed="rId1">
            <a:lum bright="42000" contrast="-42000"/>
          </a:blip>
          <a:stretch>
            <a:fillRect/>
          </a:stretch>
        </p:blipFill>
        <p:spPr>
          <a:xfrm>
            <a:off x="0" y="0"/>
            <a:ext cx="12183110" cy="6858635"/>
          </a:xfrm>
          <a:prstGeom prst="rect">
            <a:avLst/>
          </a:prstGeom>
        </p:spPr>
      </p:pic>
      <p:sp>
        <p:nvSpPr>
          <p:cNvPr id="6" name="Title 5"/>
          <p:cNvSpPr>
            <a:spLocks noGrp="1"/>
          </p:cNvSpPr>
          <p:nvPr>
            <p:ph type="title"/>
          </p:nvPr>
        </p:nvSpPr>
        <p:spPr/>
        <p:txBody>
          <a:bodyPr/>
          <a:p>
            <a:r>
              <a:rPr lang="zh-CN" altLang="en-US"/>
              <a:t>第六章：实战与应用</a:t>
            </a:r>
            <a:endParaRPr lang="zh-CN" altLang="en-US"/>
          </a:p>
        </p:txBody>
      </p:sp>
      <p:sp>
        <p:nvSpPr>
          <p:cNvPr id="7" name="Rounded Rectangular Callout 6"/>
          <p:cNvSpPr/>
          <p:nvPr/>
        </p:nvSpPr>
        <p:spPr>
          <a:xfrm>
            <a:off x="4944745" y="1029335"/>
            <a:ext cx="2302510" cy="572770"/>
          </a:xfrm>
          <a:prstGeom prst="wedgeRoundRectCallout">
            <a:avLst>
              <a:gd name="adj1" fmla="val 26034"/>
              <a:gd name="adj2" fmla="val 93015"/>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ltLang="en-US"/>
              <a:t>我负责监督你鞋习</a:t>
            </a:r>
            <a:r>
              <a:rPr lang="x-none" altLang="zh-CN"/>
              <a:t>!</a:t>
            </a:r>
            <a:endParaRPr lang="x-none"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zh-CN" altLang="en-US"/>
              <a:t>经典案例：遍历的同时修改</a:t>
            </a:r>
            <a:endParaRPr lang="zh-CN" altLang="en-US"/>
          </a:p>
        </p:txBody>
      </p:sp>
      <p:sp>
        <p:nvSpPr>
          <p:cNvPr id="4" name="Content Placeholder 3"/>
          <p:cNvSpPr>
            <a:spLocks noGrp="1"/>
          </p:cNvSpPr>
          <p:nvPr>
            <p:ph idx="1"/>
          </p:nvPr>
        </p:nvSpPr>
        <p:spPr/>
        <p:txBody>
          <a:bodyPr/>
          <a:p>
            <a:endParaRPr lang="en-US"/>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zh-CN" altLang="en-US"/>
              <a:t>经典案例：一边遍历，一边删除</a:t>
            </a:r>
            <a:endParaRPr lang="zh-CN" altLang="en-US"/>
          </a:p>
        </p:txBody>
      </p:sp>
      <p:sp>
        <p:nvSpPr>
          <p:cNvPr id="4" name="Content Placeholder 3"/>
          <p:cNvSpPr>
            <a:spLocks noGrp="1"/>
          </p:cNvSpPr>
          <p:nvPr>
            <p:ph idx="1"/>
          </p:nvPr>
        </p:nvSpPr>
        <p:spPr/>
        <p:txBody>
          <a:bodyPr/>
          <a:p>
            <a:endParaRPr lang="en-US"/>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pic>
        <p:nvPicPr>
          <p:cNvPr id="12" name="Picture 11"/>
          <p:cNvPicPr>
            <a:picLocks noChangeAspect="1"/>
          </p:cNvPicPr>
          <p:nvPr/>
        </p:nvPicPr>
        <p:blipFill>
          <a:blip r:embed="rId1"/>
          <a:srcRect t="1449" b="2729"/>
          <a:stretch>
            <a:fillRect/>
          </a:stretch>
        </p:blipFill>
        <p:spPr>
          <a:xfrm>
            <a:off x="8017510" y="3601720"/>
            <a:ext cx="4174490" cy="3289300"/>
          </a:xfrm>
          <a:prstGeom prst="rect">
            <a:avLst/>
          </a:prstGeom>
        </p:spPr>
      </p:pic>
      <p:sp>
        <p:nvSpPr>
          <p:cNvPr id="6" name="Title 5"/>
          <p:cNvSpPr>
            <a:spLocks noGrp="1"/>
          </p:cNvSpPr>
          <p:nvPr>
            <p:ph type="title"/>
          </p:nvPr>
        </p:nvSpPr>
        <p:spPr/>
        <p:txBody>
          <a:bodyPr/>
          <a:p>
            <a:r>
              <a:rPr lang="zh-CN" altLang="en-US"/>
              <a:t>第</a:t>
            </a:r>
            <a:r>
              <a:rPr lang="en-US" altLang="zh-CN"/>
              <a:t>Ω</a:t>
            </a:r>
            <a:r>
              <a:rPr lang="zh-CN" altLang="en-US"/>
              <a:t>章：构建红黑树</a:t>
            </a:r>
            <a:endParaRPr lang="zh-CN"/>
          </a:p>
        </p:txBody>
      </p:sp>
      <p:pic>
        <p:nvPicPr>
          <p:cNvPr id="8" name="Picture 7"/>
          <p:cNvPicPr>
            <a:picLocks noChangeAspect="1"/>
          </p:cNvPicPr>
          <p:nvPr/>
        </p:nvPicPr>
        <p:blipFill>
          <a:blip r:embed="rId2"/>
          <a:stretch>
            <a:fillRect/>
          </a:stretch>
        </p:blipFill>
        <p:spPr>
          <a:xfrm>
            <a:off x="0" y="4502150"/>
            <a:ext cx="4516120" cy="2355850"/>
          </a:xfrm>
          <a:prstGeom prst="rect">
            <a:avLst/>
          </a:prstGeom>
        </p:spPr>
      </p:pic>
      <p:sp>
        <p:nvSpPr>
          <p:cNvPr id="11" name="Rounded Rectangular Callout 10"/>
          <p:cNvSpPr/>
          <p:nvPr/>
        </p:nvSpPr>
        <p:spPr>
          <a:xfrm>
            <a:off x="1139190" y="3761740"/>
            <a:ext cx="2239010" cy="508000"/>
          </a:xfrm>
          <a:prstGeom prst="wedgeRoundRectCallout">
            <a:avLst>
              <a:gd name="adj1" fmla="val -16271"/>
              <a:gd name="adj2" fmla="val 107250"/>
              <a:gd name="adj3" fmla="val 16667"/>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zh-CN"/>
              <a:t>你贤惠我还</a:t>
            </a:r>
            <a:r>
              <a:rPr lang="zh-CN">
                <a:sym typeface="+mn-ea"/>
              </a:rPr>
              <a:t>贤惠呢</a:t>
            </a:r>
            <a:r>
              <a:rPr lang="x-none" altLang="zh-CN">
                <a:sym typeface="+mn-ea"/>
              </a:rPr>
              <a:t>!</a:t>
            </a:r>
            <a:endParaRPr lang="x-none" altLang="zh-CN">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Lst>
  </p:timing>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x-none">
                <a:sym typeface="+mn-ea"/>
              </a:rPr>
              <a:t>_Rb_tree_node_base</a:t>
            </a:r>
            <a:endParaRPr lang="x-none" altLang="en-US"/>
          </a:p>
        </p:txBody>
      </p:sp>
      <p:sp>
        <p:nvSpPr>
          <p:cNvPr id="11" name="Rectangles 10"/>
          <p:cNvSpPr/>
          <p:nvPr/>
        </p:nvSpPr>
        <p:spPr>
          <a:xfrm>
            <a:off x="8713470" y="224726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12" name="Rectangles 11"/>
          <p:cNvSpPr/>
          <p:nvPr/>
        </p:nvSpPr>
        <p:spPr>
          <a:xfrm>
            <a:off x="7847965" y="224726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13" name="Rectangles 12"/>
          <p:cNvSpPr/>
          <p:nvPr/>
        </p:nvSpPr>
        <p:spPr>
          <a:xfrm>
            <a:off x="6982460" y="224726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14" name="Rectangles 13"/>
          <p:cNvSpPr/>
          <p:nvPr/>
        </p:nvSpPr>
        <p:spPr>
          <a:xfrm>
            <a:off x="6463665" y="2247265"/>
            <a:ext cx="518160" cy="427990"/>
          </a:xfrm>
          <a:prstGeom prst="rect">
            <a:avLst/>
          </a:prstGeom>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pic>
        <p:nvPicPr>
          <p:cNvPr id="18" name="Picture 17"/>
          <p:cNvPicPr>
            <a:picLocks noChangeAspect="1"/>
          </p:cNvPicPr>
          <p:nvPr/>
        </p:nvPicPr>
        <p:blipFill>
          <a:blip r:embed="rId1"/>
          <a:stretch>
            <a:fillRect/>
          </a:stretch>
        </p:blipFill>
        <p:spPr>
          <a:xfrm>
            <a:off x="0" y="3938905"/>
            <a:ext cx="6849110" cy="2919095"/>
          </a:xfrm>
          <a:prstGeom prst="rect">
            <a:avLst/>
          </a:prstGeom>
        </p:spPr>
      </p:pic>
    </p:spTree>
  </p:cSld>
  <p:clrMapOvr>
    <a:masterClrMapping/>
  </p:clrMapOvr>
  <p:transition/>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x-none"/>
              <a:t>_Rb_tree_node</a:t>
            </a:r>
            <a:endParaRPr lang="x-none"/>
          </a:p>
        </p:txBody>
      </p:sp>
      <p:sp>
        <p:nvSpPr>
          <p:cNvPr id="5" name="Rectangles 4"/>
          <p:cNvSpPr/>
          <p:nvPr/>
        </p:nvSpPr>
        <p:spPr>
          <a:xfrm>
            <a:off x="9578975" y="1316990"/>
            <a:ext cx="417195" cy="42799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x-none" altLang="en-US"/>
              <a:t>k</a:t>
            </a:r>
            <a:endParaRPr lang="x-none" altLang="en-US"/>
          </a:p>
        </p:txBody>
      </p:sp>
      <p:sp>
        <p:nvSpPr>
          <p:cNvPr id="9" name="Rectangles 8"/>
          <p:cNvSpPr/>
          <p:nvPr/>
        </p:nvSpPr>
        <p:spPr>
          <a:xfrm>
            <a:off x="9996170" y="1316990"/>
            <a:ext cx="417195" cy="427990"/>
          </a:xfrm>
          <a:prstGeom prst="rect">
            <a:avLst/>
          </a:prstGeom>
        </p:spPr>
        <p:style>
          <a:lnRef idx="2">
            <a:schemeClr val="accent5"/>
          </a:lnRef>
          <a:fillRef idx="1">
            <a:schemeClr val="lt1"/>
          </a:fillRef>
          <a:effectRef idx="0">
            <a:schemeClr val="accent5"/>
          </a:effectRef>
          <a:fontRef idx="minor">
            <a:schemeClr val="dk1"/>
          </a:fontRef>
        </p:style>
        <p:txBody>
          <a:bodyPr rtlCol="0" anchor="ctr"/>
          <a:p>
            <a:pPr algn="ctr"/>
            <a:r>
              <a:rPr lang="x-none" altLang="en-US"/>
              <a:t>v</a:t>
            </a:r>
            <a:endParaRPr lang="x-none" altLang="en-US"/>
          </a:p>
        </p:txBody>
      </p:sp>
      <p:sp>
        <p:nvSpPr>
          <p:cNvPr id="11" name="Rectangles 10"/>
          <p:cNvSpPr/>
          <p:nvPr/>
        </p:nvSpPr>
        <p:spPr>
          <a:xfrm>
            <a:off x="8713470" y="224726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12" name="Rectangles 11"/>
          <p:cNvSpPr/>
          <p:nvPr/>
        </p:nvSpPr>
        <p:spPr>
          <a:xfrm>
            <a:off x="7847965" y="224726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13" name="Rectangles 12"/>
          <p:cNvSpPr/>
          <p:nvPr/>
        </p:nvSpPr>
        <p:spPr>
          <a:xfrm>
            <a:off x="6982460" y="224726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14" name="Rectangles 13"/>
          <p:cNvSpPr/>
          <p:nvPr/>
        </p:nvSpPr>
        <p:spPr>
          <a:xfrm>
            <a:off x="6463665" y="2247265"/>
            <a:ext cx="518160" cy="427990"/>
          </a:xfrm>
          <a:prstGeom prst="rect">
            <a:avLst/>
          </a:prstGeom>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pic>
        <p:nvPicPr>
          <p:cNvPr id="16" name="Picture 15"/>
          <p:cNvPicPr>
            <a:picLocks noChangeAspect="1"/>
          </p:cNvPicPr>
          <p:nvPr/>
        </p:nvPicPr>
        <p:blipFill>
          <a:blip r:embed="rId1"/>
          <a:stretch>
            <a:fillRect/>
          </a:stretch>
        </p:blipFill>
        <p:spPr>
          <a:xfrm>
            <a:off x="0" y="1316990"/>
            <a:ext cx="5016500" cy="5541010"/>
          </a:xfrm>
          <a:prstGeom prst="rect">
            <a:avLst/>
          </a:prstGeom>
        </p:spPr>
      </p:pic>
      <p:sp>
        <p:nvSpPr>
          <p:cNvPr id="6" name="Text Box 5"/>
          <p:cNvSpPr txBox="1"/>
          <p:nvPr/>
        </p:nvSpPr>
        <p:spPr>
          <a:xfrm>
            <a:off x="6831330" y="2936240"/>
            <a:ext cx="2379980" cy="368300"/>
          </a:xfrm>
          <a:prstGeom prst="rect">
            <a:avLst/>
          </a:prstGeom>
          <a:noFill/>
        </p:spPr>
        <p:txBody>
          <a:bodyPr wrap="none" rtlCol="0" anchor="t">
            <a:spAutoFit/>
          </a:bodyPr>
          <a:p>
            <a:r>
              <a:rPr lang="x-none">
                <a:solidFill>
                  <a:schemeClr val="tx2"/>
                </a:solidFill>
                <a:sym typeface="+mn-ea"/>
              </a:rPr>
              <a:t>_Rb_tree_node_base</a:t>
            </a:r>
            <a:endParaRPr lang="x-none">
              <a:solidFill>
                <a:schemeClr val="tx2"/>
              </a:solidFill>
              <a:sym typeface="+mn-ea"/>
            </a:endParaRPr>
          </a:p>
        </p:txBody>
      </p:sp>
      <p:sp>
        <p:nvSpPr>
          <p:cNvPr id="7" name="Rectangles 6"/>
          <p:cNvSpPr/>
          <p:nvPr/>
        </p:nvSpPr>
        <p:spPr>
          <a:xfrm>
            <a:off x="9579610" y="224726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value</a:t>
            </a:r>
            <a:endParaRPr lang="x-none" altLang="en-US"/>
          </a:p>
        </p:txBody>
      </p:sp>
      <p:sp>
        <p:nvSpPr>
          <p:cNvPr id="8" name="Right Brace 7"/>
          <p:cNvSpPr/>
          <p:nvPr/>
        </p:nvSpPr>
        <p:spPr>
          <a:xfrm rot="5400000">
            <a:off x="7890510" y="1247775"/>
            <a:ext cx="260985" cy="311531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en-US"/>
          </a:p>
        </p:txBody>
      </p:sp>
      <p:sp>
        <p:nvSpPr>
          <p:cNvPr id="10" name="Right Brace 9"/>
          <p:cNvSpPr/>
          <p:nvPr/>
        </p:nvSpPr>
        <p:spPr>
          <a:xfrm rot="5400000">
            <a:off x="9865995" y="2387600"/>
            <a:ext cx="260985" cy="83566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en-US"/>
          </a:p>
        </p:txBody>
      </p:sp>
      <p:sp>
        <p:nvSpPr>
          <p:cNvPr id="17" name="Text Box 16"/>
          <p:cNvSpPr txBox="1"/>
          <p:nvPr/>
        </p:nvSpPr>
        <p:spPr>
          <a:xfrm>
            <a:off x="9365615" y="2936240"/>
            <a:ext cx="1262380" cy="368300"/>
          </a:xfrm>
          <a:prstGeom prst="rect">
            <a:avLst/>
          </a:prstGeom>
          <a:noFill/>
        </p:spPr>
        <p:txBody>
          <a:bodyPr wrap="none" rtlCol="0" anchor="t">
            <a:spAutoFit/>
          </a:bodyPr>
          <a:p>
            <a:r>
              <a:rPr lang="x-none">
                <a:solidFill>
                  <a:schemeClr val="tx2"/>
                </a:solidFill>
                <a:sym typeface="+mn-ea"/>
              </a:rPr>
              <a:t>pair&lt;K, V&gt;</a:t>
            </a:r>
            <a:endParaRPr lang="x-none">
              <a:solidFill>
                <a:schemeClr val="tx2"/>
              </a:solidFill>
              <a:sym typeface="+mn-ea"/>
            </a:endParaRPr>
          </a:p>
        </p:txBody>
      </p:sp>
    </p:spTree>
  </p:cSld>
  <p:clrMapOvr>
    <a:masterClrMapping/>
  </p:clrMapOvr>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x-none"/>
              <a:t>_Rb_tree_header</a:t>
            </a:r>
            <a:endParaRPr lang="x-none"/>
          </a:p>
        </p:txBody>
      </p:sp>
      <p:sp>
        <p:nvSpPr>
          <p:cNvPr id="11" name="Rectangles 10"/>
          <p:cNvSpPr/>
          <p:nvPr/>
        </p:nvSpPr>
        <p:spPr>
          <a:xfrm>
            <a:off x="8713470" y="224726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12" name="Rectangles 11"/>
          <p:cNvSpPr/>
          <p:nvPr/>
        </p:nvSpPr>
        <p:spPr>
          <a:xfrm>
            <a:off x="7847965" y="224726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13" name="Rectangles 12"/>
          <p:cNvSpPr/>
          <p:nvPr/>
        </p:nvSpPr>
        <p:spPr>
          <a:xfrm>
            <a:off x="6982460" y="224726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14" name="Rectangles 13"/>
          <p:cNvSpPr/>
          <p:nvPr/>
        </p:nvSpPr>
        <p:spPr>
          <a:xfrm>
            <a:off x="6463665" y="2247265"/>
            <a:ext cx="518160" cy="427990"/>
          </a:xfrm>
          <a:prstGeom prst="rect">
            <a:avLst/>
          </a:prstGeom>
          <a:solidFill>
            <a:srgbClr val="C00000"/>
          </a:solidFill>
        </p:spPr>
        <p:style>
          <a:lnRef idx="0">
            <a:schemeClr val="dk1"/>
          </a:lnRef>
          <a:fillRef idx="3">
            <a:schemeClr val="dk1"/>
          </a:fillRef>
          <a:effectRef idx="3">
            <a:schemeClr val="dk1"/>
          </a:effectRef>
          <a:fontRef idx="minor">
            <a:schemeClr val="lt1"/>
          </a:fontRef>
        </p:style>
        <p:txBody>
          <a:bodyPr rtlCol="0" anchor="ctr"/>
          <a:p>
            <a:pPr algn="ctr"/>
            <a:r>
              <a:rPr lang="x-none" altLang="en-US" sz="1200"/>
              <a:t>color</a:t>
            </a:r>
            <a:endParaRPr lang="x-none" altLang="en-US" sz="1200"/>
          </a:p>
        </p:txBody>
      </p:sp>
      <p:sp>
        <p:nvSpPr>
          <p:cNvPr id="6" name="Text Box 5"/>
          <p:cNvSpPr txBox="1"/>
          <p:nvPr/>
        </p:nvSpPr>
        <p:spPr>
          <a:xfrm>
            <a:off x="6831330" y="2936240"/>
            <a:ext cx="2379980" cy="368300"/>
          </a:xfrm>
          <a:prstGeom prst="rect">
            <a:avLst/>
          </a:prstGeom>
          <a:noFill/>
        </p:spPr>
        <p:txBody>
          <a:bodyPr wrap="none" rtlCol="0" anchor="t">
            <a:spAutoFit/>
          </a:bodyPr>
          <a:p>
            <a:r>
              <a:rPr lang="x-none">
                <a:solidFill>
                  <a:schemeClr val="tx2"/>
                </a:solidFill>
                <a:sym typeface="+mn-ea"/>
              </a:rPr>
              <a:t>_Rb_tree_node_base</a:t>
            </a:r>
            <a:endParaRPr lang="x-none">
              <a:solidFill>
                <a:schemeClr val="tx2"/>
              </a:solidFill>
              <a:sym typeface="+mn-ea"/>
            </a:endParaRPr>
          </a:p>
        </p:txBody>
      </p:sp>
      <p:sp>
        <p:nvSpPr>
          <p:cNvPr id="7" name="Rectangles 6"/>
          <p:cNvSpPr/>
          <p:nvPr/>
        </p:nvSpPr>
        <p:spPr>
          <a:xfrm>
            <a:off x="9579610" y="224726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count</a:t>
            </a:r>
            <a:endParaRPr lang="x-none" altLang="en-US"/>
          </a:p>
        </p:txBody>
      </p:sp>
      <p:sp>
        <p:nvSpPr>
          <p:cNvPr id="8" name="Right Brace 7"/>
          <p:cNvSpPr/>
          <p:nvPr/>
        </p:nvSpPr>
        <p:spPr>
          <a:xfrm rot="5400000">
            <a:off x="7890510" y="1247775"/>
            <a:ext cx="260985" cy="311531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en-US"/>
          </a:p>
        </p:txBody>
      </p:sp>
      <p:sp>
        <p:nvSpPr>
          <p:cNvPr id="10" name="Right Brace 9"/>
          <p:cNvSpPr/>
          <p:nvPr/>
        </p:nvSpPr>
        <p:spPr>
          <a:xfrm rot="5400000">
            <a:off x="9865995" y="2387600"/>
            <a:ext cx="260985" cy="83566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en-US"/>
          </a:p>
        </p:txBody>
      </p:sp>
      <p:sp>
        <p:nvSpPr>
          <p:cNvPr id="17" name="Text Box 16"/>
          <p:cNvSpPr txBox="1"/>
          <p:nvPr/>
        </p:nvSpPr>
        <p:spPr>
          <a:xfrm>
            <a:off x="9625965" y="2936240"/>
            <a:ext cx="741680" cy="368300"/>
          </a:xfrm>
          <a:prstGeom prst="rect">
            <a:avLst/>
          </a:prstGeom>
          <a:noFill/>
        </p:spPr>
        <p:txBody>
          <a:bodyPr wrap="none" rtlCol="0" anchor="t">
            <a:spAutoFit/>
          </a:bodyPr>
          <a:p>
            <a:r>
              <a:rPr lang="x-none">
                <a:solidFill>
                  <a:schemeClr val="tx2"/>
                </a:solidFill>
                <a:sym typeface="+mn-ea"/>
              </a:rPr>
              <a:t>size()</a:t>
            </a:r>
            <a:endParaRPr lang="x-none">
              <a:solidFill>
                <a:schemeClr val="tx2"/>
              </a:solidFill>
              <a:sym typeface="+mn-ea"/>
            </a:endParaRPr>
          </a:p>
        </p:txBody>
      </p:sp>
      <p:pic>
        <p:nvPicPr>
          <p:cNvPr id="4" name="Picture 3"/>
          <p:cNvPicPr>
            <a:picLocks noChangeAspect="1"/>
          </p:cNvPicPr>
          <p:nvPr/>
        </p:nvPicPr>
        <p:blipFill>
          <a:blip r:embed="rId1"/>
          <a:stretch>
            <a:fillRect/>
          </a:stretch>
        </p:blipFill>
        <p:spPr>
          <a:xfrm>
            <a:off x="635" y="2800350"/>
            <a:ext cx="6463030" cy="2047875"/>
          </a:xfrm>
          <a:prstGeom prst="rect">
            <a:avLst/>
          </a:prstGeom>
        </p:spPr>
      </p:pic>
      <p:pic>
        <p:nvPicPr>
          <p:cNvPr id="15" name="Picture 14"/>
          <p:cNvPicPr>
            <a:picLocks noChangeAspect="1"/>
          </p:cNvPicPr>
          <p:nvPr/>
        </p:nvPicPr>
        <p:blipFill>
          <a:blip r:embed="rId2"/>
          <a:stretch>
            <a:fillRect/>
          </a:stretch>
        </p:blipFill>
        <p:spPr>
          <a:xfrm>
            <a:off x="0" y="4848225"/>
            <a:ext cx="4065905" cy="2009775"/>
          </a:xfrm>
          <a:prstGeom prst="rect">
            <a:avLst/>
          </a:prstGeom>
        </p:spPr>
      </p:pic>
      <p:sp>
        <p:nvSpPr>
          <p:cNvPr id="19" name="Rectangles 18"/>
          <p:cNvSpPr/>
          <p:nvPr/>
        </p:nvSpPr>
        <p:spPr>
          <a:xfrm>
            <a:off x="7098030" y="968375"/>
            <a:ext cx="633730" cy="427990"/>
          </a:xfrm>
          <a:prstGeom prst="rect">
            <a:avLst/>
          </a:prstGeom>
        </p:spPr>
        <p:style>
          <a:lnRef idx="3">
            <a:schemeClr val="lt1"/>
          </a:lnRef>
          <a:fillRef idx="1">
            <a:schemeClr val="accent3"/>
          </a:fillRef>
          <a:effectRef idx="1">
            <a:schemeClr val="accent3"/>
          </a:effectRef>
          <a:fontRef idx="minor">
            <a:schemeClr val="lt1"/>
          </a:fontRef>
        </p:style>
        <p:txBody>
          <a:bodyPr rtlCol="0" anchor="ctr"/>
          <a:p>
            <a:pPr algn="ctr"/>
            <a:r>
              <a:rPr lang="x-none" altLang="en-US"/>
              <a:t>null</a:t>
            </a:r>
            <a:endParaRPr lang="x-none" altLang="en-US"/>
          </a:p>
        </p:txBody>
      </p:sp>
      <p:cxnSp>
        <p:nvCxnSpPr>
          <p:cNvPr id="20" name="Curved Connector 19"/>
          <p:cNvCxnSpPr>
            <a:stCxn id="13" idx="0"/>
            <a:endCxn id="19" idx="2"/>
          </p:cNvCxnSpPr>
          <p:nvPr/>
        </p:nvCxnSpPr>
        <p:spPr>
          <a:xfrm rot="16200000" flipV="1">
            <a:off x="6989763" y="1821498"/>
            <a:ext cx="850900" cy="635"/>
          </a:xfrm>
          <a:prstGeom prst="curvedConnector3">
            <a:avLst>
              <a:gd name="adj1" fmla="val 50037"/>
            </a:avLst>
          </a:prstGeom>
          <a:ln>
            <a:headEnd type="none"/>
            <a:tailEnd type="triangle" w="med" len="med"/>
          </a:ln>
        </p:spPr>
        <p:style>
          <a:lnRef idx="3">
            <a:schemeClr val="accent6"/>
          </a:lnRef>
          <a:fillRef idx="0">
            <a:schemeClr val="accent6"/>
          </a:fillRef>
          <a:effectRef idx="2">
            <a:schemeClr val="accent6"/>
          </a:effectRef>
          <a:fontRef idx="minor">
            <a:schemeClr val="tx1"/>
          </a:fontRef>
        </p:style>
      </p:cxnSp>
      <p:cxnSp>
        <p:nvCxnSpPr>
          <p:cNvPr id="21" name="Curved Connector 20"/>
          <p:cNvCxnSpPr>
            <a:stCxn id="12" idx="0"/>
            <a:endCxn id="14" idx="0"/>
          </p:cNvCxnSpPr>
          <p:nvPr/>
        </p:nvCxnSpPr>
        <p:spPr>
          <a:xfrm rot="16200000" flipV="1">
            <a:off x="7501890" y="1468120"/>
            <a:ext cx="3175" cy="1558290"/>
          </a:xfrm>
          <a:prstGeom prst="curvedConnector3">
            <a:avLst>
              <a:gd name="adj1" fmla="val 7550000"/>
            </a:avLst>
          </a:prstGeom>
          <a:ln>
            <a:headEnd type="none"/>
            <a:tailEnd type="triangle" w="med" len="med"/>
          </a:ln>
        </p:spPr>
        <p:style>
          <a:lnRef idx="3">
            <a:schemeClr val="accent4"/>
          </a:lnRef>
          <a:fillRef idx="0">
            <a:schemeClr val="accent4"/>
          </a:fillRef>
          <a:effectRef idx="2">
            <a:schemeClr val="accent4"/>
          </a:effectRef>
          <a:fontRef idx="minor">
            <a:schemeClr val="tx1"/>
          </a:fontRef>
        </p:style>
      </p:cxnSp>
      <p:cxnSp>
        <p:nvCxnSpPr>
          <p:cNvPr id="22" name="Curved Connector 21"/>
          <p:cNvCxnSpPr>
            <a:stCxn id="11" idx="0"/>
            <a:endCxn id="14" idx="0"/>
          </p:cNvCxnSpPr>
          <p:nvPr/>
        </p:nvCxnSpPr>
        <p:spPr>
          <a:xfrm rot="16200000" flipV="1">
            <a:off x="7934325" y="1035685"/>
            <a:ext cx="3175" cy="2423795"/>
          </a:xfrm>
          <a:prstGeom prst="curvedConnector3">
            <a:avLst>
              <a:gd name="adj1" fmla="val 11440000"/>
            </a:avLst>
          </a:prstGeom>
          <a:ln>
            <a:headEnd type="none" w="med" len="med"/>
            <a:tailEnd type="triangle" w="med" len="med"/>
          </a:ln>
        </p:spPr>
        <p:style>
          <a:lnRef idx="3">
            <a:schemeClr val="accent2"/>
          </a:lnRef>
          <a:fillRef idx="0">
            <a:schemeClr val="accent2"/>
          </a:fillRef>
          <a:effectRef idx="2">
            <a:schemeClr val="accent2"/>
          </a:effectRef>
          <a:fontRef idx="minor">
            <a:schemeClr val="tx1"/>
          </a:fontRef>
        </p:style>
      </p:cxnSp>
    </p:spTree>
  </p:cSld>
  <p:clrMapOvr>
    <a:masterClrMapping/>
  </p:clrMapOvr>
  <p:transition/>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x-none"/>
              <a:t>_Rb_tree_impl</a:t>
            </a:r>
            <a:endParaRPr lang="x-none"/>
          </a:p>
        </p:txBody>
      </p:sp>
      <p:sp>
        <p:nvSpPr>
          <p:cNvPr id="11" name="Rectangles 10"/>
          <p:cNvSpPr/>
          <p:nvPr/>
        </p:nvSpPr>
        <p:spPr>
          <a:xfrm>
            <a:off x="8713470" y="2247265"/>
            <a:ext cx="865505" cy="427990"/>
          </a:xfrm>
          <a:prstGeom prst="rect">
            <a:avLst/>
          </a:prstGeom>
        </p:spPr>
        <p:style>
          <a:lnRef idx="0">
            <a:schemeClr val="accent2"/>
          </a:lnRef>
          <a:fillRef idx="3">
            <a:schemeClr val="accent2"/>
          </a:fillRef>
          <a:effectRef idx="3">
            <a:schemeClr val="accent2"/>
          </a:effectRef>
          <a:fontRef idx="minor">
            <a:schemeClr val="lt1"/>
          </a:fontRef>
        </p:style>
        <p:txBody>
          <a:bodyPr rtlCol="0" anchor="ctr"/>
          <a:p>
            <a:pPr algn="ctr"/>
            <a:r>
              <a:rPr lang="x-none" altLang="en-US"/>
              <a:t>right</a:t>
            </a:r>
            <a:endParaRPr lang="x-none" altLang="en-US"/>
          </a:p>
        </p:txBody>
      </p:sp>
      <p:sp>
        <p:nvSpPr>
          <p:cNvPr id="12" name="Rectangles 11"/>
          <p:cNvSpPr/>
          <p:nvPr/>
        </p:nvSpPr>
        <p:spPr>
          <a:xfrm>
            <a:off x="7847965" y="2247265"/>
            <a:ext cx="865505" cy="427990"/>
          </a:xfrm>
          <a:prstGeom prst="rect">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x-none" altLang="en-US"/>
              <a:t>left</a:t>
            </a:r>
            <a:endParaRPr lang="x-none" altLang="en-US"/>
          </a:p>
        </p:txBody>
      </p:sp>
      <p:sp>
        <p:nvSpPr>
          <p:cNvPr id="13" name="Rectangles 12"/>
          <p:cNvSpPr/>
          <p:nvPr/>
        </p:nvSpPr>
        <p:spPr>
          <a:xfrm>
            <a:off x="6982460" y="2247265"/>
            <a:ext cx="865505" cy="427990"/>
          </a:xfrm>
          <a:prstGeom prst="rect">
            <a:avLst/>
          </a:prstGeom>
        </p:spPr>
        <p:style>
          <a:lnRef idx="0">
            <a:schemeClr val="accent6"/>
          </a:lnRef>
          <a:fillRef idx="3">
            <a:schemeClr val="accent6"/>
          </a:fillRef>
          <a:effectRef idx="3">
            <a:schemeClr val="accent6"/>
          </a:effectRef>
          <a:fontRef idx="minor">
            <a:schemeClr val="lt1"/>
          </a:fontRef>
        </p:style>
        <p:txBody>
          <a:bodyPr rtlCol="0" anchor="ctr"/>
          <a:p>
            <a:pPr algn="ctr"/>
            <a:r>
              <a:rPr lang="x-none" altLang="en-US"/>
              <a:t>parent</a:t>
            </a:r>
            <a:endParaRPr lang="x-none" altLang="en-US"/>
          </a:p>
        </p:txBody>
      </p:sp>
      <p:sp>
        <p:nvSpPr>
          <p:cNvPr id="14" name="Rectangles 13"/>
          <p:cNvSpPr/>
          <p:nvPr/>
        </p:nvSpPr>
        <p:spPr>
          <a:xfrm>
            <a:off x="6463665" y="2247265"/>
            <a:ext cx="518160" cy="427990"/>
          </a:xfrm>
          <a:prstGeom prst="rect">
            <a:avLst/>
          </a:prstGeom>
          <a:solidFill>
            <a:srgbClr val="C00000"/>
          </a:solidFill>
        </p:spPr>
        <p:style>
          <a:lnRef idx="0">
            <a:schemeClr val="accent3"/>
          </a:lnRef>
          <a:fillRef idx="3">
            <a:schemeClr val="accent3"/>
          </a:fillRef>
          <a:effectRef idx="3">
            <a:schemeClr val="accent3"/>
          </a:effectRef>
          <a:fontRef idx="minor">
            <a:schemeClr val="lt1"/>
          </a:fontRef>
        </p:style>
        <p:txBody>
          <a:bodyPr rtlCol="0" anchor="ctr"/>
          <a:p>
            <a:pPr algn="ctr"/>
            <a:r>
              <a:rPr lang="x-none" altLang="en-US" sz="1200"/>
              <a:t>color</a:t>
            </a:r>
            <a:endParaRPr lang="x-none" altLang="en-US" sz="1200"/>
          </a:p>
        </p:txBody>
      </p:sp>
      <p:sp>
        <p:nvSpPr>
          <p:cNvPr id="6" name="Text Box 5"/>
          <p:cNvSpPr txBox="1"/>
          <p:nvPr/>
        </p:nvSpPr>
        <p:spPr>
          <a:xfrm>
            <a:off x="7136130" y="2936240"/>
            <a:ext cx="2595880" cy="368300"/>
          </a:xfrm>
          <a:prstGeom prst="rect">
            <a:avLst/>
          </a:prstGeom>
          <a:noFill/>
        </p:spPr>
        <p:txBody>
          <a:bodyPr wrap="none" rtlCol="0" anchor="t">
            <a:spAutoFit/>
          </a:bodyPr>
          <a:p>
            <a:r>
              <a:rPr lang="x-none">
                <a:solidFill>
                  <a:schemeClr val="tx2"/>
                </a:solidFill>
                <a:sym typeface="+mn-ea"/>
              </a:rPr>
              <a:t>_Rb_tree_node_header</a:t>
            </a:r>
            <a:endParaRPr lang="x-none">
              <a:solidFill>
                <a:schemeClr val="tx2"/>
              </a:solidFill>
              <a:sym typeface="+mn-ea"/>
            </a:endParaRPr>
          </a:p>
        </p:txBody>
      </p:sp>
      <p:sp>
        <p:nvSpPr>
          <p:cNvPr id="7" name="Rectangles 6"/>
          <p:cNvSpPr/>
          <p:nvPr/>
        </p:nvSpPr>
        <p:spPr>
          <a:xfrm>
            <a:off x="9579610" y="2247265"/>
            <a:ext cx="829945" cy="427990"/>
          </a:xfrm>
          <a:prstGeom prst="rect">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x-none" altLang="en-US"/>
              <a:t>count</a:t>
            </a:r>
            <a:endParaRPr lang="x-none" altLang="en-US"/>
          </a:p>
        </p:txBody>
      </p:sp>
      <p:sp>
        <p:nvSpPr>
          <p:cNvPr id="8" name="Right Brace 7"/>
          <p:cNvSpPr/>
          <p:nvPr/>
        </p:nvSpPr>
        <p:spPr>
          <a:xfrm rot="5400000">
            <a:off x="8303260" y="835025"/>
            <a:ext cx="260985" cy="394081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en-US"/>
          </a:p>
        </p:txBody>
      </p:sp>
      <p:pic>
        <p:nvPicPr>
          <p:cNvPr id="3" name="Picture 2"/>
          <p:cNvPicPr>
            <a:picLocks noChangeAspect="1"/>
          </p:cNvPicPr>
          <p:nvPr/>
        </p:nvPicPr>
        <p:blipFill>
          <a:blip r:embed="rId1"/>
          <a:stretch>
            <a:fillRect/>
          </a:stretch>
        </p:blipFill>
        <p:spPr>
          <a:xfrm>
            <a:off x="0" y="4869815"/>
            <a:ext cx="9765030" cy="1988185"/>
          </a:xfrm>
          <a:prstGeom prst="rect">
            <a:avLst/>
          </a:prstGeom>
        </p:spPr>
      </p:pic>
      <p:sp>
        <p:nvSpPr>
          <p:cNvPr id="15" name="Rectangles 14"/>
          <p:cNvSpPr/>
          <p:nvPr/>
        </p:nvSpPr>
        <p:spPr>
          <a:xfrm>
            <a:off x="5633085" y="2247265"/>
            <a:ext cx="829945" cy="427990"/>
          </a:xfrm>
          <a:prstGeom prst="rect">
            <a:avLst/>
          </a:prstGeom>
        </p:spPr>
        <p:style>
          <a:lnRef idx="2">
            <a:schemeClr val="accent3"/>
          </a:lnRef>
          <a:fillRef idx="1">
            <a:schemeClr val="lt1"/>
          </a:fillRef>
          <a:effectRef idx="0">
            <a:schemeClr val="accent3"/>
          </a:effectRef>
          <a:fontRef idx="minor">
            <a:schemeClr val="dk1"/>
          </a:fontRef>
        </p:style>
        <p:txBody>
          <a:bodyPr rtlCol="0" anchor="ctr"/>
          <a:p>
            <a:pPr algn="ctr"/>
            <a:r>
              <a:rPr lang="x-none" sz="1400">
                <a:solidFill>
                  <a:schemeClr val="tx2"/>
                </a:solidFill>
                <a:sym typeface="+mn-ea"/>
              </a:rPr>
              <a:t>less&lt;K&gt;</a:t>
            </a:r>
            <a:endParaRPr lang="x-none" altLang="en-US" sz="1400"/>
          </a:p>
        </p:txBody>
      </p:sp>
      <p:sp>
        <p:nvSpPr>
          <p:cNvPr id="16" name="Rectangles 15"/>
          <p:cNvSpPr/>
          <p:nvPr/>
        </p:nvSpPr>
        <p:spPr>
          <a:xfrm>
            <a:off x="3314700" y="2247265"/>
            <a:ext cx="2318385" cy="427990"/>
          </a:xfrm>
          <a:prstGeom prst="rect">
            <a:avLst/>
          </a:prstGeom>
        </p:spPr>
        <p:style>
          <a:lnRef idx="2">
            <a:schemeClr val="accent3"/>
          </a:lnRef>
          <a:fillRef idx="1">
            <a:schemeClr val="lt1"/>
          </a:fillRef>
          <a:effectRef idx="0">
            <a:schemeClr val="accent3"/>
          </a:effectRef>
          <a:fontRef idx="minor">
            <a:schemeClr val="dk1"/>
          </a:fontRef>
        </p:style>
        <p:txBody>
          <a:bodyPr rtlCol="0" anchor="ctr"/>
          <a:p>
            <a:pPr algn="ctr"/>
            <a:r>
              <a:rPr lang="x-none" sz="1400">
                <a:solidFill>
                  <a:schemeClr val="tx2"/>
                </a:solidFill>
                <a:sym typeface="+mn-ea"/>
              </a:rPr>
              <a:t>allocator&lt;_Rb_tree_node&gt;</a:t>
            </a:r>
            <a:endParaRPr lang="x-none" altLang="en-US" sz="1400"/>
          </a:p>
        </p:txBody>
      </p: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25665</Words>
  <Application>WPS Presentation</Application>
  <PresentationFormat>宽屏</PresentationFormat>
  <Paragraphs>2168</Paragraphs>
  <Slides>110</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110</vt:i4>
      </vt:variant>
    </vt:vector>
  </HeadingPairs>
  <TitlesOfParts>
    <vt:vector size="122" baseType="lpstr">
      <vt:lpstr>Arial</vt:lpstr>
      <vt:lpstr>SimSun</vt:lpstr>
      <vt:lpstr>Wingdings</vt:lpstr>
      <vt:lpstr>Liberation Sans</vt:lpstr>
      <vt:lpstr>SimSun</vt:lpstr>
      <vt:lpstr>文泉驿微米黑</vt:lpstr>
      <vt:lpstr>Arial Black</vt:lpstr>
      <vt:lpstr>SimSun</vt:lpstr>
      <vt:lpstr>Microsoft YaHei</vt:lpstr>
      <vt:lpstr>Arial Unicode MS</vt:lpstr>
      <vt:lpstr>DroidSansMono Nerd Font</vt:lpstr>
      <vt:lpstr>Office Theme</vt:lpstr>
      <vt:lpstr>由浅入深学习 map 容器</vt:lpstr>
      <vt:lpstr>https://www.796t.com/content/1546747207.html</vt:lpstr>
      <vt:lpstr>小彭老师曰：性能优化前，先掐秒表</vt:lpstr>
      <vt:lpstr>课程安排</vt:lpstr>
      <vt:lpstr>第一章：读取与写入</vt:lpstr>
      <vt:lpstr>map 查找元素的两个接口</vt:lpstr>
      <vt:lpstr>读取 map 元素</vt:lpstr>
      <vt:lpstr>读取 map 元素</vt:lpstr>
      <vt:lpstr>读取 map 元素</vt:lpstr>
      <vt:lpstr>读取元素1</vt:lpstr>
      <vt:lpstr>读取元素2</vt:lpstr>
      <vt:lpstr>从 map 中读取元素：C++ 和 Python 对比</vt:lpstr>
      <vt:lpstr>写入 map 元素</vt:lpstr>
      <vt:lpstr>写入 map 元素</vt:lpstr>
      <vt:lpstr>写入 map 元素</vt:lpstr>
      <vt:lpstr>插入元素1</vt:lpstr>
      <vt:lpstr>插入元素2</vt:lpstr>
      <vt:lpstr>往 map 中写入元素：C++ 和 Python 对比</vt:lpstr>
      <vt:lpstr>浅谈这种精分设计的原因</vt:lpstr>
      <vt:lpstr>深入理解 Python 中 [] 能自动区分是读是写的原理</vt:lpstr>
      <vt:lpstr>C++ 和 Python 用法对比</vt:lpstr>
      <vt:lpstr>C++ 和 Python 用法对比（运算符重载展开成普通函数后）</vt:lpstr>
      <vt:lpstr>简单粗暴的 Java 用法</vt:lpstr>
      <vt:lpstr>错误示范</vt:lpstr>
      <vt:lpstr>错误示范</vt:lpstr>
      <vt:lpstr>[] 运用举例：出现次数统计</vt:lpstr>
      <vt:lpstr>[] 运用举例：归类</vt:lpstr>
      <vt:lpstr>第二章：判断与删除</vt:lpstr>
      <vt:lpstr>找不到时，自动采用默认值</vt:lpstr>
      <vt:lpstr>找不到时，自动采用默认值</vt:lpstr>
      <vt:lpstr>PowerPoint 演示文稿</vt:lpstr>
      <vt:lpstr>map 常用函数不同情况下的行为分析</vt:lpstr>
      <vt:lpstr>map 常用函数不同情况下的行为分析</vt:lpstr>
      <vt:lpstr>第四章：迭代与遍历</vt:lpstr>
      <vt:lpstr>map 的元素类型是……</vt:lpstr>
      <vt:lpstr>map 的元素类型是……</vt:lpstr>
      <vt:lpstr>map 的元素类型是……</vt:lpstr>
      <vt:lpstr>所以迭代器指向的类型也是……</vt:lpstr>
      <vt:lpstr>map 的遍历：用 C++17 range-based loop</vt:lpstr>
      <vt:lpstr>map 的遍历：用 C++17 range-based loop</vt:lpstr>
      <vt:lpstr>map 的遍历：用 C++17 range-based loop</vt:lpstr>
      <vt:lpstr>map 的遍历：用 C++17 range-based loop 配合 structural-binding</vt:lpstr>
      <vt:lpstr>map 的遍历：遍历的同时修改怎么办？</vt:lpstr>
      <vt:lpstr>map 的遍历：遍历的同时修改怎么办？</vt:lpstr>
      <vt:lpstr>map 的遍历：遍历的同时修改怎么办？</vt:lpstr>
      <vt:lpstr>map 的遍历：遍历的同时修改怎么办？</vt:lpstr>
      <vt:lpstr>map 的遍历：如果要修改，请你加引用</vt:lpstr>
      <vt:lpstr>map 的遍历：如果要修改，请你加引用</vt:lpstr>
      <vt:lpstr>map 的遍历：如果要修改，请你加引用</vt:lpstr>
      <vt:lpstr>map 的遍历：如果要修改，请你加引用</vt:lpstr>
      <vt:lpstr>map 的遍历：如果要修改，请你加引用</vt:lpstr>
      <vt:lpstr>map 的遍历：如果要修改，请你加引用</vt:lpstr>
      <vt:lpstr>小实验：auto &amp;[k, v] 可以写入 v，但是不可以写入 k</vt:lpstr>
      <vt:lpstr>map 的遍历：不修改也建议加引用</vt:lpstr>
      <vt:lpstr>map 的遍历：不修改也建议加引用</vt:lpstr>
      <vt:lpstr>map 的遍历：不修改也建议加引用</vt:lpstr>
      <vt:lpstr>structural-binding：这戏我就不演了</vt:lpstr>
      <vt:lpstr>没有语法糖前，迭代器遍历的原本模样</vt:lpstr>
      <vt:lpstr>没有语法糖前，迭代器遍历的原本模样</vt:lpstr>
      <vt:lpstr>没有语法糖前，迭代器遍历的原本模样</vt:lpstr>
      <vt:lpstr>没有语法糖前，迭代器遍历的原本模样</vt:lpstr>
      <vt:lpstr>迭代器如何遍历 map</vt:lpstr>
      <vt:lpstr>迭代器 operator++ 的移动方向</vt:lpstr>
      <vt:lpstr>第三章：二叉排序树</vt:lpstr>
      <vt:lpstr>回顾 set 容器</vt:lpstr>
      <vt:lpstr>vector 查找为什么低效</vt:lpstr>
      <vt:lpstr>vector 查找为什么低效</vt:lpstr>
      <vt:lpstr>vector 查找为什么低效</vt:lpstr>
      <vt:lpstr>set 查找为什么高效</vt:lpstr>
      <vt:lpstr>set 查找为什么高效</vt:lpstr>
      <vt:lpstr>set 查找为什么高效</vt:lpstr>
      <vt:lpstr>set 查找为什么高效</vt:lpstr>
      <vt:lpstr>set 查找为什么高效</vt:lpstr>
      <vt:lpstr>set 查找为什么高效</vt:lpstr>
      <vt:lpstr>set 查找为什么高效</vt:lpstr>
      <vt:lpstr>set 查找为什么高效</vt:lpstr>
      <vt:lpstr>set 查找为什么高效</vt:lpstr>
      <vt:lpstr>set 查找为什么高效</vt:lpstr>
      <vt:lpstr>set 查找为什么高效</vt:lpstr>
      <vt:lpstr>set 查找为什么高效</vt:lpstr>
      <vt:lpstr>set 查找为什么高效</vt:lpstr>
      <vt:lpstr>set 查找为什么高效</vt:lpstr>
      <vt:lpstr>set 查找为什么高效</vt:lpstr>
      <vt:lpstr>set 查找为什么高效</vt:lpstr>
      <vt:lpstr>set 查找为什么高效</vt:lpstr>
      <vt:lpstr>从 set 到 map：无非是外挂了个值类型</vt:lpstr>
      <vt:lpstr>第四章：哈希散列表</vt:lpstr>
      <vt:lpstr>unordered_set 查找为什么高效</vt:lpstr>
      <vt:lpstr>从 unordered_set 到 unordered_map：无非是外挂了个值类型</vt:lpstr>
      <vt:lpstr>第五章：专业的接口</vt:lpstr>
      <vt:lpstr>map 更便捷的接口</vt:lpstr>
      <vt:lpstr>第六章：实战与应用</vt:lpstr>
      <vt:lpstr>经典案例：遍历的同时修改</vt:lpstr>
      <vt:lpstr>经典案例：一边遍历，一边删除</vt:lpstr>
      <vt:lpstr>第Ω章：构建红黑树</vt:lpstr>
      <vt:lpstr>_Rb_tree_node_base</vt:lpstr>
      <vt:lpstr>_Rb_tree_node</vt:lpstr>
      <vt:lpstr>_Rb_tree_header</vt:lpstr>
      <vt:lpstr>_Rb_tree_impl</vt:lpstr>
      <vt:lpstr>插入过程</vt:lpstr>
      <vt:lpstr>插入过程</vt:lpstr>
      <vt:lpstr>插入过程</vt:lpstr>
      <vt:lpstr>插入过程</vt:lpstr>
      <vt:lpstr>迭代器如何遍历 map</vt:lpstr>
      <vt:lpstr>迭代器如何遍历 map</vt:lpstr>
      <vt:lpstr>中根遍历：迭代器中暗藏的协程思想</vt:lpstr>
      <vt:lpstr>中根遍历：迭代器中暗藏的协程思想</vt:lpstr>
      <vt:lpstr>inorder traversal</vt:lpstr>
      <vt:lpstr>中根遍历：迭代器中暗藏的协程思想</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bate</dc:creator>
  <cp:lastModifiedBy>bate</cp:lastModifiedBy>
  <cp:revision>592</cp:revision>
  <dcterms:created xsi:type="dcterms:W3CDTF">2023-03-06T18:46:02Z</dcterms:created>
  <dcterms:modified xsi:type="dcterms:W3CDTF">2023-03-06T18:46:02Z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1033-11.1.0.11664</vt:lpwstr>
  </property>
  <property fmtid="{D5CDD505-2E9C-101B-9397-08002B2CF9AE}" pid="3" name="ICV">
    <vt:lpwstr/>
  </property>
</Properties>
</file>

<file path=docProps/thumbnail.jpeg>
</file>